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15"/>
  </p:notesMasterIdLst>
  <p:sldIdLst>
    <p:sldId id="708" r:id="rId6"/>
    <p:sldId id="709" r:id="rId7"/>
    <p:sldId id="256" r:id="rId8"/>
    <p:sldId id="266" r:id="rId9"/>
    <p:sldId id="713" r:id="rId10"/>
    <p:sldId id="712" r:id="rId11"/>
    <p:sldId id="715" r:id="rId12"/>
    <p:sldId id="716" r:id="rId13"/>
    <p:sldId id="809" r:id="rId14"/>
    <p:sldId id="718" r:id="rId15"/>
    <p:sldId id="714" r:id="rId16"/>
    <p:sldId id="372" r:id="rId17"/>
    <p:sldId id="719" r:id="rId18"/>
    <p:sldId id="722" r:id="rId19"/>
    <p:sldId id="403" r:id="rId20"/>
    <p:sldId id="724" r:id="rId21"/>
    <p:sldId id="725" r:id="rId22"/>
    <p:sldId id="726" r:id="rId23"/>
    <p:sldId id="727" r:id="rId24"/>
    <p:sldId id="728" r:id="rId25"/>
    <p:sldId id="729" r:id="rId26"/>
    <p:sldId id="731" r:id="rId27"/>
    <p:sldId id="733" r:id="rId28"/>
    <p:sldId id="723" r:id="rId29"/>
    <p:sldId id="819" r:id="rId30"/>
    <p:sldId id="734" r:id="rId31"/>
    <p:sldId id="735" r:id="rId32"/>
    <p:sldId id="820" r:id="rId33"/>
    <p:sldId id="736" r:id="rId34"/>
    <p:sldId id="737" r:id="rId35"/>
    <p:sldId id="739" r:id="rId36"/>
    <p:sldId id="780" r:id="rId37"/>
    <p:sldId id="740" r:id="rId38"/>
    <p:sldId id="741" r:id="rId39"/>
    <p:sldId id="742" r:id="rId40"/>
    <p:sldId id="743" r:id="rId41"/>
    <p:sldId id="744" r:id="rId42"/>
    <p:sldId id="745" r:id="rId43"/>
    <p:sldId id="746" r:id="rId44"/>
    <p:sldId id="748" r:id="rId45"/>
    <p:sldId id="749" r:id="rId46"/>
    <p:sldId id="750" r:id="rId47"/>
    <p:sldId id="751" r:id="rId48"/>
    <p:sldId id="752" r:id="rId49"/>
    <p:sldId id="821" r:id="rId50"/>
    <p:sldId id="753" r:id="rId51"/>
    <p:sldId id="754" r:id="rId52"/>
    <p:sldId id="755" r:id="rId53"/>
    <p:sldId id="756" r:id="rId54"/>
    <p:sldId id="757" r:id="rId55"/>
    <p:sldId id="758" r:id="rId56"/>
    <p:sldId id="759" r:id="rId57"/>
    <p:sldId id="760" r:id="rId58"/>
    <p:sldId id="761" r:id="rId59"/>
    <p:sldId id="762" r:id="rId60"/>
    <p:sldId id="763" r:id="rId61"/>
    <p:sldId id="764" r:id="rId62"/>
    <p:sldId id="765" r:id="rId63"/>
    <p:sldId id="766" r:id="rId64"/>
    <p:sldId id="767" r:id="rId65"/>
    <p:sldId id="768" r:id="rId66"/>
    <p:sldId id="769" r:id="rId67"/>
    <p:sldId id="770" r:id="rId68"/>
    <p:sldId id="771" r:id="rId69"/>
    <p:sldId id="772" r:id="rId70"/>
    <p:sldId id="777" r:id="rId71"/>
    <p:sldId id="774" r:id="rId72"/>
    <p:sldId id="775" r:id="rId73"/>
    <p:sldId id="776" r:id="rId74"/>
    <p:sldId id="773" r:id="rId75"/>
    <p:sldId id="778" r:id="rId76"/>
    <p:sldId id="779" r:id="rId77"/>
    <p:sldId id="781" r:id="rId78"/>
    <p:sldId id="782" r:id="rId79"/>
    <p:sldId id="783" r:id="rId80"/>
    <p:sldId id="784" r:id="rId81"/>
    <p:sldId id="785" r:id="rId82"/>
    <p:sldId id="786" r:id="rId83"/>
    <p:sldId id="787" r:id="rId84"/>
    <p:sldId id="788" r:id="rId85"/>
    <p:sldId id="789" r:id="rId86"/>
    <p:sldId id="790" r:id="rId87"/>
    <p:sldId id="791" r:id="rId88"/>
    <p:sldId id="792" r:id="rId89"/>
    <p:sldId id="793" r:id="rId90"/>
    <p:sldId id="794" r:id="rId91"/>
    <p:sldId id="795" r:id="rId92"/>
    <p:sldId id="796" r:id="rId93"/>
    <p:sldId id="797" r:id="rId94"/>
    <p:sldId id="798" r:id="rId95"/>
    <p:sldId id="799" r:id="rId96"/>
    <p:sldId id="800" r:id="rId97"/>
    <p:sldId id="801" r:id="rId98"/>
    <p:sldId id="802" r:id="rId99"/>
    <p:sldId id="803" r:id="rId100"/>
    <p:sldId id="804" r:id="rId101"/>
    <p:sldId id="805" r:id="rId102"/>
    <p:sldId id="806" r:id="rId103"/>
    <p:sldId id="808" r:id="rId104"/>
    <p:sldId id="810" r:id="rId105"/>
    <p:sldId id="811" r:id="rId106"/>
    <p:sldId id="812" r:id="rId107"/>
    <p:sldId id="813" r:id="rId108"/>
    <p:sldId id="815" r:id="rId109"/>
    <p:sldId id="818" r:id="rId110"/>
    <p:sldId id="816" r:id="rId111"/>
    <p:sldId id="817" r:id="rId112"/>
    <p:sldId id="807" r:id="rId113"/>
    <p:sldId id="700"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A9A3C5-C3B6-DA1D-E374-3DA6DBEDC368}" name="Christy Opsommer" initials="CO" userId="S::copsommer@ecic4kids.org::83c73c3d-ce35-465b-a9bf-c3302d4c61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86"/>
    <a:srgbClr val="0C1B55"/>
    <a:srgbClr val="C05046"/>
    <a:srgbClr val="352D45"/>
    <a:srgbClr val="E6F6F3"/>
    <a:srgbClr val="822387"/>
    <a:srgbClr val="4473AE"/>
    <a:srgbClr val="6C9657"/>
    <a:srgbClr val="455C89"/>
    <a:srgbClr val="B8C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DC2E7-8AE5-9FD9-9781-A60F189BF42A}" v="1" dt="2024-05-31T16:00:33.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tableStyles" Target="tableStyle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diagrams/_rels/data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ata11.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svg"/><Relationship Id="rId1" Type="http://schemas.openxmlformats.org/officeDocument/2006/relationships/image" Target="../media/image130.png"/><Relationship Id="rId6" Type="http://schemas.openxmlformats.org/officeDocument/2006/relationships/image" Target="../media/image135.sv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s>
</file>

<file path=ppt/diagrams/_rels/data1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svg"/><Relationship Id="rId1" Type="http://schemas.openxmlformats.org/officeDocument/2006/relationships/image" Target="../media/image130.png"/><Relationship Id="rId6" Type="http://schemas.openxmlformats.org/officeDocument/2006/relationships/image" Target="../media/image135.sv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svg"/><Relationship Id="rId1" Type="http://schemas.openxmlformats.org/officeDocument/2006/relationships/image" Target="../media/image186.png"/><Relationship Id="rId4" Type="http://schemas.openxmlformats.org/officeDocument/2006/relationships/image" Target="../media/image18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E10E7-83BA-4A74-88E4-FE865A78A45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463BD61-72B9-4187-97A3-9F43442BEC61}">
      <dgm:prSet phldrT="[Text]" custT="1"/>
      <dgm:spPr>
        <a:solidFill>
          <a:srgbClr val="0C1B55"/>
        </a:solidFill>
        <a:ln>
          <a:solidFill>
            <a:srgbClr val="0C1B55"/>
          </a:solidFill>
        </a:ln>
      </dgm:spPr>
      <dgm:t>
        <a:bodyPr/>
        <a:lstStyle/>
        <a:p>
          <a:r>
            <a:rPr lang="en-US" sz="2400" b="1">
              <a:solidFill>
                <a:schemeClr val="bg1"/>
              </a:solidFill>
              <a:latin typeface="Gotham Book" panose="02000604040000020004" pitchFamily="50" charset="0"/>
            </a:rPr>
            <a:t>Early On</a:t>
          </a:r>
        </a:p>
      </dgm:t>
    </dgm:pt>
    <dgm:pt modelId="{CACEB9C5-0B7D-4008-B547-D753C2F2724E}" type="parTrans" cxnId="{977C6F39-1DFA-48FD-A32E-068CB7CE7519}">
      <dgm:prSet/>
      <dgm:spPr/>
      <dgm:t>
        <a:bodyPr/>
        <a:lstStyle/>
        <a:p>
          <a:endParaRPr lang="en-US"/>
        </a:p>
      </dgm:t>
    </dgm:pt>
    <dgm:pt modelId="{4C1921AE-C066-4916-9D17-3C6F53CC1482}" type="sibTrans" cxnId="{977C6F39-1DFA-48FD-A32E-068CB7CE7519}">
      <dgm:prSet/>
      <dgm:spPr/>
      <dgm:t>
        <a:bodyPr/>
        <a:lstStyle/>
        <a:p>
          <a:endParaRPr lang="en-US"/>
        </a:p>
      </dgm:t>
    </dgm:pt>
    <dgm:pt modelId="{0240D7CF-A83D-4016-BB0C-FFAA397347FF}">
      <dgm:prSet custT="1"/>
      <dgm:spPr>
        <a:solidFill>
          <a:srgbClr val="0C1B55"/>
        </a:solidFill>
        <a:ln>
          <a:solidFill>
            <a:srgbClr val="0C1B55"/>
          </a:solidFill>
        </a:ln>
      </dgm:spPr>
      <dgm:t>
        <a:bodyPr/>
        <a:lstStyle/>
        <a:p>
          <a:r>
            <a:rPr lang="en-US" sz="2400" b="1">
              <a:solidFill>
                <a:schemeClr val="bg1"/>
              </a:solidFill>
              <a:latin typeface="Gotham Book" panose="02000604040000020004" pitchFamily="50" charset="0"/>
            </a:rPr>
            <a:t>Build Up</a:t>
          </a:r>
        </a:p>
      </dgm:t>
    </dgm:pt>
    <dgm:pt modelId="{252C8B00-0E3E-4BC4-ABC0-ED2534F1359C}" type="parTrans" cxnId="{65CDAE9D-C9AD-4FE5-A76D-CC732C09FA5C}">
      <dgm:prSet/>
      <dgm:spPr/>
      <dgm:t>
        <a:bodyPr/>
        <a:lstStyle/>
        <a:p>
          <a:endParaRPr lang="en-US"/>
        </a:p>
      </dgm:t>
    </dgm:pt>
    <dgm:pt modelId="{9AC9C3AD-DF4C-41CF-A5C3-EB1ECF1EFD9C}" type="sibTrans" cxnId="{65CDAE9D-C9AD-4FE5-A76D-CC732C09FA5C}">
      <dgm:prSet/>
      <dgm:spPr/>
      <dgm:t>
        <a:bodyPr/>
        <a:lstStyle/>
        <a:p>
          <a:endParaRPr lang="en-US"/>
        </a:p>
      </dgm:t>
    </dgm:pt>
    <dgm:pt modelId="{8C5BA447-0BDE-40E0-B0F3-671C1CBD60EB}">
      <dgm:prSet phldrT="[Tex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www.1800earlyon.org</a:t>
          </a:r>
        </a:p>
      </dgm:t>
    </dgm:pt>
    <dgm:pt modelId="{1C0DE2DD-8D88-4B03-84C9-1622CB8D026B}" type="parTrans" cxnId="{013391CA-4EFB-4789-9FE5-C49EB3FB43FB}">
      <dgm:prSet/>
      <dgm:spPr/>
      <dgm:t>
        <a:bodyPr/>
        <a:lstStyle/>
        <a:p>
          <a:endParaRPr lang="en-US"/>
        </a:p>
      </dgm:t>
    </dgm:pt>
    <dgm:pt modelId="{0DAE0008-76EA-4E49-ACF2-471B34C2DE8A}" type="sibTrans" cxnId="{013391CA-4EFB-4789-9FE5-C49EB3FB43FB}">
      <dgm:prSet/>
      <dgm:spPr/>
      <dgm:t>
        <a:bodyPr/>
        <a:lstStyle/>
        <a:p>
          <a:endParaRPr lang="en-US"/>
        </a:p>
      </dgm:t>
    </dgm:pt>
    <dgm:pt modelId="{C263F68A-2488-4B3F-AEEA-A31D9F24EF15}">
      <dgm:prSet phldrT="[Tex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1-800-327-5966</a:t>
          </a:r>
        </a:p>
      </dgm:t>
    </dgm:pt>
    <dgm:pt modelId="{AD9D7BAD-F43B-4FC8-A6BC-F62BDC275BEC}" type="parTrans" cxnId="{88DFFE6E-E2A0-460C-9B43-6A84398AD2E9}">
      <dgm:prSet/>
      <dgm:spPr/>
      <dgm:t>
        <a:bodyPr/>
        <a:lstStyle/>
        <a:p>
          <a:endParaRPr lang="en-US"/>
        </a:p>
      </dgm:t>
    </dgm:pt>
    <dgm:pt modelId="{3860B2E8-E2EC-44F9-9963-6956DF33510F}" type="sibTrans" cxnId="{88DFFE6E-E2A0-460C-9B43-6A84398AD2E9}">
      <dgm:prSet/>
      <dgm:spPr/>
      <dgm:t>
        <a:bodyPr/>
        <a:lstStyle/>
        <a:p>
          <a:endParaRPr lang="en-US"/>
        </a:p>
      </dgm:t>
    </dgm:pt>
    <dgm:pt modelId="{6526EB7A-3E23-445C-86E9-2BEA57E61ACA}">
      <dgm:prSe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www.buildupmi.org</a:t>
          </a:r>
        </a:p>
      </dgm:t>
    </dgm:pt>
    <dgm:pt modelId="{B92F86DF-BC2B-4853-B2DC-741B8D20E85F}" type="parTrans" cxnId="{D03E2F66-60E3-45F3-8610-458FC7244241}">
      <dgm:prSet/>
      <dgm:spPr/>
      <dgm:t>
        <a:bodyPr/>
        <a:lstStyle/>
        <a:p>
          <a:endParaRPr lang="en-US"/>
        </a:p>
      </dgm:t>
    </dgm:pt>
    <dgm:pt modelId="{30947FFF-B4E5-4736-B13C-B0A3550720A2}" type="sibTrans" cxnId="{D03E2F66-60E3-45F3-8610-458FC7244241}">
      <dgm:prSet/>
      <dgm:spPr/>
      <dgm:t>
        <a:bodyPr/>
        <a:lstStyle/>
        <a:p>
          <a:endParaRPr lang="en-US"/>
        </a:p>
      </dgm:t>
    </dgm:pt>
    <dgm:pt modelId="{9A940C1E-6288-453E-971C-5D01092FF8D2}">
      <dgm:prSet custT="1"/>
      <dgm:spPr>
        <a:solidFill>
          <a:srgbClr val="00A886"/>
        </a:solidFill>
        <a:ln>
          <a:solidFill>
            <a:srgbClr val="00A886"/>
          </a:solidFill>
        </a:ln>
      </dgm:spPr>
      <dgm:t>
        <a:bodyPr/>
        <a:lstStyle/>
        <a:p>
          <a:r>
            <a:rPr lang="en-US" sz="2000" b="1">
              <a:solidFill>
                <a:schemeClr val="bg1"/>
              </a:solidFill>
              <a:latin typeface="Gotham Book" panose="02000604040000020004" pitchFamily="50" charset="0"/>
            </a:rPr>
            <a:t>1-888-320-8384 </a:t>
          </a:r>
        </a:p>
      </dgm:t>
    </dgm:pt>
    <dgm:pt modelId="{63CCF9D8-09F6-453F-BE83-F2B6E2342C01}" type="parTrans" cxnId="{4AD4EDFA-0436-4F92-8058-5A4E2BDFA8BE}">
      <dgm:prSet/>
      <dgm:spPr/>
      <dgm:t>
        <a:bodyPr/>
        <a:lstStyle/>
        <a:p>
          <a:endParaRPr lang="en-US"/>
        </a:p>
      </dgm:t>
    </dgm:pt>
    <dgm:pt modelId="{AA2F6754-461E-447C-92D6-B43DA86D018C}" type="sibTrans" cxnId="{4AD4EDFA-0436-4F92-8058-5A4E2BDFA8BE}">
      <dgm:prSet/>
      <dgm:spPr/>
      <dgm:t>
        <a:bodyPr/>
        <a:lstStyle/>
        <a:p>
          <a:endParaRPr lang="en-US"/>
        </a:p>
      </dgm:t>
    </dgm:pt>
    <dgm:pt modelId="{AA67D00E-EE30-4DAA-B748-5EBEBF5B22EF}" type="pres">
      <dgm:prSet presAssocID="{B87E10E7-83BA-4A74-88E4-FE865A78A450}" presName="Name0" presStyleCnt="0">
        <dgm:presLayoutVars>
          <dgm:chPref val="3"/>
          <dgm:dir/>
          <dgm:animLvl val="lvl"/>
          <dgm:resizeHandles/>
        </dgm:presLayoutVars>
      </dgm:prSet>
      <dgm:spPr/>
    </dgm:pt>
    <dgm:pt modelId="{FAF3F418-1D6E-4F7E-A4B0-1BA7E7A596EB}" type="pres">
      <dgm:prSet presAssocID="{5463BD61-72B9-4187-97A3-9F43442BEC61}" presName="horFlow" presStyleCnt="0"/>
      <dgm:spPr/>
    </dgm:pt>
    <dgm:pt modelId="{14A6DEC4-ECD2-4833-A396-FA87A5750171}" type="pres">
      <dgm:prSet presAssocID="{5463BD61-72B9-4187-97A3-9F43442BEC61}" presName="bigChev" presStyleLbl="node1" presStyleIdx="0" presStyleCnt="2" custScaleX="89395" custScaleY="92855" custLinFactNeighborX="-20969" custLinFactNeighborY="2592"/>
      <dgm:spPr>
        <a:prstGeom prst="rect">
          <a:avLst/>
        </a:prstGeom>
      </dgm:spPr>
    </dgm:pt>
    <dgm:pt modelId="{DEB49F0C-6597-45D1-AC8E-5B786C560742}" type="pres">
      <dgm:prSet presAssocID="{1C0DE2DD-8D88-4B03-84C9-1622CB8D026B}" presName="parTrans" presStyleCnt="0"/>
      <dgm:spPr/>
    </dgm:pt>
    <dgm:pt modelId="{F8A87EA2-6004-4DB7-80FB-64B6FCBB40F4}" type="pres">
      <dgm:prSet presAssocID="{8C5BA447-0BDE-40E0-B0F3-671C1CBD60EB}" presName="node" presStyleLbl="alignAccFollowNode1" presStyleIdx="0" presStyleCnt="4" custScaleX="117802" custScaleY="84144" custLinFactNeighborX="43005" custLinFactNeighborY="0">
        <dgm:presLayoutVars>
          <dgm:bulletEnabled val="1"/>
        </dgm:presLayoutVars>
      </dgm:prSet>
      <dgm:spPr>
        <a:prstGeom prst="rect">
          <a:avLst/>
        </a:prstGeom>
      </dgm:spPr>
    </dgm:pt>
    <dgm:pt modelId="{049C5FB8-E2BA-46A7-87BB-F35EC87BEECB}" type="pres">
      <dgm:prSet presAssocID="{0DAE0008-76EA-4E49-ACF2-471B34C2DE8A}" presName="sibTrans" presStyleCnt="0"/>
      <dgm:spPr/>
    </dgm:pt>
    <dgm:pt modelId="{B481EE13-701A-4877-A633-2A9CB2707C0E}" type="pres">
      <dgm:prSet presAssocID="{C263F68A-2488-4B3F-AEEA-A31D9F24EF15}" presName="node" presStyleLbl="alignAccFollowNode1" presStyleIdx="1" presStyleCnt="4" custScaleX="97607" custScaleY="84144" custLinFactX="11151" custLinFactNeighborX="100000" custLinFactNeighborY="-1343">
        <dgm:presLayoutVars>
          <dgm:bulletEnabled val="1"/>
        </dgm:presLayoutVars>
      </dgm:prSet>
      <dgm:spPr>
        <a:prstGeom prst="rect">
          <a:avLst/>
        </a:prstGeom>
      </dgm:spPr>
    </dgm:pt>
    <dgm:pt modelId="{05BE41FB-787A-4A44-9651-FBE090E7A56B}" type="pres">
      <dgm:prSet presAssocID="{5463BD61-72B9-4187-97A3-9F43442BEC61}" presName="vSp" presStyleCnt="0"/>
      <dgm:spPr/>
    </dgm:pt>
    <dgm:pt modelId="{A7C2F0AD-C1D8-4EF2-A844-BC6E454081A2}" type="pres">
      <dgm:prSet presAssocID="{0240D7CF-A83D-4016-BB0C-FFAA397347FF}" presName="horFlow" presStyleCnt="0"/>
      <dgm:spPr/>
    </dgm:pt>
    <dgm:pt modelId="{EBEA0A32-6CA8-44CA-A911-4982D2621EBF}" type="pres">
      <dgm:prSet presAssocID="{0240D7CF-A83D-4016-BB0C-FFAA397347FF}" presName="bigChev" presStyleLbl="node1" presStyleIdx="1" presStyleCnt="2" custScaleX="89395" custScaleY="92855" custLinFactNeighborX="-20969" custLinFactNeighborY="1606"/>
      <dgm:spPr>
        <a:prstGeom prst="rect">
          <a:avLst/>
        </a:prstGeom>
      </dgm:spPr>
    </dgm:pt>
    <dgm:pt modelId="{45F00D55-D7AF-421D-A32D-C788131C9BC3}" type="pres">
      <dgm:prSet presAssocID="{B92F86DF-BC2B-4853-B2DC-741B8D20E85F}" presName="parTrans" presStyleCnt="0"/>
      <dgm:spPr/>
    </dgm:pt>
    <dgm:pt modelId="{414CD2D6-77FA-45DF-BE5D-D6457D702B54}" type="pres">
      <dgm:prSet presAssocID="{6526EB7A-3E23-445C-86E9-2BEA57E61ACA}" presName="node" presStyleLbl="alignAccFollowNode1" presStyleIdx="2" presStyleCnt="4" custScaleX="117802" custScaleY="84144" custLinFactNeighborX="43005" custLinFactNeighborY="0">
        <dgm:presLayoutVars>
          <dgm:bulletEnabled val="1"/>
        </dgm:presLayoutVars>
      </dgm:prSet>
      <dgm:spPr>
        <a:prstGeom prst="rect">
          <a:avLst/>
        </a:prstGeom>
      </dgm:spPr>
    </dgm:pt>
    <dgm:pt modelId="{7A16FB66-BA8B-4708-9AE9-41D0498E3D32}" type="pres">
      <dgm:prSet presAssocID="{30947FFF-B4E5-4736-B13C-B0A3550720A2}" presName="sibTrans" presStyleCnt="0"/>
      <dgm:spPr/>
    </dgm:pt>
    <dgm:pt modelId="{4BC55C31-C9FA-4D87-9D43-3EFBE82FA7B8}" type="pres">
      <dgm:prSet presAssocID="{9A940C1E-6288-453E-971C-5D01092FF8D2}" presName="node" presStyleLbl="alignAccFollowNode1" presStyleIdx="3" presStyleCnt="4" custScaleX="97607" custScaleY="84144" custLinFactX="11151" custLinFactNeighborX="100000" custLinFactNeighborY="-1343">
        <dgm:presLayoutVars>
          <dgm:bulletEnabled val="1"/>
        </dgm:presLayoutVars>
      </dgm:prSet>
      <dgm:spPr>
        <a:prstGeom prst="rect">
          <a:avLst/>
        </a:prstGeom>
      </dgm:spPr>
    </dgm:pt>
  </dgm:ptLst>
  <dgm:cxnLst>
    <dgm:cxn modelId="{CC0ECB05-A5DF-4C45-84D5-DFF8DED6D12B}" type="presOf" srcId="{5463BD61-72B9-4187-97A3-9F43442BEC61}" destId="{14A6DEC4-ECD2-4833-A396-FA87A5750171}" srcOrd="0" destOrd="0" presId="urn:microsoft.com/office/officeart/2005/8/layout/lProcess3"/>
    <dgm:cxn modelId="{01272410-AD0E-4708-AB56-6FD435C89C51}" type="presOf" srcId="{6526EB7A-3E23-445C-86E9-2BEA57E61ACA}" destId="{414CD2D6-77FA-45DF-BE5D-D6457D702B54}" srcOrd="0" destOrd="0" presId="urn:microsoft.com/office/officeart/2005/8/layout/lProcess3"/>
    <dgm:cxn modelId="{EAB5781C-B330-437F-A92D-BE076399EDDE}" type="presOf" srcId="{8C5BA447-0BDE-40E0-B0F3-671C1CBD60EB}" destId="{F8A87EA2-6004-4DB7-80FB-64B6FCBB40F4}" srcOrd="0" destOrd="0" presId="urn:microsoft.com/office/officeart/2005/8/layout/lProcess3"/>
    <dgm:cxn modelId="{977C6F39-1DFA-48FD-A32E-068CB7CE7519}" srcId="{B87E10E7-83BA-4A74-88E4-FE865A78A450}" destId="{5463BD61-72B9-4187-97A3-9F43442BEC61}" srcOrd="0" destOrd="0" parTransId="{CACEB9C5-0B7D-4008-B547-D753C2F2724E}" sibTransId="{4C1921AE-C066-4916-9D17-3C6F53CC1482}"/>
    <dgm:cxn modelId="{F225943F-6F0F-4CA4-9A8E-720584C6FA3C}" type="presOf" srcId="{0240D7CF-A83D-4016-BB0C-FFAA397347FF}" destId="{EBEA0A32-6CA8-44CA-A911-4982D2621EBF}" srcOrd="0" destOrd="0" presId="urn:microsoft.com/office/officeart/2005/8/layout/lProcess3"/>
    <dgm:cxn modelId="{AAE5C53F-6ED9-405C-9F4D-8675CD1669B0}" type="presOf" srcId="{9A940C1E-6288-453E-971C-5D01092FF8D2}" destId="{4BC55C31-C9FA-4D87-9D43-3EFBE82FA7B8}" srcOrd="0" destOrd="0" presId="urn:microsoft.com/office/officeart/2005/8/layout/lProcess3"/>
    <dgm:cxn modelId="{D03E2F66-60E3-45F3-8610-458FC7244241}" srcId="{0240D7CF-A83D-4016-BB0C-FFAA397347FF}" destId="{6526EB7A-3E23-445C-86E9-2BEA57E61ACA}" srcOrd="0" destOrd="0" parTransId="{B92F86DF-BC2B-4853-B2DC-741B8D20E85F}" sibTransId="{30947FFF-B4E5-4736-B13C-B0A3550720A2}"/>
    <dgm:cxn modelId="{88DFFE6E-E2A0-460C-9B43-6A84398AD2E9}" srcId="{5463BD61-72B9-4187-97A3-9F43442BEC61}" destId="{C263F68A-2488-4B3F-AEEA-A31D9F24EF15}" srcOrd="1" destOrd="0" parTransId="{AD9D7BAD-F43B-4FC8-A6BC-F62BDC275BEC}" sibTransId="{3860B2E8-E2EC-44F9-9963-6956DF33510F}"/>
    <dgm:cxn modelId="{2B9B9F7E-6BBA-4A9A-BFA3-1463E357519B}" type="presOf" srcId="{C263F68A-2488-4B3F-AEEA-A31D9F24EF15}" destId="{B481EE13-701A-4877-A633-2A9CB2707C0E}" srcOrd="0" destOrd="0" presId="urn:microsoft.com/office/officeart/2005/8/layout/lProcess3"/>
    <dgm:cxn modelId="{65CDAE9D-C9AD-4FE5-A76D-CC732C09FA5C}" srcId="{B87E10E7-83BA-4A74-88E4-FE865A78A450}" destId="{0240D7CF-A83D-4016-BB0C-FFAA397347FF}" srcOrd="1" destOrd="0" parTransId="{252C8B00-0E3E-4BC4-ABC0-ED2534F1359C}" sibTransId="{9AC9C3AD-DF4C-41CF-A5C3-EB1ECF1EFD9C}"/>
    <dgm:cxn modelId="{3974B8B0-9F4F-436E-801C-5E0773887451}" type="presOf" srcId="{B87E10E7-83BA-4A74-88E4-FE865A78A450}" destId="{AA67D00E-EE30-4DAA-B748-5EBEBF5B22EF}" srcOrd="0" destOrd="0" presId="urn:microsoft.com/office/officeart/2005/8/layout/lProcess3"/>
    <dgm:cxn modelId="{013391CA-4EFB-4789-9FE5-C49EB3FB43FB}" srcId="{5463BD61-72B9-4187-97A3-9F43442BEC61}" destId="{8C5BA447-0BDE-40E0-B0F3-671C1CBD60EB}" srcOrd="0" destOrd="0" parTransId="{1C0DE2DD-8D88-4B03-84C9-1622CB8D026B}" sibTransId="{0DAE0008-76EA-4E49-ACF2-471B34C2DE8A}"/>
    <dgm:cxn modelId="{4AD4EDFA-0436-4F92-8058-5A4E2BDFA8BE}" srcId="{0240D7CF-A83D-4016-BB0C-FFAA397347FF}" destId="{9A940C1E-6288-453E-971C-5D01092FF8D2}" srcOrd="1" destOrd="0" parTransId="{63CCF9D8-09F6-453F-BE83-F2B6E2342C01}" sibTransId="{AA2F6754-461E-447C-92D6-B43DA86D018C}"/>
    <dgm:cxn modelId="{5EC4B9CB-D47C-40E2-BADE-F31CD0401517}" type="presParOf" srcId="{AA67D00E-EE30-4DAA-B748-5EBEBF5B22EF}" destId="{FAF3F418-1D6E-4F7E-A4B0-1BA7E7A596EB}" srcOrd="0" destOrd="0" presId="urn:microsoft.com/office/officeart/2005/8/layout/lProcess3"/>
    <dgm:cxn modelId="{FC6C8D1A-4800-4362-AC66-BC70B22F04CD}" type="presParOf" srcId="{FAF3F418-1D6E-4F7E-A4B0-1BA7E7A596EB}" destId="{14A6DEC4-ECD2-4833-A396-FA87A5750171}" srcOrd="0" destOrd="0" presId="urn:microsoft.com/office/officeart/2005/8/layout/lProcess3"/>
    <dgm:cxn modelId="{05E445C1-66C2-489C-AFF1-B1D24C81ACB6}" type="presParOf" srcId="{FAF3F418-1D6E-4F7E-A4B0-1BA7E7A596EB}" destId="{DEB49F0C-6597-45D1-AC8E-5B786C560742}" srcOrd="1" destOrd="0" presId="urn:microsoft.com/office/officeart/2005/8/layout/lProcess3"/>
    <dgm:cxn modelId="{549D05DB-533D-47CB-BC4C-DC4091487D8B}" type="presParOf" srcId="{FAF3F418-1D6E-4F7E-A4B0-1BA7E7A596EB}" destId="{F8A87EA2-6004-4DB7-80FB-64B6FCBB40F4}" srcOrd="2" destOrd="0" presId="urn:microsoft.com/office/officeart/2005/8/layout/lProcess3"/>
    <dgm:cxn modelId="{72737A98-6E71-459B-934E-9D8F4E5EEEE7}" type="presParOf" srcId="{FAF3F418-1D6E-4F7E-A4B0-1BA7E7A596EB}" destId="{049C5FB8-E2BA-46A7-87BB-F35EC87BEECB}" srcOrd="3" destOrd="0" presId="urn:microsoft.com/office/officeart/2005/8/layout/lProcess3"/>
    <dgm:cxn modelId="{3E11594B-0E74-49C2-B8EA-7B932525E1F6}" type="presParOf" srcId="{FAF3F418-1D6E-4F7E-A4B0-1BA7E7A596EB}" destId="{B481EE13-701A-4877-A633-2A9CB2707C0E}" srcOrd="4" destOrd="0" presId="urn:microsoft.com/office/officeart/2005/8/layout/lProcess3"/>
    <dgm:cxn modelId="{40712C5A-B992-4C96-BE36-2A12BCF08EB7}" type="presParOf" srcId="{AA67D00E-EE30-4DAA-B748-5EBEBF5B22EF}" destId="{05BE41FB-787A-4A44-9651-FBE090E7A56B}" srcOrd="1" destOrd="0" presId="urn:microsoft.com/office/officeart/2005/8/layout/lProcess3"/>
    <dgm:cxn modelId="{74294D45-F5D5-4630-8324-11D7D7794A98}" type="presParOf" srcId="{AA67D00E-EE30-4DAA-B748-5EBEBF5B22EF}" destId="{A7C2F0AD-C1D8-4EF2-A844-BC6E454081A2}" srcOrd="2" destOrd="0" presId="urn:microsoft.com/office/officeart/2005/8/layout/lProcess3"/>
    <dgm:cxn modelId="{D12B5ACA-93BD-4E3F-BD78-07BC06DECEAC}" type="presParOf" srcId="{A7C2F0AD-C1D8-4EF2-A844-BC6E454081A2}" destId="{EBEA0A32-6CA8-44CA-A911-4982D2621EBF}" srcOrd="0" destOrd="0" presId="urn:microsoft.com/office/officeart/2005/8/layout/lProcess3"/>
    <dgm:cxn modelId="{EE0B1C06-B58B-4293-A193-FFEB3C381D25}" type="presParOf" srcId="{A7C2F0AD-C1D8-4EF2-A844-BC6E454081A2}" destId="{45F00D55-D7AF-421D-A32D-C788131C9BC3}" srcOrd="1" destOrd="0" presId="urn:microsoft.com/office/officeart/2005/8/layout/lProcess3"/>
    <dgm:cxn modelId="{ECBB453A-3D11-40A5-8B2D-3E3ED8191A6E}" type="presParOf" srcId="{A7C2F0AD-C1D8-4EF2-A844-BC6E454081A2}" destId="{414CD2D6-77FA-45DF-BE5D-D6457D702B54}" srcOrd="2" destOrd="0" presId="urn:microsoft.com/office/officeart/2005/8/layout/lProcess3"/>
    <dgm:cxn modelId="{76D741E3-0261-46BE-8A23-5B578ED6EF02}" type="presParOf" srcId="{A7C2F0AD-C1D8-4EF2-A844-BC6E454081A2}" destId="{7A16FB66-BA8B-4708-9AE9-41D0498E3D32}" srcOrd="3" destOrd="0" presId="urn:microsoft.com/office/officeart/2005/8/layout/lProcess3"/>
    <dgm:cxn modelId="{2F272758-C44C-4273-AD4D-C9D89A069CD3}" type="presParOf" srcId="{A7C2F0AD-C1D8-4EF2-A844-BC6E454081A2}" destId="{4BC55C31-C9FA-4D87-9D43-3EFBE82FA7B8}"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3450E6A-5410-4F03-B495-ABEFA60B7B60}"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13C0D337-B907-4EF3-964E-C0F783054C6A}">
      <dgm:prSet phldrT="[Text]" custT="1"/>
      <dgm:spPr>
        <a:solidFill>
          <a:srgbClr val="0C1B55"/>
        </a:solidFill>
        <a:ln>
          <a:solidFill>
            <a:srgbClr val="0C1B55"/>
          </a:solidFill>
        </a:ln>
      </dgm:spPr>
      <dgm:t>
        <a:bodyPr/>
        <a:lstStyle/>
        <a:p>
          <a:r>
            <a:rPr lang="en-US" sz="2800">
              <a:solidFill>
                <a:schemeClr val="bg1"/>
              </a:solidFill>
              <a:latin typeface="Gotham Book" panose="02000604040000020004" pitchFamily="50" charset="0"/>
            </a:rPr>
            <a:t>What kinds of situations could require an emergency evacuation?</a:t>
          </a:r>
        </a:p>
      </dgm:t>
    </dgm:pt>
    <dgm:pt modelId="{F4343D8D-69D6-4F1A-A51D-4A71656D61C5}" type="parTrans" cxnId="{F6447B6D-09A5-40C6-B5EC-EF5FF81BF59A}">
      <dgm:prSet/>
      <dgm:spPr/>
      <dgm:t>
        <a:bodyPr/>
        <a:lstStyle/>
        <a:p>
          <a:endParaRPr lang="en-US" sz="2400">
            <a:solidFill>
              <a:schemeClr val="bg1"/>
            </a:solidFill>
            <a:latin typeface="Gotham Book" panose="02000604040000020004" pitchFamily="50" charset="0"/>
          </a:endParaRPr>
        </a:p>
      </dgm:t>
    </dgm:pt>
    <dgm:pt modelId="{386F64ED-0E62-4D01-B5BA-5B7268EA5B92}" type="sibTrans" cxnId="{F6447B6D-09A5-40C6-B5EC-EF5FF81BF59A}">
      <dgm:prSet/>
      <dgm:spPr/>
      <dgm:t>
        <a:bodyPr/>
        <a:lstStyle/>
        <a:p>
          <a:endParaRPr lang="en-US" sz="2400">
            <a:solidFill>
              <a:schemeClr val="bg1"/>
            </a:solidFill>
            <a:latin typeface="Gotham Book" panose="02000604040000020004" pitchFamily="50" charset="0"/>
          </a:endParaRPr>
        </a:p>
      </dgm:t>
    </dgm:pt>
    <dgm:pt modelId="{0848C8B7-A3A5-4C09-9A9F-D75998AFC1F9}">
      <dgm:prSet phldrT="[Text]" phldr="1" custT="1"/>
      <dgm:spPr/>
      <dgm:t>
        <a:bodyPr/>
        <a:lstStyle/>
        <a:p>
          <a:endParaRPr lang="en-US" sz="2400">
            <a:solidFill>
              <a:schemeClr val="bg1"/>
            </a:solidFill>
            <a:latin typeface="Gotham Book" panose="02000604040000020004" pitchFamily="50" charset="0"/>
          </a:endParaRPr>
        </a:p>
      </dgm:t>
    </dgm:pt>
    <dgm:pt modelId="{04B8C220-EE89-4C09-90C3-3BC747D5A586}" type="parTrans" cxnId="{878C400B-2D7D-40C5-8652-BBF787DCB6C2}">
      <dgm:prSet/>
      <dgm:spPr/>
      <dgm:t>
        <a:bodyPr/>
        <a:lstStyle/>
        <a:p>
          <a:endParaRPr lang="en-US" sz="2400">
            <a:solidFill>
              <a:schemeClr val="bg1"/>
            </a:solidFill>
            <a:latin typeface="Gotham Book" panose="02000604040000020004" pitchFamily="50" charset="0"/>
          </a:endParaRPr>
        </a:p>
      </dgm:t>
    </dgm:pt>
    <dgm:pt modelId="{F071A236-06E6-40DD-B6EB-2AC466FE2F21}" type="sibTrans" cxnId="{878C400B-2D7D-40C5-8652-BBF787DCB6C2}">
      <dgm:prSet/>
      <dgm:spPr/>
      <dgm:t>
        <a:bodyPr/>
        <a:lstStyle/>
        <a:p>
          <a:endParaRPr lang="en-US" sz="2400">
            <a:solidFill>
              <a:schemeClr val="bg1"/>
            </a:solidFill>
            <a:latin typeface="Gotham Book" panose="02000604040000020004" pitchFamily="50" charset="0"/>
          </a:endParaRPr>
        </a:p>
      </dgm:t>
    </dgm:pt>
    <dgm:pt modelId="{BA5B0301-3896-4B7E-BFFD-40DC30BBC4F3}">
      <dgm:prSet phldrT="[Text]" phldr="1" custT="1"/>
      <dgm:spPr/>
      <dgm:t>
        <a:bodyPr/>
        <a:lstStyle/>
        <a:p>
          <a:endParaRPr lang="en-US" sz="2400">
            <a:solidFill>
              <a:schemeClr val="bg1"/>
            </a:solidFill>
            <a:latin typeface="Gotham Book" panose="02000604040000020004" pitchFamily="50" charset="0"/>
          </a:endParaRPr>
        </a:p>
      </dgm:t>
    </dgm:pt>
    <dgm:pt modelId="{B85DB4AF-0332-44EF-A0C1-F96478F759CF}" type="parTrans" cxnId="{CA415845-C253-4637-BBAC-C5841D0E45AA}">
      <dgm:prSet/>
      <dgm:spPr/>
      <dgm:t>
        <a:bodyPr/>
        <a:lstStyle/>
        <a:p>
          <a:endParaRPr lang="en-US" sz="2400">
            <a:solidFill>
              <a:schemeClr val="bg1"/>
            </a:solidFill>
            <a:latin typeface="Gotham Book" panose="02000604040000020004" pitchFamily="50" charset="0"/>
          </a:endParaRPr>
        </a:p>
      </dgm:t>
    </dgm:pt>
    <dgm:pt modelId="{BF6AFCFB-FB2F-444A-831C-858D16BD70EC}" type="sibTrans" cxnId="{CA415845-C253-4637-BBAC-C5841D0E45AA}">
      <dgm:prSet/>
      <dgm:spPr/>
      <dgm:t>
        <a:bodyPr/>
        <a:lstStyle/>
        <a:p>
          <a:endParaRPr lang="en-US" sz="2400">
            <a:solidFill>
              <a:schemeClr val="bg1"/>
            </a:solidFill>
            <a:latin typeface="Gotham Book" panose="02000604040000020004" pitchFamily="50" charset="0"/>
          </a:endParaRPr>
        </a:p>
      </dgm:t>
    </dgm:pt>
    <dgm:pt modelId="{8C124A69-0168-4F65-9DDA-AA78BB551B61}">
      <dgm:prSet phldrT="[Text]" phldr="1" custT="1"/>
      <dgm:spPr/>
      <dgm:t>
        <a:bodyPr/>
        <a:lstStyle/>
        <a:p>
          <a:endParaRPr lang="en-US" sz="2400">
            <a:solidFill>
              <a:schemeClr val="bg1"/>
            </a:solidFill>
            <a:latin typeface="Gotham Book" panose="02000604040000020004" pitchFamily="50" charset="0"/>
          </a:endParaRPr>
        </a:p>
      </dgm:t>
    </dgm:pt>
    <dgm:pt modelId="{4E1FE48A-C8F5-4521-90C3-9A33E9CB93DE}" type="parTrans" cxnId="{5059E1B3-487E-4A02-B583-C2247B3C973B}">
      <dgm:prSet/>
      <dgm:spPr/>
      <dgm:t>
        <a:bodyPr/>
        <a:lstStyle/>
        <a:p>
          <a:endParaRPr lang="en-US" sz="2400">
            <a:solidFill>
              <a:schemeClr val="bg1"/>
            </a:solidFill>
            <a:latin typeface="Gotham Book" panose="02000604040000020004" pitchFamily="50" charset="0"/>
          </a:endParaRPr>
        </a:p>
      </dgm:t>
    </dgm:pt>
    <dgm:pt modelId="{8CF1EA93-E5C6-4DA6-ACDC-DB8614687216}" type="sibTrans" cxnId="{5059E1B3-487E-4A02-B583-C2247B3C973B}">
      <dgm:prSet/>
      <dgm:spPr/>
      <dgm:t>
        <a:bodyPr/>
        <a:lstStyle/>
        <a:p>
          <a:endParaRPr lang="en-US" sz="2400">
            <a:solidFill>
              <a:schemeClr val="bg1"/>
            </a:solidFill>
            <a:latin typeface="Gotham Book" panose="02000604040000020004" pitchFamily="50" charset="0"/>
          </a:endParaRPr>
        </a:p>
      </dgm:t>
    </dgm:pt>
    <dgm:pt modelId="{D5D9A568-8348-4153-A949-46A1E1CBCFB9}" type="pres">
      <dgm:prSet presAssocID="{C3450E6A-5410-4F03-B495-ABEFA60B7B60}" presName="Name0" presStyleCnt="0">
        <dgm:presLayoutVars>
          <dgm:chMax val="1"/>
          <dgm:chPref val="1"/>
          <dgm:dir/>
          <dgm:resizeHandles/>
        </dgm:presLayoutVars>
      </dgm:prSet>
      <dgm:spPr/>
    </dgm:pt>
    <dgm:pt modelId="{55EB38CD-3C4D-48B1-9C23-5D969B0552C4}" type="pres">
      <dgm:prSet presAssocID="{13C0D337-B907-4EF3-964E-C0F783054C6A}" presName="Parent" presStyleLbl="node1" presStyleIdx="0" presStyleCnt="2" custScaleX="159192" custScaleY="153350" custLinFactNeighborX="-19112" custLinFactNeighborY="-2529">
        <dgm:presLayoutVars>
          <dgm:chMax val="4"/>
          <dgm:chPref val="3"/>
        </dgm:presLayoutVars>
      </dgm:prSet>
      <dgm:spPr/>
    </dgm:pt>
    <dgm:pt modelId="{F5A360B8-04AF-4AAC-BEED-0E39A3FFA920}" type="pres">
      <dgm:prSet presAssocID="{0848C8B7-A3A5-4C09-9A9F-D75998AFC1F9}" presName="Accent" presStyleLbl="node1" presStyleIdx="1" presStyleCnt="2"/>
      <dgm:spPr>
        <a:solidFill>
          <a:srgbClr val="0C1B55"/>
        </a:solidFill>
        <a:ln>
          <a:solidFill>
            <a:srgbClr val="0C1B55"/>
          </a:solidFill>
        </a:ln>
      </dgm:spPr>
    </dgm:pt>
    <dgm:pt modelId="{D9E279D9-262C-4150-9B92-82EA1F4B0770}" type="pres">
      <dgm:prSet presAssocID="{0848C8B7-A3A5-4C09-9A9F-D75998AFC1F9}"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re with solid fill"/>
        </a:ext>
      </dgm:extLst>
    </dgm:pt>
    <dgm:pt modelId="{FBECD47B-2CD1-490F-A061-53A9FAF7E8EF}" type="pres">
      <dgm:prSet presAssocID="{0848C8B7-A3A5-4C09-9A9F-D75998AFC1F9}" presName="Child1" presStyleLbl="revTx" presStyleIdx="0" presStyleCnt="3">
        <dgm:presLayoutVars>
          <dgm:chMax val="0"/>
          <dgm:chPref val="0"/>
          <dgm:bulletEnabled val="1"/>
        </dgm:presLayoutVars>
      </dgm:prSet>
      <dgm:spPr/>
    </dgm:pt>
    <dgm:pt modelId="{E44451E1-D9FC-464C-80EA-351A5D9F38E5}" type="pres">
      <dgm:prSet presAssocID="{BA5B0301-3896-4B7E-BFFD-40DC30BBC4F3}" presName="Image2" presStyleCnt="0"/>
      <dgm:spPr/>
    </dgm:pt>
    <dgm:pt modelId="{744A5808-AE0D-4AD4-A9FE-7997B29DBB39}" type="pres">
      <dgm:prSet presAssocID="{BA5B0301-3896-4B7E-BFFD-40DC30BBC4F3}"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ve with solid fill"/>
        </a:ext>
      </dgm:extLst>
    </dgm:pt>
    <dgm:pt modelId="{49B4A437-B87A-4E9C-9134-2D485274F4E6}" type="pres">
      <dgm:prSet presAssocID="{BA5B0301-3896-4B7E-BFFD-40DC30BBC4F3}" presName="Child2" presStyleLbl="revTx" presStyleIdx="1" presStyleCnt="3">
        <dgm:presLayoutVars>
          <dgm:chMax val="0"/>
          <dgm:chPref val="0"/>
          <dgm:bulletEnabled val="1"/>
        </dgm:presLayoutVars>
      </dgm:prSet>
      <dgm:spPr/>
    </dgm:pt>
    <dgm:pt modelId="{80F328A5-5D3B-462F-AE92-3141AB38D058}" type="pres">
      <dgm:prSet presAssocID="{8C124A69-0168-4F65-9DDA-AA78BB551B61}" presName="Image3" presStyleCnt="0"/>
      <dgm:spPr/>
    </dgm:pt>
    <dgm:pt modelId="{2F0E60AA-A95A-4D0E-B019-9E4E47CE0887}" type="pres">
      <dgm:prSet presAssocID="{8C124A69-0168-4F65-9DDA-AA78BB551B61}"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dioactive with solid fill"/>
        </a:ext>
      </dgm:extLst>
    </dgm:pt>
    <dgm:pt modelId="{4F3FD99A-0C65-42A7-839C-1529BF1B25A5}" type="pres">
      <dgm:prSet presAssocID="{8C124A69-0168-4F65-9DDA-AA78BB551B61}" presName="Child3" presStyleLbl="revTx" presStyleIdx="2" presStyleCnt="3">
        <dgm:presLayoutVars>
          <dgm:chMax val="0"/>
          <dgm:chPref val="0"/>
          <dgm:bulletEnabled val="1"/>
        </dgm:presLayoutVars>
      </dgm:prSet>
      <dgm:spPr/>
    </dgm:pt>
  </dgm:ptLst>
  <dgm:cxnLst>
    <dgm:cxn modelId="{B175E407-C4EE-46AE-817D-0BD4B1309273}" type="presOf" srcId="{0848C8B7-A3A5-4C09-9A9F-D75998AFC1F9}" destId="{FBECD47B-2CD1-490F-A061-53A9FAF7E8EF}" srcOrd="0" destOrd="0" presId="urn:microsoft.com/office/officeart/2011/layout/RadialPictureList"/>
    <dgm:cxn modelId="{878C400B-2D7D-40C5-8652-BBF787DCB6C2}" srcId="{13C0D337-B907-4EF3-964E-C0F783054C6A}" destId="{0848C8B7-A3A5-4C09-9A9F-D75998AFC1F9}" srcOrd="0" destOrd="0" parTransId="{04B8C220-EE89-4C09-90C3-3BC747D5A586}" sibTransId="{F071A236-06E6-40DD-B6EB-2AC466FE2F21}"/>
    <dgm:cxn modelId="{6A8EB661-4013-41C9-A702-66C69146C475}" type="presOf" srcId="{BA5B0301-3896-4B7E-BFFD-40DC30BBC4F3}" destId="{49B4A437-B87A-4E9C-9134-2D485274F4E6}" srcOrd="0" destOrd="0" presId="urn:microsoft.com/office/officeart/2011/layout/RadialPictureList"/>
    <dgm:cxn modelId="{CA415845-C253-4637-BBAC-C5841D0E45AA}" srcId="{13C0D337-B907-4EF3-964E-C0F783054C6A}" destId="{BA5B0301-3896-4B7E-BFFD-40DC30BBC4F3}" srcOrd="1" destOrd="0" parTransId="{B85DB4AF-0332-44EF-A0C1-F96478F759CF}" sibTransId="{BF6AFCFB-FB2F-444A-831C-858D16BD70EC}"/>
    <dgm:cxn modelId="{F6447B6D-09A5-40C6-B5EC-EF5FF81BF59A}" srcId="{C3450E6A-5410-4F03-B495-ABEFA60B7B60}" destId="{13C0D337-B907-4EF3-964E-C0F783054C6A}" srcOrd="0" destOrd="0" parTransId="{F4343D8D-69D6-4F1A-A51D-4A71656D61C5}" sibTransId="{386F64ED-0E62-4D01-B5BA-5B7268EA5B92}"/>
    <dgm:cxn modelId="{5059E1B3-487E-4A02-B583-C2247B3C973B}" srcId="{13C0D337-B907-4EF3-964E-C0F783054C6A}" destId="{8C124A69-0168-4F65-9DDA-AA78BB551B61}" srcOrd="2" destOrd="0" parTransId="{4E1FE48A-C8F5-4521-90C3-9A33E9CB93DE}" sibTransId="{8CF1EA93-E5C6-4DA6-ACDC-DB8614687216}"/>
    <dgm:cxn modelId="{E55955B5-F026-44A2-8AAA-D1DA365F4909}" type="presOf" srcId="{13C0D337-B907-4EF3-964E-C0F783054C6A}" destId="{55EB38CD-3C4D-48B1-9C23-5D969B0552C4}" srcOrd="0" destOrd="0" presId="urn:microsoft.com/office/officeart/2011/layout/RadialPictureList"/>
    <dgm:cxn modelId="{2FCC9BC4-AEED-4338-891C-93F088F8455D}" type="presOf" srcId="{C3450E6A-5410-4F03-B495-ABEFA60B7B60}" destId="{D5D9A568-8348-4153-A949-46A1E1CBCFB9}" srcOrd="0" destOrd="0" presId="urn:microsoft.com/office/officeart/2011/layout/RadialPictureList"/>
    <dgm:cxn modelId="{AFBA52E4-B090-4CC5-8A01-A5BD3B8070D6}" type="presOf" srcId="{8C124A69-0168-4F65-9DDA-AA78BB551B61}" destId="{4F3FD99A-0C65-42A7-839C-1529BF1B25A5}" srcOrd="0" destOrd="0" presId="urn:microsoft.com/office/officeart/2011/layout/RadialPictureList"/>
    <dgm:cxn modelId="{6B825466-8F93-49D5-B68F-AC8DD98D03B8}" type="presParOf" srcId="{D5D9A568-8348-4153-A949-46A1E1CBCFB9}" destId="{55EB38CD-3C4D-48B1-9C23-5D969B0552C4}" srcOrd="0" destOrd="0" presId="urn:microsoft.com/office/officeart/2011/layout/RadialPictureList"/>
    <dgm:cxn modelId="{96804763-F649-4A4A-A818-1DA171CEEC31}" type="presParOf" srcId="{D5D9A568-8348-4153-A949-46A1E1CBCFB9}" destId="{F5A360B8-04AF-4AAC-BEED-0E39A3FFA920}" srcOrd="1" destOrd="0" presId="urn:microsoft.com/office/officeart/2011/layout/RadialPictureList"/>
    <dgm:cxn modelId="{0A031F87-D638-424A-92E6-C4FD2700432D}" type="presParOf" srcId="{D5D9A568-8348-4153-A949-46A1E1CBCFB9}" destId="{D9E279D9-262C-4150-9B92-82EA1F4B0770}" srcOrd="2" destOrd="0" presId="urn:microsoft.com/office/officeart/2011/layout/RadialPictureList"/>
    <dgm:cxn modelId="{0BC1FFF1-5D83-4E13-A937-0ADE1F7CEEAF}" type="presParOf" srcId="{D5D9A568-8348-4153-A949-46A1E1CBCFB9}" destId="{FBECD47B-2CD1-490F-A061-53A9FAF7E8EF}" srcOrd="3" destOrd="0" presId="urn:microsoft.com/office/officeart/2011/layout/RadialPictureList"/>
    <dgm:cxn modelId="{99F00487-8C76-4B94-B072-B7C3C29CC586}" type="presParOf" srcId="{D5D9A568-8348-4153-A949-46A1E1CBCFB9}" destId="{E44451E1-D9FC-464C-80EA-351A5D9F38E5}" srcOrd="4" destOrd="0" presId="urn:microsoft.com/office/officeart/2011/layout/RadialPictureList"/>
    <dgm:cxn modelId="{D5BB899E-3DC3-41F5-92FC-3F7502507EDB}" type="presParOf" srcId="{E44451E1-D9FC-464C-80EA-351A5D9F38E5}" destId="{744A5808-AE0D-4AD4-A9FE-7997B29DBB39}" srcOrd="0" destOrd="0" presId="urn:microsoft.com/office/officeart/2011/layout/RadialPictureList"/>
    <dgm:cxn modelId="{43B28D4A-DBF9-4AD3-8B82-470502D107FC}" type="presParOf" srcId="{D5D9A568-8348-4153-A949-46A1E1CBCFB9}" destId="{49B4A437-B87A-4E9C-9134-2D485274F4E6}" srcOrd="5" destOrd="0" presId="urn:microsoft.com/office/officeart/2011/layout/RadialPictureList"/>
    <dgm:cxn modelId="{736D4CAD-3DDE-4B23-8282-FDA79E9BC5E9}" type="presParOf" srcId="{D5D9A568-8348-4153-A949-46A1E1CBCFB9}" destId="{80F328A5-5D3B-462F-AE92-3141AB38D058}" srcOrd="6" destOrd="0" presId="urn:microsoft.com/office/officeart/2011/layout/RadialPictureList"/>
    <dgm:cxn modelId="{399BF8A7-9912-425F-9A3C-053200CFAA8B}" type="presParOf" srcId="{80F328A5-5D3B-462F-AE92-3141AB38D058}" destId="{2F0E60AA-A95A-4D0E-B019-9E4E47CE0887}" srcOrd="0" destOrd="0" presId="urn:microsoft.com/office/officeart/2011/layout/RadialPictureList"/>
    <dgm:cxn modelId="{A0A888B8-5193-406A-9171-F92197C0BFDA}" type="presParOf" srcId="{D5D9A568-8348-4153-A949-46A1E1CBCFB9}" destId="{4F3FD99A-0C65-42A7-839C-1529BF1B25A5}"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89145F-F7A2-4CA2-B6AD-F53EF37736B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C5588F1A-813C-48A3-8D6E-867FC9F3AC77}">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Monthly test </a:t>
          </a:r>
        </a:p>
      </dgm:t>
    </dgm:pt>
    <dgm:pt modelId="{73E64BCE-10DD-49C9-89AC-1BE402059561}" type="parTrans" cxnId="{8A6887E1-8D13-426B-A317-62F03B493EFE}">
      <dgm:prSet/>
      <dgm:spPr/>
      <dgm:t>
        <a:bodyPr/>
        <a:lstStyle/>
        <a:p>
          <a:endParaRPr lang="en-US" sz="2400">
            <a:latin typeface="Gotham Book" panose="02000604040000020004" pitchFamily="50" charset="0"/>
          </a:endParaRPr>
        </a:p>
      </dgm:t>
    </dgm:pt>
    <dgm:pt modelId="{7BAE3484-3EEF-4EE9-B179-3FB839132F6C}" type="sibTrans" cxnId="{8A6887E1-8D13-426B-A317-62F03B493EFE}">
      <dgm:prSet/>
      <dgm:spPr/>
      <dgm:t>
        <a:bodyPr/>
        <a:lstStyle/>
        <a:p>
          <a:endParaRPr lang="en-US" sz="2400">
            <a:latin typeface="Gotham Book" panose="02000604040000020004" pitchFamily="50" charset="0"/>
          </a:endParaRPr>
        </a:p>
      </dgm:t>
    </dgm:pt>
    <dgm:pt modelId="{CC729678-6A04-46A0-8702-B8F38CB88353}">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Monthly practice</a:t>
          </a:r>
        </a:p>
      </dgm:t>
    </dgm:pt>
    <dgm:pt modelId="{8ACB4715-E3EB-4FD7-8D29-831799BF46C6}" type="parTrans" cxnId="{EC8B26B0-60D5-453F-A7C2-D63060622633}">
      <dgm:prSet/>
      <dgm:spPr/>
      <dgm:t>
        <a:bodyPr/>
        <a:lstStyle/>
        <a:p>
          <a:endParaRPr lang="en-US" sz="2400">
            <a:latin typeface="Gotham Book" panose="02000604040000020004" pitchFamily="50" charset="0"/>
          </a:endParaRPr>
        </a:p>
      </dgm:t>
    </dgm:pt>
    <dgm:pt modelId="{74E29010-C934-46FA-97F2-328120E29F6C}" type="sibTrans" cxnId="{EC8B26B0-60D5-453F-A7C2-D63060622633}">
      <dgm:prSet/>
      <dgm:spPr/>
      <dgm:t>
        <a:bodyPr/>
        <a:lstStyle/>
        <a:p>
          <a:endParaRPr lang="en-US" sz="2400">
            <a:latin typeface="Gotham Book" panose="02000604040000020004" pitchFamily="50" charset="0"/>
          </a:endParaRPr>
        </a:p>
      </dgm:t>
    </dgm:pt>
    <dgm:pt modelId="{97E0CC76-5E6B-4C0A-95DF-8272AF002B45}">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Practice all exits</a:t>
          </a:r>
        </a:p>
      </dgm:t>
    </dgm:pt>
    <dgm:pt modelId="{6FE4C9EA-CCEE-4D89-AA34-B660C6E6C994}" type="parTrans" cxnId="{86BCEEDE-B1D8-43EC-BE37-955502F51464}">
      <dgm:prSet/>
      <dgm:spPr/>
      <dgm:t>
        <a:bodyPr/>
        <a:lstStyle/>
        <a:p>
          <a:endParaRPr lang="en-US" sz="2400">
            <a:latin typeface="Gotham Book" panose="02000604040000020004" pitchFamily="50" charset="0"/>
          </a:endParaRPr>
        </a:p>
      </dgm:t>
    </dgm:pt>
    <dgm:pt modelId="{7DD5BA25-823B-458C-86B7-B8419645D7A2}" type="sibTrans" cxnId="{86BCEEDE-B1D8-43EC-BE37-955502F51464}">
      <dgm:prSet/>
      <dgm:spPr/>
      <dgm:t>
        <a:bodyPr/>
        <a:lstStyle/>
        <a:p>
          <a:endParaRPr lang="en-US" sz="2400">
            <a:latin typeface="Gotham Book" panose="02000604040000020004" pitchFamily="50" charset="0"/>
          </a:endParaRPr>
        </a:p>
      </dgm:t>
    </dgm:pt>
    <dgm:pt modelId="{EA84F8E7-4B98-45A6-A848-3119A9256D86}">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What happens at the Meeting Place?</a:t>
          </a:r>
        </a:p>
      </dgm:t>
    </dgm:pt>
    <dgm:pt modelId="{24CCE49A-FF77-4DE5-99E5-D69CFE27661E}" type="parTrans" cxnId="{3DDD30E3-4F01-4B3B-A7A4-23CCEADBA884}">
      <dgm:prSet/>
      <dgm:spPr/>
      <dgm:t>
        <a:bodyPr/>
        <a:lstStyle/>
        <a:p>
          <a:endParaRPr lang="en-US" sz="2400">
            <a:latin typeface="Gotham Book" panose="02000604040000020004" pitchFamily="50" charset="0"/>
          </a:endParaRPr>
        </a:p>
      </dgm:t>
    </dgm:pt>
    <dgm:pt modelId="{332D0F58-7E37-490F-853E-A306AEC42014}" type="sibTrans" cxnId="{3DDD30E3-4F01-4B3B-A7A4-23CCEADBA884}">
      <dgm:prSet/>
      <dgm:spPr/>
      <dgm:t>
        <a:bodyPr/>
        <a:lstStyle/>
        <a:p>
          <a:endParaRPr lang="en-US" sz="2400">
            <a:latin typeface="Gotham Book" panose="02000604040000020004" pitchFamily="50" charset="0"/>
          </a:endParaRPr>
        </a:p>
      </dgm:t>
    </dgm:pt>
    <dgm:pt modelId="{4805E2CE-48C3-467E-A235-9754D3E5E5E0}">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Never go back inside</a:t>
          </a:r>
        </a:p>
      </dgm:t>
    </dgm:pt>
    <dgm:pt modelId="{9EFEB157-014B-44CC-B038-78F68457B217}" type="parTrans" cxnId="{146D1401-833E-4B3D-A910-F5C3B4AA955D}">
      <dgm:prSet/>
      <dgm:spPr/>
      <dgm:t>
        <a:bodyPr/>
        <a:lstStyle/>
        <a:p>
          <a:endParaRPr lang="en-US" sz="2400">
            <a:latin typeface="Gotham Book" panose="02000604040000020004" pitchFamily="50" charset="0"/>
          </a:endParaRPr>
        </a:p>
      </dgm:t>
    </dgm:pt>
    <dgm:pt modelId="{66275D88-E7C4-4899-9050-4E3CD42CF2E7}" type="sibTrans" cxnId="{146D1401-833E-4B3D-A910-F5C3B4AA955D}">
      <dgm:prSet/>
      <dgm:spPr/>
      <dgm:t>
        <a:bodyPr/>
        <a:lstStyle/>
        <a:p>
          <a:endParaRPr lang="en-US" sz="2400">
            <a:latin typeface="Gotham Book" panose="02000604040000020004" pitchFamily="50" charset="0"/>
          </a:endParaRPr>
        </a:p>
      </dgm:t>
    </dgm:pt>
    <dgm:pt modelId="{D1E50150-FAC1-44EC-B6AB-CC00FC090BF0}" type="pres">
      <dgm:prSet presAssocID="{7389145F-F7A2-4CA2-B6AD-F53EF37736BE}" presName="Name0" presStyleCnt="0">
        <dgm:presLayoutVars>
          <dgm:dir/>
          <dgm:resizeHandles val="exact"/>
        </dgm:presLayoutVars>
      </dgm:prSet>
      <dgm:spPr/>
    </dgm:pt>
    <dgm:pt modelId="{59A7D501-9228-4F66-B2AC-044D62A1B98E}" type="pres">
      <dgm:prSet presAssocID="{C5588F1A-813C-48A3-8D6E-867FC9F3AC77}" presName="composite" presStyleCnt="0"/>
      <dgm:spPr/>
    </dgm:pt>
    <dgm:pt modelId="{D05F32CA-5C2D-42B9-9B09-B896D928C623}" type="pres">
      <dgm:prSet presAssocID="{C5588F1A-813C-48A3-8D6E-867FC9F3AC77}" presName="rect1" presStyleLbl="bgImgPlace1" presStyleIdx="0" presStyleCnt="5" custScaleX="58244" custScaleY="68152" custLinFactNeighborX="-185" custLinFactNeighborY="191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a:noFill/>
        </a:ln>
      </dgm:spPr>
      <dgm:extLst>
        <a:ext uri="{E40237B7-FDA0-4F09-8148-C483321AD2D9}">
          <dgm14:cNvPr xmlns:dgm14="http://schemas.microsoft.com/office/drawing/2010/diagram" id="0" name="" descr="Siren with solid fill"/>
        </a:ext>
      </dgm:extLst>
    </dgm:pt>
    <dgm:pt modelId="{D7FD3365-A251-4B6F-B578-C1C9A9AE7400}" type="pres">
      <dgm:prSet presAssocID="{C5588F1A-813C-48A3-8D6E-867FC9F3AC77}" presName="wedgeRectCallout1" presStyleLbl="node1" presStyleIdx="0" presStyleCnt="5" custScaleY="240550" custLinFactY="23732" custLinFactNeighborX="839" custLinFactNeighborY="100000">
        <dgm:presLayoutVars>
          <dgm:bulletEnabled val="1"/>
        </dgm:presLayoutVars>
      </dgm:prSet>
      <dgm:spPr/>
    </dgm:pt>
    <dgm:pt modelId="{620EEB5E-C184-4A7F-A980-DDA43A77B035}" type="pres">
      <dgm:prSet presAssocID="{7BAE3484-3EEF-4EE9-B179-3FB839132F6C}" presName="sibTrans" presStyleCnt="0"/>
      <dgm:spPr/>
    </dgm:pt>
    <dgm:pt modelId="{67F49189-C346-4A56-9F9E-139CF760B9A4}" type="pres">
      <dgm:prSet presAssocID="{CC729678-6A04-46A0-8702-B8F38CB88353}" presName="composite" presStyleCnt="0"/>
      <dgm:spPr/>
    </dgm:pt>
    <dgm:pt modelId="{E58B8F7C-CCFF-4D2F-805E-49E152EA2C6E}" type="pres">
      <dgm:prSet presAssocID="{CC729678-6A04-46A0-8702-B8F38CB88353}" presName="rect1" presStyleLbl="bgImgPlace1" presStyleIdx="1" presStyleCnt="5" custScaleX="58244" custScaleY="68152" custLinFactNeighborX="-185" custLinFactNeighborY="191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a:noFill/>
        </a:ln>
      </dgm:spPr>
      <dgm:extLst>
        <a:ext uri="{E40237B7-FDA0-4F09-8148-C483321AD2D9}">
          <dgm14:cNvPr xmlns:dgm14="http://schemas.microsoft.com/office/drawing/2010/diagram" id="0" name="" descr="Daily calendar with solid fill"/>
        </a:ext>
      </dgm:extLst>
    </dgm:pt>
    <dgm:pt modelId="{BEC18C2F-D0D4-4C1B-8A68-EC4812D7B8A4}" type="pres">
      <dgm:prSet presAssocID="{CC729678-6A04-46A0-8702-B8F38CB88353}" presName="wedgeRectCallout1" presStyleLbl="node1" presStyleIdx="1" presStyleCnt="5" custScaleY="240550" custLinFactY="23732" custLinFactNeighborX="839" custLinFactNeighborY="100000">
        <dgm:presLayoutVars>
          <dgm:bulletEnabled val="1"/>
        </dgm:presLayoutVars>
      </dgm:prSet>
      <dgm:spPr/>
    </dgm:pt>
    <dgm:pt modelId="{CE5C7866-9248-4F80-80E5-5C8281E44831}" type="pres">
      <dgm:prSet presAssocID="{74E29010-C934-46FA-97F2-328120E29F6C}" presName="sibTrans" presStyleCnt="0"/>
      <dgm:spPr/>
    </dgm:pt>
    <dgm:pt modelId="{6E40D129-E958-4BBA-A27B-E16F210DCCD8}" type="pres">
      <dgm:prSet presAssocID="{97E0CC76-5E6B-4C0A-95DF-8272AF002B45}" presName="composite" presStyleCnt="0"/>
      <dgm:spPr/>
    </dgm:pt>
    <dgm:pt modelId="{BE0CB525-0FE2-4C6B-AAC0-49C398ECF71C}" type="pres">
      <dgm:prSet presAssocID="{97E0CC76-5E6B-4C0A-95DF-8272AF002B45}" presName="rect1" presStyleLbl="bgImgPlace1" presStyleIdx="2" presStyleCnt="5" custScaleX="58244" custScaleY="68152" custLinFactNeighborX="-185" custLinFactNeighborY="19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a:noFill/>
        </a:ln>
      </dgm:spPr>
      <dgm:extLst>
        <a:ext uri="{E40237B7-FDA0-4F09-8148-C483321AD2D9}">
          <dgm14:cNvPr xmlns:dgm14="http://schemas.microsoft.com/office/drawing/2010/diagram" id="0" name="" descr="Door Closed with solid fill"/>
        </a:ext>
      </dgm:extLst>
    </dgm:pt>
    <dgm:pt modelId="{082E6821-3EE8-42CB-8441-6B4C4473FB42}" type="pres">
      <dgm:prSet presAssocID="{97E0CC76-5E6B-4C0A-95DF-8272AF002B45}" presName="wedgeRectCallout1" presStyleLbl="node1" presStyleIdx="2" presStyleCnt="5" custScaleY="240550" custLinFactY="23732" custLinFactNeighborX="839" custLinFactNeighborY="100000">
        <dgm:presLayoutVars>
          <dgm:bulletEnabled val="1"/>
        </dgm:presLayoutVars>
      </dgm:prSet>
      <dgm:spPr/>
    </dgm:pt>
    <dgm:pt modelId="{EE9F4C0E-E82E-4733-B7A5-51A6AC65EA67}" type="pres">
      <dgm:prSet presAssocID="{7DD5BA25-823B-458C-86B7-B8419645D7A2}" presName="sibTrans" presStyleCnt="0"/>
      <dgm:spPr/>
    </dgm:pt>
    <dgm:pt modelId="{2F4C7300-B51F-47AD-8822-5343705DD0BD}" type="pres">
      <dgm:prSet presAssocID="{EA84F8E7-4B98-45A6-A848-3119A9256D86}" presName="composite" presStyleCnt="0"/>
      <dgm:spPr/>
    </dgm:pt>
    <dgm:pt modelId="{E0070FA8-ABAF-43E8-80F4-A14A3529F586}" type="pres">
      <dgm:prSet presAssocID="{EA84F8E7-4B98-45A6-A848-3119A9256D86}" presName="rect1" presStyleLbl="bgImgPlace1" presStyleIdx="3" presStyleCnt="5" custScaleX="58244" custScaleY="68152" custLinFactNeighborX="-185" custLinFactNeighborY="191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a:noFill/>
        </a:ln>
      </dgm:spPr>
      <dgm:extLst>
        <a:ext uri="{E40237B7-FDA0-4F09-8148-C483321AD2D9}">
          <dgm14:cNvPr xmlns:dgm14="http://schemas.microsoft.com/office/drawing/2010/diagram" id="0" name="" descr="Deciduous tree with solid fill"/>
        </a:ext>
      </dgm:extLst>
    </dgm:pt>
    <dgm:pt modelId="{91E4F058-530D-41C5-95E2-7A94201B92A8}" type="pres">
      <dgm:prSet presAssocID="{EA84F8E7-4B98-45A6-A848-3119A9256D86}" presName="wedgeRectCallout1" presStyleLbl="node1" presStyleIdx="3" presStyleCnt="5" custScaleY="240550" custLinFactY="23732" custLinFactNeighborX="839" custLinFactNeighborY="100000">
        <dgm:presLayoutVars>
          <dgm:bulletEnabled val="1"/>
        </dgm:presLayoutVars>
      </dgm:prSet>
      <dgm:spPr/>
    </dgm:pt>
    <dgm:pt modelId="{4A4C528B-9195-41BC-833A-261AF901FF62}" type="pres">
      <dgm:prSet presAssocID="{332D0F58-7E37-490F-853E-A306AEC42014}" presName="sibTrans" presStyleCnt="0"/>
      <dgm:spPr/>
    </dgm:pt>
    <dgm:pt modelId="{0B059829-AE8B-4377-B6D6-C583304167D5}" type="pres">
      <dgm:prSet presAssocID="{4805E2CE-48C3-467E-A235-9754D3E5E5E0}" presName="composite" presStyleCnt="0"/>
      <dgm:spPr/>
    </dgm:pt>
    <dgm:pt modelId="{8975AB5D-DEBB-4405-9E67-5F37FB1C6007}" type="pres">
      <dgm:prSet presAssocID="{4805E2CE-48C3-467E-A235-9754D3E5E5E0}" presName="rect1" presStyleLbl="bgImgPlace1" presStyleIdx="4" presStyleCnt="5" custScaleX="58244" custScaleY="68152" custLinFactNeighborX="-185" custLinFactNeighborY="1911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a:noFill/>
        </a:ln>
      </dgm:spPr>
      <dgm:extLst>
        <a:ext uri="{E40237B7-FDA0-4F09-8148-C483321AD2D9}">
          <dgm14:cNvPr xmlns:dgm14="http://schemas.microsoft.com/office/drawing/2010/diagram" id="0" name="" descr="No sign with solid fill"/>
        </a:ext>
      </dgm:extLst>
    </dgm:pt>
    <dgm:pt modelId="{3B466688-C46E-40F3-A6FD-D4B24BC7A27E}" type="pres">
      <dgm:prSet presAssocID="{4805E2CE-48C3-467E-A235-9754D3E5E5E0}" presName="wedgeRectCallout1" presStyleLbl="node1" presStyleIdx="4" presStyleCnt="5" custScaleY="240550" custLinFactY="23732" custLinFactNeighborX="839" custLinFactNeighborY="100000">
        <dgm:presLayoutVars>
          <dgm:bulletEnabled val="1"/>
        </dgm:presLayoutVars>
      </dgm:prSet>
      <dgm:spPr/>
    </dgm:pt>
  </dgm:ptLst>
  <dgm:cxnLst>
    <dgm:cxn modelId="{146D1401-833E-4B3D-A910-F5C3B4AA955D}" srcId="{7389145F-F7A2-4CA2-B6AD-F53EF37736BE}" destId="{4805E2CE-48C3-467E-A235-9754D3E5E5E0}" srcOrd="4" destOrd="0" parTransId="{9EFEB157-014B-44CC-B038-78F68457B217}" sibTransId="{66275D88-E7C4-4899-9050-4E3CD42CF2E7}"/>
    <dgm:cxn modelId="{E85AFD29-F087-453A-91F1-E3ED199EBBE1}" type="presOf" srcId="{4805E2CE-48C3-467E-A235-9754D3E5E5E0}" destId="{3B466688-C46E-40F3-A6FD-D4B24BC7A27E}" srcOrd="0" destOrd="0" presId="urn:microsoft.com/office/officeart/2008/layout/BendingPictureCaptionList"/>
    <dgm:cxn modelId="{83B1F592-2AB5-4537-A34C-E54A1429E7F1}" type="presOf" srcId="{C5588F1A-813C-48A3-8D6E-867FC9F3AC77}" destId="{D7FD3365-A251-4B6F-B578-C1C9A9AE7400}" srcOrd="0" destOrd="0" presId="urn:microsoft.com/office/officeart/2008/layout/BendingPictureCaptionList"/>
    <dgm:cxn modelId="{6E452FA9-2D6B-4408-9945-AD340ACB7FA8}" type="presOf" srcId="{7389145F-F7A2-4CA2-B6AD-F53EF37736BE}" destId="{D1E50150-FAC1-44EC-B6AB-CC00FC090BF0}" srcOrd="0" destOrd="0" presId="urn:microsoft.com/office/officeart/2008/layout/BendingPictureCaptionList"/>
    <dgm:cxn modelId="{EC8B26B0-60D5-453F-A7C2-D63060622633}" srcId="{7389145F-F7A2-4CA2-B6AD-F53EF37736BE}" destId="{CC729678-6A04-46A0-8702-B8F38CB88353}" srcOrd="1" destOrd="0" parTransId="{8ACB4715-E3EB-4FD7-8D29-831799BF46C6}" sibTransId="{74E29010-C934-46FA-97F2-328120E29F6C}"/>
    <dgm:cxn modelId="{7769EEC7-58A7-4699-9C2C-A3E014A12473}" type="presOf" srcId="{97E0CC76-5E6B-4C0A-95DF-8272AF002B45}" destId="{082E6821-3EE8-42CB-8441-6B4C4473FB42}" srcOrd="0" destOrd="0" presId="urn:microsoft.com/office/officeart/2008/layout/BendingPictureCaptionList"/>
    <dgm:cxn modelId="{F7FBA9DB-8B1E-4323-BBB4-9528FE3E29A4}" type="presOf" srcId="{EA84F8E7-4B98-45A6-A848-3119A9256D86}" destId="{91E4F058-530D-41C5-95E2-7A94201B92A8}" srcOrd="0" destOrd="0" presId="urn:microsoft.com/office/officeart/2008/layout/BendingPictureCaptionList"/>
    <dgm:cxn modelId="{87E159DD-F3EC-4849-A0BE-5914751D7BB2}" type="presOf" srcId="{CC729678-6A04-46A0-8702-B8F38CB88353}" destId="{BEC18C2F-D0D4-4C1B-8A68-EC4812D7B8A4}" srcOrd="0" destOrd="0" presId="urn:microsoft.com/office/officeart/2008/layout/BendingPictureCaptionList"/>
    <dgm:cxn modelId="{86BCEEDE-B1D8-43EC-BE37-955502F51464}" srcId="{7389145F-F7A2-4CA2-B6AD-F53EF37736BE}" destId="{97E0CC76-5E6B-4C0A-95DF-8272AF002B45}" srcOrd="2" destOrd="0" parTransId="{6FE4C9EA-CCEE-4D89-AA34-B660C6E6C994}" sibTransId="{7DD5BA25-823B-458C-86B7-B8419645D7A2}"/>
    <dgm:cxn modelId="{8A6887E1-8D13-426B-A317-62F03B493EFE}" srcId="{7389145F-F7A2-4CA2-B6AD-F53EF37736BE}" destId="{C5588F1A-813C-48A3-8D6E-867FC9F3AC77}" srcOrd="0" destOrd="0" parTransId="{73E64BCE-10DD-49C9-89AC-1BE402059561}" sibTransId="{7BAE3484-3EEF-4EE9-B179-3FB839132F6C}"/>
    <dgm:cxn modelId="{3DDD30E3-4F01-4B3B-A7A4-23CCEADBA884}" srcId="{7389145F-F7A2-4CA2-B6AD-F53EF37736BE}" destId="{EA84F8E7-4B98-45A6-A848-3119A9256D86}" srcOrd="3" destOrd="0" parTransId="{24CCE49A-FF77-4DE5-99E5-D69CFE27661E}" sibTransId="{332D0F58-7E37-490F-853E-A306AEC42014}"/>
    <dgm:cxn modelId="{1B4BA24B-3028-4C1D-9138-F58DB99441D3}" type="presParOf" srcId="{D1E50150-FAC1-44EC-B6AB-CC00FC090BF0}" destId="{59A7D501-9228-4F66-B2AC-044D62A1B98E}" srcOrd="0" destOrd="0" presId="urn:microsoft.com/office/officeart/2008/layout/BendingPictureCaptionList"/>
    <dgm:cxn modelId="{BD809384-A615-4FD9-AF0E-0C62BD878C8B}" type="presParOf" srcId="{59A7D501-9228-4F66-B2AC-044D62A1B98E}" destId="{D05F32CA-5C2D-42B9-9B09-B896D928C623}" srcOrd="0" destOrd="0" presId="urn:microsoft.com/office/officeart/2008/layout/BendingPictureCaptionList"/>
    <dgm:cxn modelId="{C30A9796-93C8-4CED-B130-228331923C2F}" type="presParOf" srcId="{59A7D501-9228-4F66-B2AC-044D62A1B98E}" destId="{D7FD3365-A251-4B6F-B578-C1C9A9AE7400}" srcOrd="1" destOrd="0" presId="urn:microsoft.com/office/officeart/2008/layout/BendingPictureCaptionList"/>
    <dgm:cxn modelId="{DA4E6D7F-4A25-4ED6-8327-EC7579BC53FB}" type="presParOf" srcId="{D1E50150-FAC1-44EC-B6AB-CC00FC090BF0}" destId="{620EEB5E-C184-4A7F-A980-DDA43A77B035}" srcOrd="1" destOrd="0" presId="urn:microsoft.com/office/officeart/2008/layout/BendingPictureCaptionList"/>
    <dgm:cxn modelId="{00AA5705-ABE4-4BF6-AF86-679F586B2E9E}" type="presParOf" srcId="{D1E50150-FAC1-44EC-B6AB-CC00FC090BF0}" destId="{67F49189-C346-4A56-9F9E-139CF760B9A4}" srcOrd="2" destOrd="0" presId="urn:microsoft.com/office/officeart/2008/layout/BendingPictureCaptionList"/>
    <dgm:cxn modelId="{BA0C30BB-BBBA-40B0-AC2D-DA142E63E3DA}" type="presParOf" srcId="{67F49189-C346-4A56-9F9E-139CF760B9A4}" destId="{E58B8F7C-CCFF-4D2F-805E-49E152EA2C6E}" srcOrd="0" destOrd="0" presId="urn:microsoft.com/office/officeart/2008/layout/BendingPictureCaptionList"/>
    <dgm:cxn modelId="{30DC1AC0-75FF-4EF8-87F1-0A6B639725F6}" type="presParOf" srcId="{67F49189-C346-4A56-9F9E-139CF760B9A4}" destId="{BEC18C2F-D0D4-4C1B-8A68-EC4812D7B8A4}" srcOrd="1" destOrd="0" presId="urn:microsoft.com/office/officeart/2008/layout/BendingPictureCaptionList"/>
    <dgm:cxn modelId="{FC87C366-2B81-4680-8D03-BDC17A5C8BFA}" type="presParOf" srcId="{D1E50150-FAC1-44EC-B6AB-CC00FC090BF0}" destId="{CE5C7866-9248-4F80-80E5-5C8281E44831}" srcOrd="3" destOrd="0" presId="urn:microsoft.com/office/officeart/2008/layout/BendingPictureCaptionList"/>
    <dgm:cxn modelId="{EB6A6C33-DE67-40CE-92E2-7C5AA8983ECB}" type="presParOf" srcId="{D1E50150-FAC1-44EC-B6AB-CC00FC090BF0}" destId="{6E40D129-E958-4BBA-A27B-E16F210DCCD8}" srcOrd="4" destOrd="0" presId="urn:microsoft.com/office/officeart/2008/layout/BendingPictureCaptionList"/>
    <dgm:cxn modelId="{06E67C75-A939-409C-98E1-9F7E44BAE805}" type="presParOf" srcId="{6E40D129-E958-4BBA-A27B-E16F210DCCD8}" destId="{BE0CB525-0FE2-4C6B-AAC0-49C398ECF71C}" srcOrd="0" destOrd="0" presId="urn:microsoft.com/office/officeart/2008/layout/BendingPictureCaptionList"/>
    <dgm:cxn modelId="{E4F18D39-DC34-4E99-8C9B-426D28EDA379}" type="presParOf" srcId="{6E40D129-E958-4BBA-A27B-E16F210DCCD8}" destId="{082E6821-3EE8-42CB-8441-6B4C4473FB42}" srcOrd="1" destOrd="0" presId="urn:microsoft.com/office/officeart/2008/layout/BendingPictureCaptionList"/>
    <dgm:cxn modelId="{9511CCA6-4EA1-46B8-9985-F120C08624F7}" type="presParOf" srcId="{D1E50150-FAC1-44EC-B6AB-CC00FC090BF0}" destId="{EE9F4C0E-E82E-4733-B7A5-51A6AC65EA67}" srcOrd="5" destOrd="0" presId="urn:microsoft.com/office/officeart/2008/layout/BendingPictureCaptionList"/>
    <dgm:cxn modelId="{E7A2457A-F20C-4734-8614-2728FF42A0B0}" type="presParOf" srcId="{D1E50150-FAC1-44EC-B6AB-CC00FC090BF0}" destId="{2F4C7300-B51F-47AD-8822-5343705DD0BD}" srcOrd="6" destOrd="0" presId="urn:microsoft.com/office/officeart/2008/layout/BendingPictureCaptionList"/>
    <dgm:cxn modelId="{3AA9C363-B8FE-4AD4-9EFF-A0381E8B5131}" type="presParOf" srcId="{2F4C7300-B51F-47AD-8822-5343705DD0BD}" destId="{E0070FA8-ABAF-43E8-80F4-A14A3529F586}" srcOrd="0" destOrd="0" presId="urn:microsoft.com/office/officeart/2008/layout/BendingPictureCaptionList"/>
    <dgm:cxn modelId="{9094FA71-2439-44A5-890A-B1ED6406322C}" type="presParOf" srcId="{2F4C7300-B51F-47AD-8822-5343705DD0BD}" destId="{91E4F058-530D-41C5-95E2-7A94201B92A8}" srcOrd="1" destOrd="0" presId="urn:microsoft.com/office/officeart/2008/layout/BendingPictureCaptionList"/>
    <dgm:cxn modelId="{983A8778-BA7D-44F9-B9C4-A15F75726B53}" type="presParOf" srcId="{D1E50150-FAC1-44EC-B6AB-CC00FC090BF0}" destId="{4A4C528B-9195-41BC-833A-261AF901FF62}" srcOrd="7" destOrd="0" presId="urn:microsoft.com/office/officeart/2008/layout/BendingPictureCaptionList"/>
    <dgm:cxn modelId="{6EBF909A-07FE-47FA-A7BE-5A731D65F9D4}" type="presParOf" srcId="{D1E50150-FAC1-44EC-B6AB-CC00FC090BF0}" destId="{0B059829-AE8B-4377-B6D6-C583304167D5}" srcOrd="8" destOrd="0" presId="urn:microsoft.com/office/officeart/2008/layout/BendingPictureCaptionList"/>
    <dgm:cxn modelId="{978730F0-E689-49BB-9DD9-4B7AC43039B8}" type="presParOf" srcId="{0B059829-AE8B-4377-B6D6-C583304167D5}" destId="{8975AB5D-DEBB-4405-9E67-5F37FB1C6007}" srcOrd="0" destOrd="0" presId="urn:microsoft.com/office/officeart/2008/layout/BendingPictureCaptionList"/>
    <dgm:cxn modelId="{05A1BE9D-F51E-43A9-9CF0-F121906EFCD1}" type="presParOf" srcId="{0B059829-AE8B-4377-B6D6-C583304167D5}" destId="{3B466688-C46E-40F3-A6FD-D4B24BC7A27E}"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246532-1D8F-4162-994B-E81A9F535ED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4DE30D6-7A0D-420D-A967-C686FECF11FC}">
      <dgm:prSet phldrT="[Tex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1</a:t>
          </a:r>
        </a:p>
      </dgm:t>
    </dgm:pt>
    <dgm:pt modelId="{C5261B92-537E-4995-9401-47C92A93A51F}" type="parTrans" cxnId="{FB12B70C-DCAB-497E-BBF0-0F41EA10E6D5}">
      <dgm:prSet/>
      <dgm:spPr/>
      <dgm:t>
        <a:bodyPr/>
        <a:lstStyle/>
        <a:p>
          <a:endParaRPr lang="en-US" sz="2400">
            <a:solidFill>
              <a:srgbClr val="0C1B55"/>
            </a:solidFill>
            <a:latin typeface="Gotham Book" panose="02000604040000020004" pitchFamily="50" charset="0"/>
          </a:endParaRPr>
        </a:p>
      </dgm:t>
    </dgm:pt>
    <dgm:pt modelId="{C4AA1C51-A05F-4A5D-AEF4-0769CE7BFF38}" type="sibTrans" cxnId="{FB12B70C-DCAB-497E-BBF0-0F41EA10E6D5}">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9C418DAF-18E5-4050-B2E9-B590F20D89CF}">
      <dgm:prSet phldrT="[Text]" custT="1"/>
      <dgm:spPr>
        <a:solidFill>
          <a:schemeClr val="bg1"/>
        </a:solidFill>
        <a:ln w="38100">
          <a:solidFill>
            <a:srgbClr val="00A886"/>
          </a:solidFill>
        </a:ln>
      </dgm:spPr>
      <dgm:t>
        <a:bodyPr/>
        <a:lstStyle/>
        <a:p>
          <a:r>
            <a:rPr lang="en-US" sz="2400">
              <a:solidFill>
                <a:srgbClr val="0C1B55"/>
              </a:solidFill>
              <a:latin typeface="Gotham Book"/>
            </a:rPr>
            <a:t>Completion of Level 1 and 10 hours of Level 2 approved core trainings annually</a:t>
          </a:r>
        </a:p>
      </dgm:t>
    </dgm:pt>
    <dgm:pt modelId="{95D4FAE4-A10B-40EF-8804-9D7B9FA1F15C}" type="parTrans" cxnId="{4B96F133-C5ED-48D7-8249-49E96E4F13A8}">
      <dgm:prSet/>
      <dgm:spPr/>
      <dgm:t>
        <a:bodyPr/>
        <a:lstStyle/>
        <a:p>
          <a:endParaRPr lang="en-US" sz="2400">
            <a:solidFill>
              <a:srgbClr val="0C1B55"/>
            </a:solidFill>
            <a:latin typeface="Gotham Book" panose="02000604040000020004" pitchFamily="50" charset="0"/>
          </a:endParaRPr>
        </a:p>
      </dgm:t>
    </dgm:pt>
    <dgm:pt modelId="{80803D18-51E6-4C39-A3E6-85E4659D3A80}" type="sibTrans" cxnId="{4B96F133-C5ED-48D7-8249-49E96E4F13A8}">
      <dgm:prSet/>
      <dgm:spPr/>
      <dgm:t>
        <a:bodyPr/>
        <a:lstStyle/>
        <a:p>
          <a:endParaRPr lang="en-US" sz="2400">
            <a:solidFill>
              <a:srgbClr val="0C1B55"/>
            </a:solidFill>
            <a:latin typeface="Gotham Book" panose="02000604040000020004" pitchFamily="50" charset="0"/>
          </a:endParaRPr>
        </a:p>
      </dgm:t>
    </dgm:pt>
    <dgm:pt modelId="{60644540-C1EE-48F6-8857-3FEDE163AA09}">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20 hours of Level 2 training and a minimum of 10 hours implementing an approved Quality Improvement Plan</a:t>
          </a:r>
        </a:p>
      </dgm:t>
    </dgm:pt>
    <dgm:pt modelId="{4D5AD471-D311-4F33-BB8E-4908DE885C0B}" type="parTrans" cxnId="{B2608E09-CBF5-429F-B3D5-1FD2BA8650AE}">
      <dgm:prSet/>
      <dgm:spPr/>
      <dgm:t>
        <a:bodyPr/>
        <a:lstStyle/>
        <a:p>
          <a:endParaRPr lang="en-US" sz="2400">
            <a:solidFill>
              <a:srgbClr val="0C1B55"/>
            </a:solidFill>
            <a:latin typeface="Gotham Book" panose="02000604040000020004" pitchFamily="50" charset="0"/>
          </a:endParaRPr>
        </a:p>
      </dgm:t>
    </dgm:pt>
    <dgm:pt modelId="{6172CD2B-F12F-4287-BA8F-144DDD94A9F0}" type="sibTrans" cxnId="{B2608E09-CBF5-429F-B3D5-1FD2BA8650AE}">
      <dgm:prSet/>
      <dgm:spPr/>
      <dgm:t>
        <a:bodyPr/>
        <a:lstStyle/>
        <a:p>
          <a:endParaRPr lang="en-US" sz="2400">
            <a:solidFill>
              <a:srgbClr val="0C1B55"/>
            </a:solidFill>
            <a:latin typeface="Gotham Book" panose="02000604040000020004" pitchFamily="50" charset="0"/>
          </a:endParaRPr>
        </a:p>
      </dgm:t>
    </dgm:pt>
    <dgm:pt modelId="{87C857E4-F3A2-4FD7-90CE-3B7530EF17DD}">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Completion of License Exempt Provider Preservice Training </a:t>
          </a:r>
        </a:p>
      </dgm:t>
    </dgm:pt>
    <dgm:pt modelId="{80A482E7-A270-42B3-A11E-501FADE37920}" type="parTrans" cxnId="{0F1DC60A-64C5-4F6D-8D5E-0611328DF889}">
      <dgm:prSet/>
      <dgm:spPr/>
      <dgm:t>
        <a:bodyPr/>
        <a:lstStyle/>
        <a:p>
          <a:endParaRPr lang="en-US" sz="2400">
            <a:solidFill>
              <a:srgbClr val="0C1B55"/>
            </a:solidFill>
            <a:latin typeface="Gotham Book" panose="02000604040000020004" pitchFamily="50" charset="0"/>
          </a:endParaRPr>
        </a:p>
      </dgm:t>
    </dgm:pt>
    <dgm:pt modelId="{61C304C5-6A0F-4DDC-A247-B9D7175F7040}" type="sibTrans" cxnId="{0F1DC60A-64C5-4F6D-8D5E-0611328DF889}">
      <dgm:prSet/>
      <dgm:spPr/>
      <dgm:t>
        <a:bodyPr/>
        <a:lstStyle/>
        <a:p>
          <a:endParaRPr lang="en-US" sz="2400">
            <a:solidFill>
              <a:srgbClr val="0C1B55"/>
            </a:solidFill>
            <a:latin typeface="Gotham Book" panose="02000604040000020004" pitchFamily="50" charset="0"/>
          </a:endParaRPr>
        </a:p>
      </dgm:t>
    </dgm:pt>
    <dgm:pt modelId="{501C7DCE-7C5E-4940-8395-47B209F36CD7}">
      <dgm:prSe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2</a:t>
          </a:r>
        </a:p>
      </dgm:t>
    </dgm:pt>
    <dgm:pt modelId="{DE9A9863-2176-431E-B302-978D5CEF3635}" type="parTrans" cxnId="{305AF832-B976-41C3-B0EA-3E04C7100B13}">
      <dgm:prSet/>
      <dgm:spPr/>
      <dgm:t>
        <a:bodyPr/>
        <a:lstStyle/>
        <a:p>
          <a:endParaRPr lang="en-US" sz="2400">
            <a:solidFill>
              <a:srgbClr val="0C1B55"/>
            </a:solidFill>
            <a:latin typeface="Gotham Book" panose="02000604040000020004" pitchFamily="50" charset="0"/>
          </a:endParaRPr>
        </a:p>
      </dgm:t>
    </dgm:pt>
    <dgm:pt modelId="{C3016672-4B15-4F4D-BE0F-C90DEF419ADE}" type="sibTrans" cxnId="{305AF832-B976-41C3-B0EA-3E04C7100B13}">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AEDF023E-41EF-48A1-9518-431E2869E621}">
      <dgm:prSet phldrT="[Tex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3</a:t>
          </a:r>
        </a:p>
      </dgm:t>
    </dgm:pt>
    <dgm:pt modelId="{3F477DBB-90AB-4FD9-A46A-00E6D5878F01}" type="parTrans" cxnId="{589FE017-2BC3-4A67-8390-66B7AD8E04AF}">
      <dgm:prSet/>
      <dgm:spPr/>
      <dgm:t>
        <a:bodyPr/>
        <a:lstStyle/>
        <a:p>
          <a:endParaRPr lang="en-US" sz="2400">
            <a:solidFill>
              <a:srgbClr val="0C1B55"/>
            </a:solidFill>
            <a:latin typeface="Gotham Book" panose="02000604040000020004" pitchFamily="50" charset="0"/>
          </a:endParaRPr>
        </a:p>
      </dgm:t>
    </dgm:pt>
    <dgm:pt modelId="{B52C5B87-3F09-4876-B204-9B00F26ACA18}" type="sibTrans" cxnId="{589FE017-2BC3-4A67-8390-66B7AD8E04AF}">
      <dgm:prSet/>
      <dgm:spPr/>
      <dgm:t>
        <a:bodyPr/>
        <a:lstStyle/>
        <a:p>
          <a:endParaRPr lang="en-US" sz="2400">
            <a:solidFill>
              <a:srgbClr val="0C1B55"/>
            </a:solidFill>
            <a:latin typeface="Gotham Book" panose="02000604040000020004" pitchFamily="50" charset="0"/>
          </a:endParaRPr>
        </a:p>
      </dgm:t>
    </dgm:pt>
    <dgm:pt modelId="{BEB2B294-8277-4BFB-8814-A8EC0C087A79}" type="pres">
      <dgm:prSet presAssocID="{AC246532-1D8F-4162-994B-E81A9F535EDB}" presName="Name0" presStyleCnt="0">
        <dgm:presLayoutVars>
          <dgm:dir/>
          <dgm:resizeHandles val="exact"/>
        </dgm:presLayoutVars>
      </dgm:prSet>
      <dgm:spPr/>
    </dgm:pt>
    <dgm:pt modelId="{0AD426ED-53E8-4FA6-BA2F-48D9E72C6543}" type="pres">
      <dgm:prSet presAssocID="{44DE30D6-7A0D-420D-A967-C686FECF11FC}" presName="node" presStyleLbl="node1" presStyleIdx="0" presStyleCnt="3">
        <dgm:presLayoutVars>
          <dgm:bulletEnabled val="1"/>
        </dgm:presLayoutVars>
      </dgm:prSet>
      <dgm:spPr/>
    </dgm:pt>
    <dgm:pt modelId="{0F4E836F-FBB4-4341-BC1B-FCB7CBB44080}" type="pres">
      <dgm:prSet presAssocID="{C4AA1C51-A05F-4A5D-AEF4-0769CE7BFF38}" presName="sibTrans" presStyleLbl="sibTrans2D1" presStyleIdx="0" presStyleCnt="2"/>
      <dgm:spPr/>
    </dgm:pt>
    <dgm:pt modelId="{FE40AF5E-66A1-4C5A-9114-4F26AA354307}" type="pres">
      <dgm:prSet presAssocID="{C4AA1C51-A05F-4A5D-AEF4-0769CE7BFF38}" presName="connectorText" presStyleLbl="sibTrans2D1" presStyleIdx="0" presStyleCnt="2"/>
      <dgm:spPr/>
    </dgm:pt>
    <dgm:pt modelId="{3BBA8380-8FDA-4008-87DB-CD7F3AA65D74}" type="pres">
      <dgm:prSet presAssocID="{501C7DCE-7C5E-4940-8395-47B209F36CD7}" presName="node" presStyleLbl="node1" presStyleIdx="1" presStyleCnt="3">
        <dgm:presLayoutVars>
          <dgm:bulletEnabled val="1"/>
        </dgm:presLayoutVars>
      </dgm:prSet>
      <dgm:spPr/>
    </dgm:pt>
    <dgm:pt modelId="{230EEBF2-D9E1-4859-AE7E-BCFE0FDF700F}" type="pres">
      <dgm:prSet presAssocID="{C3016672-4B15-4F4D-BE0F-C90DEF419ADE}" presName="sibTrans" presStyleLbl="sibTrans2D1" presStyleIdx="1" presStyleCnt="2"/>
      <dgm:spPr/>
    </dgm:pt>
    <dgm:pt modelId="{86BD6E23-7DBC-4E09-B4D5-8FB8B9FC5339}" type="pres">
      <dgm:prSet presAssocID="{C3016672-4B15-4F4D-BE0F-C90DEF419ADE}" presName="connectorText" presStyleLbl="sibTrans2D1" presStyleIdx="1" presStyleCnt="2"/>
      <dgm:spPr/>
    </dgm:pt>
    <dgm:pt modelId="{46FAC460-6544-4EA4-886A-7BA8200DA155}" type="pres">
      <dgm:prSet presAssocID="{AEDF023E-41EF-48A1-9518-431E2869E621}" presName="node" presStyleLbl="node1" presStyleIdx="2" presStyleCnt="3">
        <dgm:presLayoutVars>
          <dgm:bulletEnabled val="1"/>
        </dgm:presLayoutVars>
      </dgm:prSet>
      <dgm:spPr/>
    </dgm:pt>
  </dgm:ptLst>
  <dgm:cxnLst>
    <dgm:cxn modelId="{32630E00-5B4F-4652-AE0D-4EFBA7FC933F}" type="presOf" srcId="{9C418DAF-18E5-4050-B2E9-B590F20D89CF}" destId="{3BBA8380-8FDA-4008-87DB-CD7F3AA65D74}" srcOrd="0" destOrd="1" presId="urn:microsoft.com/office/officeart/2005/8/layout/process1"/>
    <dgm:cxn modelId="{38078F06-01FC-4B2D-B966-526DD2D96A36}" type="presOf" srcId="{AEDF023E-41EF-48A1-9518-431E2869E621}" destId="{46FAC460-6544-4EA4-886A-7BA8200DA155}" srcOrd="0" destOrd="0" presId="urn:microsoft.com/office/officeart/2005/8/layout/process1"/>
    <dgm:cxn modelId="{B2608E09-CBF5-429F-B3D5-1FD2BA8650AE}" srcId="{AEDF023E-41EF-48A1-9518-431E2869E621}" destId="{60644540-C1EE-48F6-8857-3FEDE163AA09}" srcOrd="0" destOrd="0" parTransId="{4D5AD471-D311-4F33-BB8E-4908DE885C0B}" sibTransId="{6172CD2B-F12F-4287-BA8F-144DDD94A9F0}"/>
    <dgm:cxn modelId="{0F1DC60A-64C5-4F6D-8D5E-0611328DF889}" srcId="{44DE30D6-7A0D-420D-A967-C686FECF11FC}" destId="{87C857E4-F3A2-4FD7-90CE-3B7530EF17DD}" srcOrd="0" destOrd="0" parTransId="{80A482E7-A270-42B3-A11E-501FADE37920}" sibTransId="{61C304C5-6A0F-4DDC-A247-B9D7175F7040}"/>
    <dgm:cxn modelId="{FB12B70C-DCAB-497E-BBF0-0F41EA10E6D5}" srcId="{AC246532-1D8F-4162-994B-E81A9F535EDB}" destId="{44DE30D6-7A0D-420D-A967-C686FECF11FC}" srcOrd="0" destOrd="0" parTransId="{C5261B92-537E-4995-9401-47C92A93A51F}" sibTransId="{C4AA1C51-A05F-4A5D-AEF4-0769CE7BFF38}"/>
    <dgm:cxn modelId="{4735C210-365D-4251-A5E8-34B3A8DBBCC2}" type="presOf" srcId="{87C857E4-F3A2-4FD7-90CE-3B7530EF17DD}" destId="{0AD426ED-53E8-4FA6-BA2F-48D9E72C6543}" srcOrd="0" destOrd="1" presId="urn:microsoft.com/office/officeart/2005/8/layout/process1"/>
    <dgm:cxn modelId="{0DEE0817-4EED-4F9E-8753-0A6E23A563F4}" type="presOf" srcId="{AC246532-1D8F-4162-994B-E81A9F535EDB}" destId="{BEB2B294-8277-4BFB-8814-A8EC0C087A79}" srcOrd="0" destOrd="0" presId="urn:microsoft.com/office/officeart/2005/8/layout/process1"/>
    <dgm:cxn modelId="{589FE017-2BC3-4A67-8390-66B7AD8E04AF}" srcId="{AC246532-1D8F-4162-994B-E81A9F535EDB}" destId="{AEDF023E-41EF-48A1-9518-431E2869E621}" srcOrd="2" destOrd="0" parTransId="{3F477DBB-90AB-4FD9-A46A-00E6D5878F01}" sibTransId="{B52C5B87-3F09-4876-B204-9B00F26ACA18}"/>
    <dgm:cxn modelId="{305AF832-B976-41C3-B0EA-3E04C7100B13}" srcId="{AC246532-1D8F-4162-994B-E81A9F535EDB}" destId="{501C7DCE-7C5E-4940-8395-47B209F36CD7}" srcOrd="1" destOrd="0" parTransId="{DE9A9863-2176-431E-B302-978D5CEF3635}" sibTransId="{C3016672-4B15-4F4D-BE0F-C90DEF419ADE}"/>
    <dgm:cxn modelId="{4B96F133-C5ED-48D7-8249-49E96E4F13A8}" srcId="{501C7DCE-7C5E-4940-8395-47B209F36CD7}" destId="{9C418DAF-18E5-4050-B2E9-B590F20D89CF}" srcOrd="0" destOrd="0" parTransId="{95D4FAE4-A10B-40EF-8804-9D7B9FA1F15C}" sibTransId="{80803D18-51E6-4C39-A3E6-85E4659D3A80}"/>
    <dgm:cxn modelId="{1168F33A-E860-42B7-ACD8-EA38B16A4B29}" type="presOf" srcId="{501C7DCE-7C5E-4940-8395-47B209F36CD7}" destId="{3BBA8380-8FDA-4008-87DB-CD7F3AA65D74}" srcOrd="0" destOrd="0" presId="urn:microsoft.com/office/officeart/2005/8/layout/process1"/>
    <dgm:cxn modelId="{BD1D965B-477F-4F35-B5E5-CDE8C8BB82E6}" type="presOf" srcId="{60644540-C1EE-48F6-8857-3FEDE163AA09}" destId="{46FAC460-6544-4EA4-886A-7BA8200DA155}" srcOrd="0" destOrd="1" presId="urn:microsoft.com/office/officeart/2005/8/layout/process1"/>
    <dgm:cxn modelId="{1C981773-60A0-45BF-A89D-1CBD3088EBD5}" type="presOf" srcId="{C4AA1C51-A05F-4A5D-AEF4-0769CE7BFF38}" destId="{0F4E836F-FBB4-4341-BC1B-FCB7CBB44080}" srcOrd="0" destOrd="0" presId="urn:microsoft.com/office/officeart/2005/8/layout/process1"/>
    <dgm:cxn modelId="{734371DA-03DC-483A-B563-E025247F3D64}" type="presOf" srcId="{44DE30D6-7A0D-420D-A967-C686FECF11FC}" destId="{0AD426ED-53E8-4FA6-BA2F-48D9E72C6543}" srcOrd="0" destOrd="0" presId="urn:microsoft.com/office/officeart/2005/8/layout/process1"/>
    <dgm:cxn modelId="{E636B5F6-D57C-4EC9-B461-31F6C9E31FCB}" type="presOf" srcId="{C4AA1C51-A05F-4A5D-AEF4-0769CE7BFF38}" destId="{FE40AF5E-66A1-4C5A-9114-4F26AA354307}" srcOrd="1" destOrd="0" presId="urn:microsoft.com/office/officeart/2005/8/layout/process1"/>
    <dgm:cxn modelId="{C06E10FF-141A-43FA-ADCE-BFF7DCEDA822}" type="presOf" srcId="{C3016672-4B15-4F4D-BE0F-C90DEF419ADE}" destId="{230EEBF2-D9E1-4859-AE7E-BCFE0FDF700F}" srcOrd="0" destOrd="0" presId="urn:microsoft.com/office/officeart/2005/8/layout/process1"/>
    <dgm:cxn modelId="{A2A6C4FF-53B5-49CB-858F-51A6C8277A76}" type="presOf" srcId="{C3016672-4B15-4F4D-BE0F-C90DEF419ADE}" destId="{86BD6E23-7DBC-4E09-B4D5-8FB8B9FC5339}" srcOrd="1" destOrd="0" presId="urn:microsoft.com/office/officeart/2005/8/layout/process1"/>
    <dgm:cxn modelId="{6C661AA5-45DE-4D71-B571-176DC422CAAE}" type="presParOf" srcId="{BEB2B294-8277-4BFB-8814-A8EC0C087A79}" destId="{0AD426ED-53E8-4FA6-BA2F-48D9E72C6543}" srcOrd="0" destOrd="0" presId="urn:microsoft.com/office/officeart/2005/8/layout/process1"/>
    <dgm:cxn modelId="{B229495D-C748-4EBB-9C78-E34B0408CE2B}" type="presParOf" srcId="{BEB2B294-8277-4BFB-8814-A8EC0C087A79}" destId="{0F4E836F-FBB4-4341-BC1B-FCB7CBB44080}" srcOrd="1" destOrd="0" presId="urn:microsoft.com/office/officeart/2005/8/layout/process1"/>
    <dgm:cxn modelId="{F8DD6188-B6F7-4663-995E-8E00DE83AE0B}" type="presParOf" srcId="{0F4E836F-FBB4-4341-BC1B-FCB7CBB44080}" destId="{FE40AF5E-66A1-4C5A-9114-4F26AA354307}" srcOrd="0" destOrd="0" presId="urn:microsoft.com/office/officeart/2005/8/layout/process1"/>
    <dgm:cxn modelId="{811AD5E5-F41C-4D0A-8C37-CEA44971B85C}" type="presParOf" srcId="{BEB2B294-8277-4BFB-8814-A8EC0C087A79}" destId="{3BBA8380-8FDA-4008-87DB-CD7F3AA65D74}" srcOrd="2" destOrd="0" presId="urn:microsoft.com/office/officeart/2005/8/layout/process1"/>
    <dgm:cxn modelId="{806F6867-637B-49D0-8C52-5A54498DF3C2}" type="presParOf" srcId="{BEB2B294-8277-4BFB-8814-A8EC0C087A79}" destId="{230EEBF2-D9E1-4859-AE7E-BCFE0FDF700F}" srcOrd="3" destOrd="0" presId="urn:microsoft.com/office/officeart/2005/8/layout/process1"/>
    <dgm:cxn modelId="{63EE90C9-5492-4FA4-9856-7CD54790CC21}" type="presParOf" srcId="{230EEBF2-D9E1-4859-AE7E-BCFE0FDF700F}" destId="{86BD6E23-7DBC-4E09-B4D5-8FB8B9FC5339}" srcOrd="0" destOrd="0" presId="urn:microsoft.com/office/officeart/2005/8/layout/process1"/>
    <dgm:cxn modelId="{8E225804-3E15-4F8F-9650-8A77238CA64B}" type="presParOf" srcId="{BEB2B294-8277-4BFB-8814-A8EC0C087A79}" destId="{46FAC460-6544-4EA4-886A-7BA8200DA15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E9E528-7F26-4FC2-BB59-A16ADF43C424}"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C610605A-CA20-4D73-A17F-AFBE9BC7EF6D}">
      <dgm:prSet custT="1"/>
      <dgm:spPr/>
      <dgm:t>
        <a:bodyPr/>
        <a:lstStyle/>
        <a:p>
          <a:r>
            <a:rPr lang="en-US" sz="2800">
              <a:solidFill>
                <a:srgbClr val="0C1B55"/>
              </a:solidFill>
              <a:latin typeface="Gotham Book" panose="02000604040000020004" pitchFamily="50" charset="0"/>
            </a:rPr>
            <a:t>Life-saving procedure used when an infant, child, or adult’s heart stops beating, or they are unable to breathe </a:t>
          </a:r>
        </a:p>
      </dgm:t>
    </dgm:pt>
    <dgm:pt modelId="{9B89F980-0EEB-4FB3-BCFE-FCEC5A6B9B2C}" type="parTrans" cxnId="{08D7A0BA-CCC9-4C80-B8AD-189178FBF34C}">
      <dgm:prSet/>
      <dgm:spPr/>
      <dgm:t>
        <a:bodyPr/>
        <a:lstStyle/>
        <a:p>
          <a:endParaRPr lang="en-US">
            <a:solidFill>
              <a:srgbClr val="0C1B55"/>
            </a:solidFill>
            <a:latin typeface="Gotham Book" panose="02000604040000020004" pitchFamily="50" charset="0"/>
          </a:endParaRPr>
        </a:p>
      </dgm:t>
    </dgm:pt>
    <dgm:pt modelId="{160E398E-0A5E-4DF3-88DB-FB05513E2C12}" type="sibTrans" cxnId="{08D7A0BA-CCC9-4C80-B8AD-189178FBF34C}">
      <dgm:prSet/>
      <dgm:spPr/>
      <dgm:t>
        <a:bodyPr/>
        <a:lstStyle/>
        <a:p>
          <a:endParaRPr lang="en-US">
            <a:solidFill>
              <a:srgbClr val="0C1B55"/>
            </a:solidFill>
            <a:latin typeface="Gotham Book" panose="02000604040000020004" pitchFamily="50" charset="0"/>
          </a:endParaRPr>
        </a:p>
      </dgm:t>
    </dgm:pt>
    <dgm:pt modelId="{0B70FE3E-62CB-403D-BD44-E4CADB3A21F7}">
      <dgm:prSet custT="1"/>
      <dgm:spPr/>
      <dgm:t>
        <a:bodyPr/>
        <a:lstStyle/>
        <a:p>
          <a:r>
            <a:rPr lang="en-US" sz="2800">
              <a:solidFill>
                <a:srgbClr val="0C1B55"/>
              </a:solidFill>
              <a:latin typeface="Gotham Book" panose="02000604040000020004" pitchFamily="50" charset="0"/>
            </a:rPr>
            <a:t>Includes management of blocked airway, rescue breathing, and chest compressions</a:t>
          </a:r>
        </a:p>
      </dgm:t>
    </dgm:pt>
    <dgm:pt modelId="{9138AD6B-62A5-46B1-B70D-AF65D33F7BBF}" type="parTrans" cxnId="{126BF879-721D-42DA-B7A1-9B53EFB6FA29}">
      <dgm:prSet/>
      <dgm:spPr/>
      <dgm:t>
        <a:bodyPr/>
        <a:lstStyle/>
        <a:p>
          <a:endParaRPr lang="en-US">
            <a:solidFill>
              <a:srgbClr val="0C1B55"/>
            </a:solidFill>
            <a:latin typeface="Gotham Book" panose="02000604040000020004" pitchFamily="50" charset="0"/>
          </a:endParaRPr>
        </a:p>
      </dgm:t>
    </dgm:pt>
    <dgm:pt modelId="{5FB78BC1-3861-4B4C-8A24-C37D2537911E}" type="sibTrans" cxnId="{126BF879-721D-42DA-B7A1-9B53EFB6FA29}">
      <dgm:prSet/>
      <dgm:spPr/>
      <dgm:t>
        <a:bodyPr/>
        <a:lstStyle/>
        <a:p>
          <a:endParaRPr lang="en-US">
            <a:solidFill>
              <a:srgbClr val="0C1B55"/>
            </a:solidFill>
            <a:latin typeface="Gotham Book" panose="02000604040000020004" pitchFamily="50" charset="0"/>
          </a:endParaRPr>
        </a:p>
      </dgm:t>
    </dgm:pt>
    <dgm:pt modelId="{6DAA22B3-EBE3-4196-AA51-AFBD6D8DFF5C}">
      <dgm:prSet/>
      <dgm:spPr/>
      <dgm:t>
        <a:bodyPr/>
        <a:lstStyle/>
        <a:p>
          <a:endParaRPr lang="en-US">
            <a:solidFill>
              <a:srgbClr val="0C1B55"/>
            </a:solidFill>
            <a:latin typeface="Gotham Book" panose="02000604040000020004" pitchFamily="50" charset="0"/>
          </a:endParaRPr>
        </a:p>
      </dgm:t>
    </dgm:pt>
    <dgm:pt modelId="{4F414153-2F55-4646-A1E5-B271C3585D15}" type="parTrans" cxnId="{30CC97BF-B951-48C6-ABAF-93A985B4AE8F}">
      <dgm:prSet/>
      <dgm:spPr/>
      <dgm:t>
        <a:bodyPr/>
        <a:lstStyle/>
        <a:p>
          <a:endParaRPr lang="en-US">
            <a:solidFill>
              <a:srgbClr val="0C1B55"/>
            </a:solidFill>
            <a:latin typeface="Gotham Book" panose="02000604040000020004" pitchFamily="50" charset="0"/>
          </a:endParaRPr>
        </a:p>
      </dgm:t>
    </dgm:pt>
    <dgm:pt modelId="{9267BA5E-3938-4136-9483-2ED4969C0813}" type="sibTrans" cxnId="{30CC97BF-B951-48C6-ABAF-93A985B4AE8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solidFill>
              <a:srgbClr val="0C1B55"/>
            </a:solidFill>
            <a:latin typeface="Gotham Book" panose="02000604040000020004" pitchFamily="50" charset="0"/>
          </a:endParaRPr>
        </a:p>
      </dgm:t>
      <dgm:extLst>
        <a:ext uri="{E40237B7-FDA0-4F09-8148-C483321AD2D9}">
          <dgm14:cNvPr xmlns:dgm14="http://schemas.microsoft.com/office/drawing/2010/diagram" id="0" name="" descr="Cpr with solid fill"/>
        </a:ext>
      </dgm:extLst>
    </dgm:pt>
    <dgm:pt modelId="{4A2A0CBA-3F99-45E0-8BA2-BD4A00D2BD20}" type="pres">
      <dgm:prSet presAssocID="{69E9E528-7F26-4FC2-BB59-A16ADF43C424}" presName="Name0" presStyleCnt="0">
        <dgm:presLayoutVars>
          <dgm:dir/>
        </dgm:presLayoutVars>
      </dgm:prSet>
      <dgm:spPr/>
    </dgm:pt>
    <dgm:pt modelId="{EE6DAD54-037F-4478-93F4-25CCC69CF67F}" type="pres">
      <dgm:prSet presAssocID="{9267BA5E-3938-4136-9483-2ED4969C0813}" presName="picture_1" presStyleLbl="bgImgPlace1" presStyleIdx="0" presStyleCnt="1" custScaleX="79871" custScaleY="55775" custLinFactNeighborX="-11228" custLinFactNeighborY="72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C33C9B42-61E2-4221-9B7B-B0C7FCF61DA7}" type="pres">
      <dgm:prSet presAssocID="{6DAA22B3-EBE3-4196-AA51-AFBD6D8DFF5C}" presName="text_1" presStyleLbl="node1" presStyleIdx="0" presStyleCnt="0">
        <dgm:presLayoutVars>
          <dgm:bulletEnabled val="1"/>
        </dgm:presLayoutVars>
      </dgm:prSet>
      <dgm:spPr/>
    </dgm:pt>
    <dgm:pt modelId="{41978DEB-6F0E-4781-966A-67CAA3EBBD01}" type="pres">
      <dgm:prSet presAssocID="{69E9E528-7F26-4FC2-BB59-A16ADF43C424}" presName="linV" presStyleCnt="0"/>
      <dgm:spPr/>
    </dgm:pt>
    <dgm:pt modelId="{4B68A4CB-9FA8-4026-B04B-AA84A42139CE}" type="pres">
      <dgm:prSet presAssocID="{C610605A-CA20-4D73-A17F-AFBE9BC7EF6D}" presName="pair" presStyleCnt="0"/>
      <dgm:spPr/>
    </dgm:pt>
    <dgm:pt modelId="{65FF2390-B296-4270-8033-45EB69B61509}" type="pres">
      <dgm:prSet presAssocID="{C610605A-CA20-4D73-A17F-AFBE9BC7EF6D}" presName="spaceH" presStyleLbl="node1" presStyleIdx="0" presStyleCnt="0"/>
      <dgm:spPr/>
    </dgm:pt>
    <dgm:pt modelId="{8E3FA4E2-76F8-4F5C-885B-FB47907207CE}" type="pres">
      <dgm:prSet presAssocID="{C610605A-CA20-4D73-A17F-AFBE9BC7EF6D}" presName="desPictures" presStyleLbl="alignImgPlace1" presStyleIdx="0" presStyleCnt="2" custScaleX="72806" custScaleY="48926" custLinFactY="75661" custLinFactNeighborX="-4144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Right with solid fill"/>
        </a:ext>
      </dgm:extLst>
    </dgm:pt>
    <dgm:pt modelId="{4E791B20-AC8C-49B5-91EB-F85E37B70F4F}" type="pres">
      <dgm:prSet presAssocID="{C610605A-CA20-4D73-A17F-AFBE9BC7EF6D}" presName="desTextWrapper" presStyleCnt="0"/>
      <dgm:spPr/>
    </dgm:pt>
    <dgm:pt modelId="{1FB1670D-DDA1-49B5-A139-212B79F31A76}" type="pres">
      <dgm:prSet presAssocID="{C610605A-CA20-4D73-A17F-AFBE9BC7EF6D}" presName="desText" presStyleLbl="revTx" presStyleIdx="0" presStyleCnt="2" custScaleY="127144" custLinFactNeighborX="-568" custLinFactNeighborY="90971">
        <dgm:presLayoutVars>
          <dgm:bulletEnabled val="1"/>
        </dgm:presLayoutVars>
      </dgm:prSet>
      <dgm:spPr/>
    </dgm:pt>
    <dgm:pt modelId="{F42EC07D-CA0B-43B7-AA5A-48DEA54F640C}" type="pres">
      <dgm:prSet presAssocID="{160E398E-0A5E-4DF3-88DB-FB05513E2C12}" presName="spaceV" presStyleCnt="0"/>
      <dgm:spPr/>
    </dgm:pt>
    <dgm:pt modelId="{DF7A55BB-EA22-4A52-8857-CC595DA162B1}" type="pres">
      <dgm:prSet presAssocID="{0B70FE3E-62CB-403D-BD44-E4CADB3A21F7}" presName="pair" presStyleCnt="0"/>
      <dgm:spPr/>
    </dgm:pt>
    <dgm:pt modelId="{97B2A8D9-D728-44BC-9885-80A26C057696}" type="pres">
      <dgm:prSet presAssocID="{0B70FE3E-62CB-403D-BD44-E4CADB3A21F7}" presName="spaceH" presStyleLbl="node1" presStyleIdx="0" presStyleCnt="0"/>
      <dgm:spPr/>
    </dgm:pt>
    <dgm:pt modelId="{9DA23813-3498-4C92-9B2C-FFAF1D6511D2}" type="pres">
      <dgm:prSet presAssocID="{0B70FE3E-62CB-403D-BD44-E4CADB3A21F7}" presName="desPictures" presStyleLbl="alignImgPlace1" presStyleIdx="1" presStyleCnt="2" custScaleX="72806" custScaleY="48926" custLinFactY="75661" custLinFactNeighborX="-4144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row Right with solid fill"/>
        </a:ext>
      </dgm:extLst>
    </dgm:pt>
    <dgm:pt modelId="{EA0536BC-2A41-4E3A-97B1-15ABFE3D0284}" type="pres">
      <dgm:prSet presAssocID="{0B70FE3E-62CB-403D-BD44-E4CADB3A21F7}" presName="desTextWrapper" presStyleCnt="0"/>
      <dgm:spPr/>
    </dgm:pt>
    <dgm:pt modelId="{A078468F-3136-4E4C-87CE-9653B7DE1B0E}" type="pres">
      <dgm:prSet presAssocID="{0B70FE3E-62CB-403D-BD44-E4CADB3A21F7}" presName="desText" presStyleLbl="revTx" presStyleIdx="1" presStyleCnt="2" custScaleY="127144" custLinFactNeighborX="-568" custLinFactNeighborY="90971">
        <dgm:presLayoutVars>
          <dgm:bulletEnabled val="1"/>
        </dgm:presLayoutVars>
      </dgm:prSet>
      <dgm:spPr/>
    </dgm:pt>
    <dgm:pt modelId="{05FCE2B1-AB8C-4E40-B21D-055152934EA0}" type="pres">
      <dgm:prSet presAssocID="{69E9E528-7F26-4FC2-BB59-A16ADF43C424}" presName="maxNode" presStyleCnt="0"/>
      <dgm:spPr/>
    </dgm:pt>
    <dgm:pt modelId="{FB421BA0-F3E3-4710-923D-9A1230E8E6D6}" type="pres">
      <dgm:prSet presAssocID="{69E9E528-7F26-4FC2-BB59-A16ADF43C424}" presName="Name33" presStyleCnt="0"/>
      <dgm:spPr/>
    </dgm:pt>
  </dgm:ptLst>
  <dgm:cxnLst>
    <dgm:cxn modelId="{126BF879-721D-42DA-B7A1-9B53EFB6FA29}" srcId="{69E9E528-7F26-4FC2-BB59-A16ADF43C424}" destId="{0B70FE3E-62CB-403D-BD44-E4CADB3A21F7}" srcOrd="2" destOrd="0" parTransId="{9138AD6B-62A5-46B1-B70D-AF65D33F7BBF}" sibTransId="{5FB78BC1-3861-4B4C-8A24-C37D2537911E}"/>
    <dgm:cxn modelId="{D78E0792-1198-419A-B9B5-6AA085A3A138}" type="presOf" srcId="{69E9E528-7F26-4FC2-BB59-A16ADF43C424}" destId="{4A2A0CBA-3F99-45E0-8BA2-BD4A00D2BD20}" srcOrd="0" destOrd="0" presId="urn:microsoft.com/office/officeart/2008/layout/AccentedPicture"/>
    <dgm:cxn modelId="{F7A700B5-6B04-423B-B5A7-CE538921D099}" type="presOf" srcId="{6DAA22B3-EBE3-4196-AA51-AFBD6D8DFF5C}" destId="{C33C9B42-61E2-4221-9B7B-B0C7FCF61DA7}" srcOrd="0" destOrd="0" presId="urn:microsoft.com/office/officeart/2008/layout/AccentedPicture"/>
    <dgm:cxn modelId="{08D7A0BA-CCC9-4C80-B8AD-189178FBF34C}" srcId="{69E9E528-7F26-4FC2-BB59-A16ADF43C424}" destId="{C610605A-CA20-4D73-A17F-AFBE9BC7EF6D}" srcOrd="1" destOrd="0" parTransId="{9B89F980-0EEB-4FB3-BCFE-FCEC5A6B9B2C}" sibTransId="{160E398E-0A5E-4DF3-88DB-FB05513E2C12}"/>
    <dgm:cxn modelId="{30CC97BF-B951-48C6-ABAF-93A985B4AE8F}" srcId="{69E9E528-7F26-4FC2-BB59-A16ADF43C424}" destId="{6DAA22B3-EBE3-4196-AA51-AFBD6D8DFF5C}" srcOrd="0" destOrd="0" parTransId="{4F414153-2F55-4646-A1E5-B271C3585D15}" sibTransId="{9267BA5E-3938-4136-9483-2ED4969C0813}"/>
    <dgm:cxn modelId="{06DA2ED1-3FE9-4218-BE13-79D4E699B7E9}" type="presOf" srcId="{0B70FE3E-62CB-403D-BD44-E4CADB3A21F7}" destId="{A078468F-3136-4E4C-87CE-9653B7DE1B0E}" srcOrd="0" destOrd="0" presId="urn:microsoft.com/office/officeart/2008/layout/AccentedPicture"/>
    <dgm:cxn modelId="{A7367DD2-607F-441C-8F95-364920B982E0}" type="presOf" srcId="{C610605A-CA20-4D73-A17F-AFBE9BC7EF6D}" destId="{1FB1670D-DDA1-49B5-A139-212B79F31A76}" srcOrd="0" destOrd="0" presId="urn:microsoft.com/office/officeart/2008/layout/AccentedPicture"/>
    <dgm:cxn modelId="{165919E5-766F-43D9-879E-F178F29302D4}" type="presOf" srcId="{9267BA5E-3938-4136-9483-2ED4969C0813}" destId="{EE6DAD54-037F-4478-93F4-25CCC69CF67F}" srcOrd="0" destOrd="0" presId="urn:microsoft.com/office/officeart/2008/layout/AccentedPicture"/>
    <dgm:cxn modelId="{F660E2E4-8101-4593-A78F-9F2B1B882D24}" type="presParOf" srcId="{4A2A0CBA-3F99-45E0-8BA2-BD4A00D2BD20}" destId="{EE6DAD54-037F-4478-93F4-25CCC69CF67F}" srcOrd="0" destOrd="0" presId="urn:microsoft.com/office/officeart/2008/layout/AccentedPicture"/>
    <dgm:cxn modelId="{EE610B4D-EB22-4F76-8473-3B764EE5F567}" type="presParOf" srcId="{4A2A0CBA-3F99-45E0-8BA2-BD4A00D2BD20}" destId="{C33C9B42-61E2-4221-9B7B-B0C7FCF61DA7}" srcOrd="1" destOrd="0" presId="urn:microsoft.com/office/officeart/2008/layout/AccentedPicture"/>
    <dgm:cxn modelId="{8B0A96C4-0717-49B2-9AC9-9F4A7296696E}" type="presParOf" srcId="{4A2A0CBA-3F99-45E0-8BA2-BD4A00D2BD20}" destId="{41978DEB-6F0E-4781-966A-67CAA3EBBD01}" srcOrd="2" destOrd="0" presId="urn:microsoft.com/office/officeart/2008/layout/AccentedPicture"/>
    <dgm:cxn modelId="{F6288DD8-374F-41ED-9DB7-C609E007C5A2}" type="presParOf" srcId="{41978DEB-6F0E-4781-966A-67CAA3EBBD01}" destId="{4B68A4CB-9FA8-4026-B04B-AA84A42139CE}" srcOrd="0" destOrd="0" presId="urn:microsoft.com/office/officeart/2008/layout/AccentedPicture"/>
    <dgm:cxn modelId="{07F49146-E546-4A34-90A8-0256A2EDE2EB}" type="presParOf" srcId="{4B68A4CB-9FA8-4026-B04B-AA84A42139CE}" destId="{65FF2390-B296-4270-8033-45EB69B61509}" srcOrd="0" destOrd="0" presId="urn:microsoft.com/office/officeart/2008/layout/AccentedPicture"/>
    <dgm:cxn modelId="{ADCB210A-6C93-41AF-B44C-327E40980A0E}" type="presParOf" srcId="{4B68A4CB-9FA8-4026-B04B-AA84A42139CE}" destId="{8E3FA4E2-76F8-4F5C-885B-FB47907207CE}" srcOrd="1" destOrd="0" presId="urn:microsoft.com/office/officeart/2008/layout/AccentedPicture"/>
    <dgm:cxn modelId="{3F0A5635-0249-4CC1-BA70-5C5FC3BD42C6}" type="presParOf" srcId="{4B68A4CB-9FA8-4026-B04B-AA84A42139CE}" destId="{4E791B20-AC8C-49B5-91EB-F85E37B70F4F}" srcOrd="2" destOrd="0" presId="urn:microsoft.com/office/officeart/2008/layout/AccentedPicture"/>
    <dgm:cxn modelId="{4FAD96D0-EF5A-4C9F-9488-3F4E4AFE3612}" type="presParOf" srcId="{4E791B20-AC8C-49B5-91EB-F85E37B70F4F}" destId="{1FB1670D-DDA1-49B5-A139-212B79F31A76}" srcOrd="0" destOrd="0" presId="urn:microsoft.com/office/officeart/2008/layout/AccentedPicture"/>
    <dgm:cxn modelId="{8A78C3B3-A736-4100-A753-AB12E6CDBCDC}" type="presParOf" srcId="{41978DEB-6F0E-4781-966A-67CAA3EBBD01}" destId="{F42EC07D-CA0B-43B7-AA5A-48DEA54F640C}" srcOrd="1" destOrd="0" presId="urn:microsoft.com/office/officeart/2008/layout/AccentedPicture"/>
    <dgm:cxn modelId="{A1EEB79E-5CB8-43A0-9743-CEDEA5AA5812}" type="presParOf" srcId="{41978DEB-6F0E-4781-966A-67CAA3EBBD01}" destId="{DF7A55BB-EA22-4A52-8857-CC595DA162B1}" srcOrd="2" destOrd="0" presId="urn:microsoft.com/office/officeart/2008/layout/AccentedPicture"/>
    <dgm:cxn modelId="{5AF1501E-27DA-4515-8E74-399309BEC01E}" type="presParOf" srcId="{DF7A55BB-EA22-4A52-8857-CC595DA162B1}" destId="{97B2A8D9-D728-44BC-9885-80A26C057696}" srcOrd="0" destOrd="0" presId="urn:microsoft.com/office/officeart/2008/layout/AccentedPicture"/>
    <dgm:cxn modelId="{548AC633-FC06-4E8E-9C69-BC61F51EF01D}" type="presParOf" srcId="{DF7A55BB-EA22-4A52-8857-CC595DA162B1}" destId="{9DA23813-3498-4C92-9B2C-FFAF1D6511D2}" srcOrd="1" destOrd="0" presId="urn:microsoft.com/office/officeart/2008/layout/AccentedPicture"/>
    <dgm:cxn modelId="{F8DDC29B-6256-4A0F-A03B-00313B0548AB}" type="presParOf" srcId="{DF7A55BB-EA22-4A52-8857-CC595DA162B1}" destId="{EA0536BC-2A41-4E3A-97B1-15ABFE3D0284}" srcOrd="2" destOrd="0" presId="urn:microsoft.com/office/officeart/2008/layout/AccentedPicture"/>
    <dgm:cxn modelId="{FBE73F45-460E-492C-9E9C-FD04E7FC5D72}" type="presParOf" srcId="{EA0536BC-2A41-4E3A-97B1-15ABFE3D0284}" destId="{A078468F-3136-4E4C-87CE-9653B7DE1B0E}" srcOrd="0" destOrd="0" presId="urn:microsoft.com/office/officeart/2008/layout/AccentedPicture"/>
    <dgm:cxn modelId="{B8D0A02F-6B6C-4E94-B5B3-3D8A65961637}" type="presParOf" srcId="{4A2A0CBA-3F99-45E0-8BA2-BD4A00D2BD20}" destId="{05FCE2B1-AB8C-4E40-B21D-055152934EA0}" srcOrd="3" destOrd="0" presId="urn:microsoft.com/office/officeart/2008/layout/AccentedPicture"/>
    <dgm:cxn modelId="{EF5D1627-44F0-435E-AFCD-2C62299A6AB3}" type="presParOf" srcId="{05FCE2B1-AB8C-4E40-B21D-055152934EA0}" destId="{FB421BA0-F3E3-4710-923D-9A1230E8E6D6}"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0BBD4-F10B-4557-8E42-D005B209B58F}" type="doc">
      <dgm:prSet loTypeId="urn:microsoft.com/office/officeart/2005/8/layout/vList3"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latin typeface="Gotham Book" panose="02000604040000020004" pitchFamily="50" charset="0"/>
            </a:rPr>
            <a:t>Sun protection</a:t>
          </a:r>
        </a:p>
      </dgm:t>
    </dgm:pt>
    <dgm:pt modelId="{D2A9EBDF-4C5F-4927-94ED-8F5010EE3D50}" type="parTrans" cxnId="{5D178F88-C78A-48CE-B19E-409DB63B86C3}">
      <dgm:prSet/>
      <dgm:spPr/>
      <dgm:t>
        <a:bodyPr/>
        <a:lstStyle/>
        <a:p>
          <a:endParaRPr lang="en-US" sz="2800">
            <a:latin typeface="Gotham Book" panose="02000604040000020004" pitchFamily="50" charset="0"/>
          </a:endParaRPr>
        </a:p>
      </dgm:t>
    </dgm:pt>
    <dgm:pt modelId="{A3EB8FE1-88FC-4FD7-AAF6-4771B7350316}" type="sibTrans" cxnId="{5D178F88-C78A-48CE-B19E-409DB63B86C3}">
      <dgm:prSet/>
      <dgm:spPr/>
      <dgm:t>
        <a:bodyPr/>
        <a:lstStyle/>
        <a:p>
          <a:endParaRPr lang="en-US" sz="28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latin typeface="Gotham Book" panose="02000604040000020004" pitchFamily="50" charset="0"/>
            </a:rPr>
            <a:t>Animal bites</a:t>
          </a:r>
        </a:p>
      </dgm:t>
    </dgm:pt>
    <dgm:pt modelId="{A66EDF9C-060F-4A37-8A5C-564DF29915AE}" type="parTrans" cxnId="{AAED7827-75BE-4A73-8CD4-9A1E799A0318}">
      <dgm:prSet/>
      <dgm:spPr/>
      <dgm:t>
        <a:bodyPr/>
        <a:lstStyle/>
        <a:p>
          <a:endParaRPr lang="en-US" sz="2800">
            <a:latin typeface="Gotham Book" panose="02000604040000020004" pitchFamily="50" charset="0"/>
          </a:endParaRPr>
        </a:p>
      </dgm:t>
    </dgm:pt>
    <dgm:pt modelId="{C85F485A-9C68-4381-BD68-EBAFDA8FA95B}" type="sibTrans" cxnId="{AAED7827-75BE-4A73-8CD4-9A1E799A0318}">
      <dgm:prSet/>
      <dgm:spPr/>
      <dgm:t>
        <a:bodyPr/>
        <a:lstStyle/>
        <a:p>
          <a:endParaRPr lang="en-US" sz="2800">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a:latin typeface="Gotham Book" panose="02000604040000020004" pitchFamily="50" charset="0"/>
            </a:rPr>
            <a:t>Water safety</a:t>
          </a:r>
        </a:p>
      </dgm:t>
    </dgm:pt>
    <dgm:pt modelId="{19D70EE4-F3FE-4BF7-A802-E2FDE7F0BB34}" type="parTrans" cxnId="{F0476C6D-3DB0-4FE0-8FFF-097FEF0E128B}">
      <dgm:prSet/>
      <dgm:spPr/>
      <dgm:t>
        <a:bodyPr/>
        <a:lstStyle/>
        <a:p>
          <a:endParaRPr lang="en-US" sz="2800">
            <a:latin typeface="Gotham Book" panose="02000604040000020004" pitchFamily="50" charset="0"/>
          </a:endParaRPr>
        </a:p>
      </dgm:t>
    </dgm:pt>
    <dgm:pt modelId="{8F981B31-D23C-441E-BC70-FF56552FD247}" type="sibTrans" cxnId="{F0476C6D-3DB0-4FE0-8FFF-097FEF0E128B}">
      <dgm:prSet/>
      <dgm:spPr/>
      <dgm:t>
        <a:bodyPr/>
        <a:lstStyle/>
        <a:p>
          <a:endParaRPr lang="en-US" sz="2800">
            <a:latin typeface="Gotham Book" panose="02000604040000020004" pitchFamily="50" charset="0"/>
          </a:endParaRPr>
        </a:p>
      </dgm:t>
    </dgm:pt>
    <dgm:pt modelId="{EEAB1F15-5346-40CB-8934-0392FC17157D}" type="pres">
      <dgm:prSet presAssocID="{0330BBD4-F10B-4557-8E42-D005B209B58F}" presName="linearFlow" presStyleCnt="0">
        <dgm:presLayoutVars>
          <dgm:dir/>
          <dgm:resizeHandles val="exact"/>
        </dgm:presLayoutVars>
      </dgm:prSet>
      <dgm:spPr/>
    </dgm:pt>
    <dgm:pt modelId="{126A0AEF-5202-4EE5-9B2E-D9F52CE8A53C}" type="pres">
      <dgm:prSet presAssocID="{D498C878-8CBD-49BA-AD66-D4F2320AA40A}" presName="composite" presStyleCnt="0"/>
      <dgm:spPr/>
    </dgm:pt>
    <dgm:pt modelId="{07A3EA0D-80B7-4555-8566-97B033248BEA}" type="pres">
      <dgm:prSet presAssocID="{D498C878-8CBD-49BA-AD66-D4F2320AA40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un with solid fill"/>
        </a:ext>
      </dgm:extLst>
    </dgm:pt>
    <dgm:pt modelId="{867F8ABD-3C83-4EC2-881E-768BE77AEACF}" type="pres">
      <dgm:prSet presAssocID="{D498C878-8CBD-49BA-AD66-D4F2320AA40A}" presName="txShp" presStyleLbl="node1" presStyleIdx="0" presStyleCnt="3" custScaleX="78844" custScaleY="71125" custLinFactNeighborX="763" custLinFactNeighborY="2268">
        <dgm:presLayoutVars>
          <dgm:bulletEnabled val="1"/>
        </dgm:presLayoutVars>
      </dgm:prSet>
      <dgm:spPr/>
    </dgm:pt>
    <dgm:pt modelId="{0C7693F1-7752-4B11-9BD2-2D94CFE63EBB}" type="pres">
      <dgm:prSet presAssocID="{A3EB8FE1-88FC-4FD7-AAF6-4771B7350316}" presName="spacing" presStyleCnt="0"/>
      <dgm:spPr/>
    </dgm:pt>
    <dgm:pt modelId="{8B8CCD1D-3D7C-452E-A658-8A06DD13C8A4}" type="pres">
      <dgm:prSet presAssocID="{3BDA09BB-DB47-4121-8397-53B975EF7CC3}" presName="composite" presStyleCnt="0"/>
      <dgm:spPr/>
    </dgm:pt>
    <dgm:pt modelId="{BE45F506-5628-4C89-A42E-2E3D51DF56B7}" type="pres">
      <dgm:prSet presAssocID="{3BDA09BB-DB47-4121-8397-53B975EF7CC3}"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0B97CC22-9579-4FF7-8058-BF9970DE7786}" type="pres">
      <dgm:prSet presAssocID="{3BDA09BB-DB47-4121-8397-53B975EF7CC3}" presName="txShp" presStyleLbl="node1" presStyleIdx="1" presStyleCnt="3" custScaleX="78844" custScaleY="71125" custLinFactNeighborX="763" custLinFactNeighborY="2268">
        <dgm:presLayoutVars>
          <dgm:bulletEnabled val="1"/>
        </dgm:presLayoutVars>
      </dgm:prSet>
      <dgm:spPr/>
    </dgm:pt>
    <dgm:pt modelId="{F9E354FD-4D2E-4561-9605-99BFB5A69E1D}" type="pres">
      <dgm:prSet presAssocID="{C85F485A-9C68-4381-BD68-EBAFDA8FA95B}" presName="spacing" presStyleCnt="0"/>
      <dgm:spPr/>
    </dgm:pt>
    <dgm:pt modelId="{1BFFF6E8-0608-404E-ACB7-A15EDAC894C2}" type="pres">
      <dgm:prSet presAssocID="{0A72F358-E7C1-48DE-B350-D2FB593466C1}" presName="composite" presStyleCnt="0"/>
      <dgm:spPr/>
    </dgm:pt>
    <dgm:pt modelId="{02A28075-2247-4E01-89F0-F41DC0BC2641}" type="pres">
      <dgm:prSet presAssocID="{0A72F358-E7C1-48DE-B350-D2FB593466C1}"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ter with solid fill"/>
        </a:ext>
      </dgm:extLst>
    </dgm:pt>
    <dgm:pt modelId="{2C79DB70-CE9B-4262-A418-71FD3236E37D}" type="pres">
      <dgm:prSet presAssocID="{0A72F358-E7C1-48DE-B350-D2FB593466C1}" presName="txShp" presStyleLbl="node1" presStyleIdx="2" presStyleCnt="3" custScaleX="78844" custScaleY="71125" custLinFactNeighborX="763" custLinFactNeighborY="2268">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CAB34269-E9D1-4DE7-950A-012E0AFCCD35}" type="presOf" srcId="{0A72F358-E7C1-48DE-B350-D2FB593466C1}" destId="{2C79DB70-CE9B-4262-A418-71FD3236E37D}" srcOrd="0" destOrd="0" presId="urn:microsoft.com/office/officeart/2005/8/layout/vList3"/>
    <dgm:cxn modelId="{F0476C6D-3DB0-4FE0-8FFF-097FEF0E128B}" srcId="{0330BBD4-F10B-4557-8E42-D005B209B58F}" destId="{0A72F358-E7C1-48DE-B350-D2FB593466C1}" srcOrd="2" destOrd="0" parTransId="{19D70EE4-F3FE-4BF7-A802-E2FDE7F0BB34}" sibTransId="{8F981B31-D23C-441E-BC70-FF56552FD247}"/>
    <dgm:cxn modelId="{4DB5767A-760C-4E8A-813C-B2976BF8056C}" type="presOf" srcId="{3BDA09BB-DB47-4121-8397-53B975EF7CC3}" destId="{0B97CC22-9579-4FF7-8058-BF9970DE7786}" srcOrd="0" destOrd="0" presId="urn:microsoft.com/office/officeart/2005/8/layout/vList3"/>
    <dgm:cxn modelId="{5D178F88-C78A-48CE-B19E-409DB63B86C3}" srcId="{0330BBD4-F10B-4557-8E42-D005B209B58F}" destId="{D498C878-8CBD-49BA-AD66-D4F2320AA40A}" srcOrd="0" destOrd="0" parTransId="{D2A9EBDF-4C5F-4927-94ED-8F5010EE3D50}" sibTransId="{A3EB8FE1-88FC-4FD7-AAF6-4771B7350316}"/>
    <dgm:cxn modelId="{E5CF04BE-85EC-4701-A8DD-DC781E894749}" type="presOf" srcId="{D498C878-8CBD-49BA-AD66-D4F2320AA40A}" destId="{867F8ABD-3C83-4EC2-881E-768BE77AEACF}" srcOrd="0" destOrd="0" presId="urn:microsoft.com/office/officeart/2005/8/layout/vList3"/>
    <dgm:cxn modelId="{446818EC-0E36-46BB-8FB8-37846F6406EB}" type="presOf" srcId="{0330BBD4-F10B-4557-8E42-D005B209B58F}" destId="{EEAB1F15-5346-40CB-8934-0392FC17157D}" srcOrd="0" destOrd="0" presId="urn:microsoft.com/office/officeart/2005/8/layout/vList3"/>
    <dgm:cxn modelId="{A742BCE1-AB52-4710-9BC4-F2E31065E5B7}" type="presParOf" srcId="{EEAB1F15-5346-40CB-8934-0392FC17157D}" destId="{126A0AEF-5202-4EE5-9B2E-D9F52CE8A53C}" srcOrd="0" destOrd="0" presId="urn:microsoft.com/office/officeart/2005/8/layout/vList3"/>
    <dgm:cxn modelId="{77B4E282-145F-4D7C-BB24-EA823FAA4146}" type="presParOf" srcId="{126A0AEF-5202-4EE5-9B2E-D9F52CE8A53C}" destId="{07A3EA0D-80B7-4555-8566-97B033248BEA}" srcOrd="0" destOrd="0" presId="urn:microsoft.com/office/officeart/2005/8/layout/vList3"/>
    <dgm:cxn modelId="{76F24E0E-5DB1-46A4-9686-66E2BDC2D2D4}" type="presParOf" srcId="{126A0AEF-5202-4EE5-9B2E-D9F52CE8A53C}" destId="{867F8ABD-3C83-4EC2-881E-768BE77AEACF}" srcOrd="1" destOrd="0" presId="urn:microsoft.com/office/officeart/2005/8/layout/vList3"/>
    <dgm:cxn modelId="{A5C1F14A-940C-4394-A90B-6B12642ED0C6}" type="presParOf" srcId="{EEAB1F15-5346-40CB-8934-0392FC17157D}" destId="{0C7693F1-7752-4B11-9BD2-2D94CFE63EBB}" srcOrd="1" destOrd="0" presId="urn:microsoft.com/office/officeart/2005/8/layout/vList3"/>
    <dgm:cxn modelId="{5FC64D7C-AB05-4C79-A06C-A63D8EB683F7}" type="presParOf" srcId="{EEAB1F15-5346-40CB-8934-0392FC17157D}" destId="{8B8CCD1D-3D7C-452E-A658-8A06DD13C8A4}" srcOrd="2" destOrd="0" presId="urn:microsoft.com/office/officeart/2005/8/layout/vList3"/>
    <dgm:cxn modelId="{325D3EB2-F238-49F9-989C-8CD93CDC3523}" type="presParOf" srcId="{8B8CCD1D-3D7C-452E-A658-8A06DD13C8A4}" destId="{BE45F506-5628-4C89-A42E-2E3D51DF56B7}" srcOrd="0" destOrd="0" presId="urn:microsoft.com/office/officeart/2005/8/layout/vList3"/>
    <dgm:cxn modelId="{4F4E2DA4-3AC6-4173-86C0-015793868FFF}" type="presParOf" srcId="{8B8CCD1D-3D7C-452E-A658-8A06DD13C8A4}" destId="{0B97CC22-9579-4FF7-8058-BF9970DE7786}" srcOrd="1" destOrd="0" presId="urn:microsoft.com/office/officeart/2005/8/layout/vList3"/>
    <dgm:cxn modelId="{44585849-482E-453F-B944-FD3343AF6EE2}" type="presParOf" srcId="{EEAB1F15-5346-40CB-8934-0392FC17157D}" destId="{F9E354FD-4D2E-4561-9605-99BFB5A69E1D}" srcOrd="3" destOrd="0" presId="urn:microsoft.com/office/officeart/2005/8/layout/vList3"/>
    <dgm:cxn modelId="{E5196B6F-0AEE-4F36-B2FD-5153978303B5}" type="presParOf" srcId="{EEAB1F15-5346-40CB-8934-0392FC17157D}" destId="{1BFFF6E8-0608-404E-ACB7-A15EDAC894C2}" srcOrd="4" destOrd="0" presId="urn:microsoft.com/office/officeart/2005/8/layout/vList3"/>
    <dgm:cxn modelId="{78B11963-960F-4FF4-9C7A-CAE2CC39E4A0}" type="presParOf" srcId="{1BFFF6E8-0608-404E-ACB7-A15EDAC894C2}" destId="{02A28075-2247-4E01-89F0-F41DC0BC2641}" srcOrd="0" destOrd="0" presId="urn:microsoft.com/office/officeart/2005/8/layout/vList3"/>
    <dgm:cxn modelId="{0B677DF5-F5BD-4292-B33A-89C297959FDD}" type="presParOf" srcId="{1BFFF6E8-0608-404E-ACB7-A15EDAC894C2}" destId="{2C79DB70-CE9B-4262-A418-71FD3236E3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0BBD4-F10B-4557-8E42-D005B209B58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Traffic, driveways, and parking lots</a:t>
          </a:r>
        </a:p>
      </dgm:t>
    </dgm:pt>
    <dgm:pt modelId="{D2A9EBDF-4C5F-4927-94ED-8F5010EE3D50}" type="parTrans" cxnId="{5D178F88-C78A-48CE-B19E-409DB63B86C3}">
      <dgm:prSet/>
      <dgm:spPr/>
      <dgm:t>
        <a:bodyPr/>
        <a:lstStyle/>
        <a:p>
          <a:endParaRPr lang="en-US" sz="2800">
            <a:solidFill>
              <a:schemeClr val="bg1"/>
            </a:solidFill>
            <a:latin typeface="Gotham Book" panose="02000604040000020004" pitchFamily="50" charset="0"/>
          </a:endParaRPr>
        </a:p>
      </dgm:t>
    </dgm:pt>
    <dgm:pt modelId="{A3EB8FE1-88FC-4FD7-AAF6-4771B7350316}" type="sibTrans" cxnId="{5D178F88-C78A-48CE-B19E-409DB63B86C3}">
      <dgm:prSet/>
      <dgm:spPr/>
      <dgm:t>
        <a:bodyPr/>
        <a:lstStyle/>
        <a:p>
          <a:endParaRPr lang="en-US" sz="2800">
            <a:solidFill>
              <a:schemeClr val="bg1"/>
            </a:solidFill>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Weather</a:t>
          </a:r>
        </a:p>
      </dgm:t>
    </dgm:pt>
    <dgm:pt modelId="{A66EDF9C-060F-4A37-8A5C-564DF29915AE}" type="parTrans" cxnId="{AAED7827-75BE-4A73-8CD4-9A1E799A0318}">
      <dgm:prSet/>
      <dgm:spPr/>
      <dgm:t>
        <a:bodyPr/>
        <a:lstStyle/>
        <a:p>
          <a:endParaRPr lang="en-US" sz="2800">
            <a:solidFill>
              <a:schemeClr val="bg1"/>
            </a:solidFill>
            <a:latin typeface="Gotham Book" panose="02000604040000020004" pitchFamily="50" charset="0"/>
          </a:endParaRPr>
        </a:p>
      </dgm:t>
    </dgm:pt>
    <dgm:pt modelId="{C85F485A-9C68-4381-BD68-EBAFDA8FA95B}" type="sibTrans" cxnId="{AAED7827-75BE-4A73-8CD4-9A1E799A0318}">
      <dgm:prSet/>
      <dgm:spPr/>
      <dgm:t>
        <a:bodyPr/>
        <a:lstStyle/>
        <a:p>
          <a:endParaRPr lang="en-US" sz="2800">
            <a:solidFill>
              <a:schemeClr val="bg1"/>
            </a:solidFill>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a:solidFill>
                <a:schemeClr val="bg1"/>
              </a:solidFill>
              <a:latin typeface="Gotham Book" panose="02000604040000020004" pitchFamily="50" charset="0"/>
            </a:rPr>
            <a:t>Playground</a:t>
          </a:r>
        </a:p>
      </dgm:t>
    </dgm:pt>
    <dgm:pt modelId="{19D70EE4-F3FE-4BF7-A802-E2FDE7F0BB34}" type="parTrans" cxnId="{F0476C6D-3DB0-4FE0-8FFF-097FEF0E128B}">
      <dgm:prSet/>
      <dgm:spPr/>
      <dgm:t>
        <a:bodyPr/>
        <a:lstStyle/>
        <a:p>
          <a:endParaRPr lang="en-US" sz="2800">
            <a:solidFill>
              <a:schemeClr val="bg1"/>
            </a:solidFill>
            <a:latin typeface="Gotham Book" panose="02000604040000020004" pitchFamily="50" charset="0"/>
          </a:endParaRPr>
        </a:p>
      </dgm:t>
    </dgm:pt>
    <dgm:pt modelId="{8F981B31-D23C-441E-BC70-FF56552FD247}" type="sibTrans" cxnId="{F0476C6D-3DB0-4FE0-8FFF-097FEF0E128B}">
      <dgm:prSet/>
      <dgm:spPr/>
      <dgm:t>
        <a:bodyPr/>
        <a:lstStyle/>
        <a:p>
          <a:endParaRPr lang="en-US" sz="2800">
            <a:solidFill>
              <a:schemeClr val="bg1"/>
            </a:solidFill>
            <a:latin typeface="Gotham Book" panose="02000604040000020004" pitchFamily="50" charset="0"/>
          </a:endParaRPr>
        </a:p>
      </dgm:t>
    </dgm:pt>
    <dgm:pt modelId="{64BFF565-86B7-46DD-B162-62FEFBA872CC}" type="pres">
      <dgm:prSet presAssocID="{0330BBD4-F10B-4557-8E42-D005B209B58F}" presName="Name0" presStyleCnt="0">
        <dgm:presLayoutVars>
          <dgm:chMax/>
          <dgm:chPref/>
          <dgm:dir/>
        </dgm:presLayoutVars>
      </dgm:prSet>
      <dgm:spPr/>
    </dgm:pt>
    <dgm:pt modelId="{1983E2B6-E595-4FAD-8497-00E76D7B3366}" type="pres">
      <dgm:prSet presAssocID="{D498C878-8CBD-49BA-AD66-D4F2320AA40A}" presName="composite" presStyleCnt="0">
        <dgm:presLayoutVars>
          <dgm:chMax val="1"/>
          <dgm:chPref val="1"/>
        </dgm:presLayoutVars>
      </dgm:prSet>
      <dgm:spPr/>
    </dgm:pt>
    <dgm:pt modelId="{9D99B947-5312-468D-B5DC-DA6327743ADB}" type="pres">
      <dgm:prSet presAssocID="{D498C878-8CBD-49BA-AD66-D4F2320AA40A}" presName="Accent" presStyleLbl="trAlignAcc1" presStyleIdx="0" presStyleCnt="3">
        <dgm:presLayoutVars>
          <dgm:chMax val="0"/>
          <dgm:chPref val="0"/>
        </dgm:presLayoutVars>
      </dgm:prSet>
      <dgm:spPr>
        <a:ln>
          <a:solidFill>
            <a:srgbClr val="0C1B55"/>
          </a:solidFill>
        </a:ln>
      </dgm:spPr>
    </dgm:pt>
    <dgm:pt modelId="{BFFB5E4D-636F-43C4-9819-406C45DAB1B4}" type="pres">
      <dgm:prSet presAssocID="{D498C878-8CBD-49BA-AD66-D4F2320AA40A}" presName="Image" presStyleLbl="alignImgPlace1" presStyleIdx="0" presStyleCnt="3" custScaleX="71418" custScaleY="75521" custLinFactNeighborX="539" custLinFactNeighborY="-444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 with solid fill"/>
        </a:ext>
      </dgm:extLst>
    </dgm:pt>
    <dgm:pt modelId="{9ADFF674-CA02-4804-9FE7-5AA881704A21}" type="pres">
      <dgm:prSet presAssocID="{D498C878-8CBD-49BA-AD66-D4F2320AA40A}" presName="ChildComposite" presStyleCnt="0"/>
      <dgm:spPr/>
    </dgm:pt>
    <dgm:pt modelId="{15FB117C-9005-43A0-8AD0-C86C07E8BC25}" type="pres">
      <dgm:prSet presAssocID="{D498C878-8CBD-49BA-AD66-D4F2320AA40A}" presName="Child" presStyleLbl="node1" presStyleIdx="0" presStyleCnt="0">
        <dgm:presLayoutVars>
          <dgm:chMax val="0"/>
          <dgm:chPref val="0"/>
          <dgm:bulletEnabled val="1"/>
        </dgm:presLayoutVars>
      </dgm:prSet>
      <dgm:spPr/>
    </dgm:pt>
    <dgm:pt modelId="{5BBC2844-B87A-4E3D-8E36-891736651EA7}" type="pres">
      <dgm:prSet presAssocID="{D498C878-8CBD-49BA-AD66-D4F2320AA40A}" presName="Parent" presStyleLbl="revTx" presStyleIdx="0" presStyleCnt="3" custScaleY="169788">
        <dgm:presLayoutVars>
          <dgm:chMax val="1"/>
          <dgm:chPref val="0"/>
          <dgm:bulletEnabled val="1"/>
        </dgm:presLayoutVars>
      </dgm:prSet>
      <dgm:spPr/>
    </dgm:pt>
    <dgm:pt modelId="{30CAEC01-5055-429D-B6BD-78C830727EFC}" type="pres">
      <dgm:prSet presAssocID="{A3EB8FE1-88FC-4FD7-AAF6-4771B7350316}" presName="sibTrans" presStyleCnt="0"/>
      <dgm:spPr/>
    </dgm:pt>
    <dgm:pt modelId="{F1060B0B-03CE-45C9-BF6E-C73A57969E1B}" type="pres">
      <dgm:prSet presAssocID="{3BDA09BB-DB47-4121-8397-53B975EF7CC3}" presName="composite" presStyleCnt="0">
        <dgm:presLayoutVars>
          <dgm:chMax val="1"/>
          <dgm:chPref val="1"/>
        </dgm:presLayoutVars>
      </dgm:prSet>
      <dgm:spPr/>
    </dgm:pt>
    <dgm:pt modelId="{7F7C8AFD-5AB4-47D9-BCBA-7C5D295403E1}" type="pres">
      <dgm:prSet presAssocID="{3BDA09BB-DB47-4121-8397-53B975EF7CC3}" presName="Accent" presStyleLbl="trAlignAcc1" presStyleIdx="1" presStyleCnt="3">
        <dgm:presLayoutVars>
          <dgm:chMax val="0"/>
          <dgm:chPref val="0"/>
        </dgm:presLayoutVars>
      </dgm:prSet>
      <dgm:spPr>
        <a:ln>
          <a:solidFill>
            <a:srgbClr val="0C1B55"/>
          </a:solidFill>
        </a:ln>
      </dgm:spPr>
    </dgm:pt>
    <dgm:pt modelId="{F3B0BE5C-1B43-4440-A465-3CB2C0061E9A}" type="pres">
      <dgm:prSet presAssocID="{3BDA09BB-DB47-4121-8397-53B975EF7CC3}" presName="Image" presStyleLbl="alignImgPlace1" presStyleIdx="1" presStyleCnt="3" custScaleX="71418" custScaleY="75521" custLinFactNeighborX="539" custLinFactNeighborY="-444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owflake with solid fill"/>
        </a:ext>
      </dgm:extLst>
    </dgm:pt>
    <dgm:pt modelId="{F28BC438-1726-4B8C-86BC-C971DA23B904}" type="pres">
      <dgm:prSet presAssocID="{3BDA09BB-DB47-4121-8397-53B975EF7CC3}" presName="ChildComposite" presStyleCnt="0"/>
      <dgm:spPr/>
    </dgm:pt>
    <dgm:pt modelId="{81AB14C6-8830-4DE1-9E5A-9DD92FB87E7D}" type="pres">
      <dgm:prSet presAssocID="{3BDA09BB-DB47-4121-8397-53B975EF7CC3}" presName="Child" presStyleLbl="node1" presStyleIdx="0" presStyleCnt="0">
        <dgm:presLayoutVars>
          <dgm:chMax val="0"/>
          <dgm:chPref val="0"/>
          <dgm:bulletEnabled val="1"/>
        </dgm:presLayoutVars>
      </dgm:prSet>
      <dgm:spPr/>
    </dgm:pt>
    <dgm:pt modelId="{C93DC2D3-7D09-4D06-8A58-11768741845C}" type="pres">
      <dgm:prSet presAssocID="{3BDA09BB-DB47-4121-8397-53B975EF7CC3}" presName="Parent" presStyleLbl="revTx" presStyleIdx="1" presStyleCnt="3" custScaleY="169788">
        <dgm:presLayoutVars>
          <dgm:chMax val="1"/>
          <dgm:chPref val="0"/>
          <dgm:bulletEnabled val="1"/>
        </dgm:presLayoutVars>
      </dgm:prSet>
      <dgm:spPr/>
    </dgm:pt>
    <dgm:pt modelId="{748B9078-FBE2-4B33-B1E6-713FADAC452C}" type="pres">
      <dgm:prSet presAssocID="{C85F485A-9C68-4381-BD68-EBAFDA8FA95B}" presName="sibTrans" presStyleCnt="0"/>
      <dgm:spPr/>
    </dgm:pt>
    <dgm:pt modelId="{011122F9-157F-4DFE-AEBF-39C48FBA3E46}" type="pres">
      <dgm:prSet presAssocID="{0A72F358-E7C1-48DE-B350-D2FB593466C1}" presName="composite" presStyleCnt="0">
        <dgm:presLayoutVars>
          <dgm:chMax val="1"/>
          <dgm:chPref val="1"/>
        </dgm:presLayoutVars>
      </dgm:prSet>
      <dgm:spPr/>
    </dgm:pt>
    <dgm:pt modelId="{6F459D1F-0006-46D2-AB58-77839A170340}" type="pres">
      <dgm:prSet presAssocID="{0A72F358-E7C1-48DE-B350-D2FB593466C1}" presName="Accent" presStyleLbl="trAlignAcc1" presStyleIdx="2" presStyleCnt="3">
        <dgm:presLayoutVars>
          <dgm:chMax val="0"/>
          <dgm:chPref val="0"/>
        </dgm:presLayoutVars>
      </dgm:prSet>
      <dgm:spPr>
        <a:ln>
          <a:solidFill>
            <a:srgbClr val="0C1B55"/>
          </a:solidFill>
        </a:ln>
      </dgm:spPr>
    </dgm:pt>
    <dgm:pt modelId="{BAE0B6BE-E569-4F19-B994-CD64C0611770}" type="pres">
      <dgm:prSet presAssocID="{0A72F358-E7C1-48DE-B350-D2FB593466C1}" presName="Image" presStyleLbl="alignImgPlace1" presStyleIdx="2" presStyleCnt="3" custScaleX="71418" custScaleY="75521" custLinFactNeighborX="539" custLinFactNeighborY="-444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ground with solid fill"/>
        </a:ext>
      </dgm:extLst>
    </dgm:pt>
    <dgm:pt modelId="{7762E6FF-91A4-45B1-A9E2-335654CDB23C}" type="pres">
      <dgm:prSet presAssocID="{0A72F358-E7C1-48DE-B350-D2FB593466C1}" presName="ChildComposite" presStyleCnt="0"/>
      <dgm:spPr/>
    </dgm:pt>
    <dgm:pt modelId="{288FD625-09F8-43D7-AECF-572571D5A897}" type="pres">
      <dgm:prSet presAssocID="{0A72F358-E7C1-48DE-B350-D2FB593466C1}" presName="Child" presStyleLbl="node1" presStyleIdx="0" presStyleCnt="0">
        <dgm:presLayoutVars>
          <dgm:chMax val="0"/>
          <dgm:chPref val="0"/>
          <dgm:bulletEnabled val="1"/>
        </dgm:presLayoutVars>
      </dgm:prSet>
      <dgm:spPr/>
    </dgm:pt>
    <dgm:pt modelId="{1D667739-2410-4E97-91F2-8261F3FF9E51}" type="pres">
      <dgm:prSet presAssocID="{0A72F358-E7C1-48DE-B350-D2FB593466C1}" presName="Parent" presStyleLbl="revTx" presStyleIdx="2" presStyleCnt="3" custScaleY="169788">
        <dgm:presLayoutVars>
          <dgm:chMax val="1"/>
          <dgm:chPref val="0"/>
          <dgm:bulletEnabled val="1"/>
        </dgm:presLayoutVars>
      </dgm:prSet>
      <dgm:spPr/>
    </dgm:pt>
  </dgm:ptLst>
  <dgm:cxnLst>
    <dgm:cxn modelId="{74D19B19-5DA4-4E17-88A4-F7B4EDD0021E}" type="presOf" srcId="{0330BBD4-F10B-4557-8E42-D005B209B58F}" destId="{64BFF565-86B7-46DD-B162-62FEFBA872CC}" srcOrd="0" destOrd="0" presId="urn:microsoft.com/office/officeart/2008/layout/CaptionedPictures"/>
    <dgm:cxn modelId="{AAED7827-75BE-4A73-8CD4-9A1E799A0318}" srcId="{0330BBD4-F10B-4557-8E42-D005B209B58F}" destId="{3BDA09BB-DB47-4121-8397-53B975EF7CC3}" srcOrd="1" destOrd="0" parTransId="{A66EDF9C-060F-4A37-8A5C-564DF29915AE}" sibTransId="{C85F485A-9C68-4381-BD68-EBAFDA8FA95B}"/>
    <dgm:cxn modelId="{50FF6562-F316-467F-9A15-F785193A2502}" type="presOf" srcId="{0A72F358-E7C1-48DE-B350-D2FB593466C1}" destId="{1D667739-2410-4E97-91F2-8261F3FF9E51}" srcOrd="0" destOrd="0" presId="urn:microsoft.com/office/officeart/2008/layout/CaptionedPictures"/>
    <dgm:cxn modelId="{18A5AA43-5C41-4DEA-BF9E-DF33339DB51A}" type="presOf" srcId="{3BDA09BB-DB47-4121-8397-53B975EF7CC3}" destId="{C93DC2D3-7D09-4D06-8A58-11768741845C}" srcOrd="0" destOrd="0" presId="urn:microsoft.com/office/officeart/2008/layout/CaptionedPictures"/>
    <dgm:cxn modelId="{F0476C6D-3DB0-4FE0-8FFF-097FEF0E128B}" srcId="{0330BBD4-F10B-4557-8E42-D005B209B58F}" destId="{0A72F358-E7C1-48DE-B350-D2FB593466C1}" srcOrd="2" destOrd="0" parTransId="{19D70EE4-F3FE-4BF7-A802-E2FDE7F0BB34}" sibTransId="{8F981B31-D23C-441E-BC70-FF56552FD247}"/>
    <dgm:cxn modelId="{5D178F88-C78A-48CE-B19E-409DB63B86C3}" srcId="{0330BBD4-F10B-4557-8E42-D005B209B58F}" destId="{D498C878-8CBD-49BA-AD66-D4F2320AA40A}" srcOrd="0" destOrd="0" parTransId="{D2A9EBDF-4C5F-4927-94ED-8F5010EE3D50}" sibTransId="{A3EB8FE1-88FC-4FD7-AAF6-4771B7350316}"/>
    <dgm:cxn modelId="{A52B96D7-F90F-43D2-9617-E001F5811D2E}" type="presOf" srcId="{D498C878-8CBD-49BA-AD66-D4F2320AA40A}" destId="{5BBC2844-B87A-4E3D-8E36-891736651EA7}" srcOrd="0" destOrd="0" presId="urn:microsoft.com/office/officeart/2008/layout/CaptionedPictures"/>
    <dgm:cxn modelId="{FB95AD94-A107-4567-B5EA-8D9E1CD0740B}" type="presParOf" srcId="{64BFF565-86B7-46DD-B162-62FEFBA872CC}" destId="{1983E2B6-E595-4FAD-8497-00E76D7B3366}" srcOrd="0" destOrd="0" presId="urn:microsoft.com/office/officeart/2008/layout/CaptionedPictures"/>
    <dgm:cxn modelId="{3F34F08F-8203-4C3A-9657-60055A24D1AC}" type="presParOf" srcId="{1983E2B6-E595-4FAD-8497-00E76D7B3366}" destId="{9D99B947-5312-468D-B5DC-DA6327743ADB}" srcOrd="0" destOrd="0" presId="urn:microsoft.com/office/officeart/2008/layout/CaptionedPictures"/>
    <dgm:cxn modelId="{58C73D76-1153-4474-9058-4B05DAFA0492}" type="presParOf" srcId="{1983E2B6-E595-4FAD-8497-00E76D7B3366}" destId="{BFFB5E4D-636F-43C4-9819-406C45DAB1B4}" srcOrd="1" destOrd="0" presId="urn:microsoft.com/office/officeart/2008/layout/CaptionedPictures"/>
    <dgm:cxn modelId="{A5544AD3-F5B1-4FEB-8C61-323BE5DA6AD3}" type="presParOf" srcId="{1983E2B6-E595-4FAD-8497-00E76D7B3366}" destId="{9ADFF674-CA02-4804-9FE7-5AA881704A21}" srcOrd="2" destOrd="0" presId="urn:microsoft.com/office/officeart/2008/layout/CaptionedPictures"/>
    <dgm:cxn modelId="{4C0DB564-DE9A-4AD1-BDD4-DD80FA2D7245}" type="presParOf" srcId="{9ADFF674-CA02-4804-9FE7-5AA881704A21}" destId="{15FB117C-9005-43A0-8AD0-C86C07E8BC25}" srcOrd="0" destOrd="0" presId="urn:microsoft.com/office/officeart/2008/layout/CaptionedPictures"/>
    <dgm:cxn modelId="{0C4FE1C6-E2C5-44DA-B565-CA3A0370C877}" type="presParOf" srcId="{9ADFF674-CA02-4804-9FE7-5AA881704A21}" destId="{5BBC2844-B87A-4E3D-8E36-891736651EA7}" srcOrd="1" destOrd="0" presId="urn:microsoft.com/office/officeart/2008/layout/CaptionedPictures"/>
    <dgm:cxn modelId="{A54CC0BB-2A50-4AEB-A771-FE508602FB8F}" type="presParOf" srcId="{64BFF565-86B7-46DD-B162-62FEFBA872CC}" destId="{30CAEC01-5055-429D-B6BD-78C830727EFC}" srcOrd="1" destOrd="0" presId="urn:microsoft.com/office/officeart/2008/layout/CaptionedPictures"/>
    <dgm:cxn modelId="{9CC47CD3-9C1E-4782-B34F-F067C6126153}" type="presParOf" srcId="{64BFF565-86B7-46DD-B162-62FEFBA872CC}" destId="{F1060B0B-03CE-45C9-BF6E-C73A57969E1B}" srcOrd="2" destOrd="0" presId="urn:microsoft.com/office/officeart/2008/layout/CaptionedPictures"/>
    <dgm:cxn modelId="{6DDF58DC-BC19-4FED-AFD1-99CAC01A5513}" type="presParOf" srcId="{F1060B0B-03CE-45C9-BF6E-C73A57969E1B}" destId="{7F7C8AFD-5AB4-47D9-BCBA-7C5D295403E1}" srcOrd="0" destOrd="0" presId="urn:microsoft.com/office/officeart/2008/layout/CaptionedPictures"/>
    <dgm:cxn modelId="{D039F568-0154-426E-9076-91B62356B974}" type="presParOf" srcId="{F1060B0B-03CE-45C9-BF6E-C73A57969E1B}" destId="{F3B0BE5C-1B43-4440-A465-3CB2C0061E9A}" srcOrd="1" destOrd="0" presId="urn:microsoft.com/office/officeart/2008/layout/CaptionedPictures"/>
    <dgm:cxn modelId="{FFE2561C-90AB-483B-A1F6-D5442D4CBA31}" type="presParOf" srcId="{F1060B0B-03CE-45C9-BF6E-C73A57969E1B}" destId="{F28BC438-1726-4B8C-86BC-C971DA23B904}" srcOrd="2" destOrd="0" presId="urn:microsoft.com/office/officeart/2008/layout/CaptionedPictures"/>
    <dgm:cxn modelId="{38AD0483-7D98-4397-B189-176AC159EA6F}" type="presParOf" srcId="{F28BC438-1726-4B8C-86BC-C971DA23B904}" destId="{81AB14C6-8830-4DE1-9E5A-9DD92FB87E7D}" srcOrd="0" destOrd="0" presId="urn:microsoft.com/office/officeart/2008/layout/CaptionedPictures"/>
    <dgm:cxn modelId="{8D871799-508D-4D96-ABB2-4A95377EF0D9}" type="presParOf" srcId="{F28BC438-1726-4B8C-86BC-C971DA23B904}" destId="{C93DC2D3-7D09-4D06-8A58-11768741845C}" srcOrd="1" destOrd="0" presId="urn:microsoft.com/office/officeart/2008/layout/CaptionedPictures"/>
    <dgm:cxn modelId="{9C76407A-9633-4CE0-9C5F-577E03847FB6}" type="presParOf" srcId="{64BFF565-86B7-46DD-B162-62FEFBA872CC}" destId="{748B9078-FBE2-4B33-B1E6-713FADAC452C}" srcOrd="3" destOrd="0" presId="urn:microsoft.com/office/officeart/2008/layout/CaptionedPictures"/>
    <dgm:cxn modelId="{28EB1618-2DE9-4C1F-874E-7504DB920A8D}" type="presParOf" srcId="{64BFF565-86B7-46DD-B162-62FEFBA872CC}" destId="{011122F9-157F-4DFE-AEBF-39C48FBA3E46}" srcOrd="4" destOrd="0" presId="urn:microsoft.com/office/officeart/2008/layout/CaptionedPictures"/>
    <dgm:cxn modelId="{0D4B44AF-6799-49C5-ACDA-C8DFB7B6F768}" type="presParOf" srcId="{011122F9-157F-4DFE-AEBF-39C48FBA3E46}" destId="{6F459D1F-0006-46D2-AB58-77839A170340}" srcOrd="0" destOrd="0" presId="urn:microsoft.com/office/officeart/2008/layout/CaptionedPictures"/>
    <dgm:cxn modelId="{1D04F746-75DF-489F-8ABE-B31767AB550C}" type="presParOf" srcId="{011122F9-157F-4DFE-AEBF-39C48FBA3E46}" destId="{BAE0B6BE-E569-4F19-B994-CD64C0611770}" srcOrd="1" destOrd="0" presId="urn:microsoft.com/office/officeart/2008/layout/CaptionedPictures"/>
    <dgm:cxn modelId="{F541AE04-DE09-4E62-B608-DD2CF30C5782}" type="presParOf" srcId="{011122F9-157F-4DFE-AEBF-39C48FBA3E46}" destId="{7762E6FF-91A4-45B1-A9E2-335654CDB23C}" srcOrd="2" destOrd="0" presId="urn:microsoft.com/office/officeart/2008/layout/CaptionedPictures"/>
    <dgm:cxn modelId="{A9479237-3D15-4654-B310-D7557828EE78}" type="presParOf" srcId="{7762E6FF-91A4-45B1-A9E2-335654CDB23C}" destId="{288FD625-09F8-43D7-AECF-572571D5A897}" srcOrd="0" destOrd="0" presId="urn:microsoft.com/office/officeart/2008/layout/CaptionedPictures"/>
    <dgm:cxn modelId="{5D5DBA67-3A6D-4270-A269-81398B503379}" type="presParOf" srcId="{7762E6FF-91A4-45B1-A9E2-335654CDB23C}" destId="{1D667739-2410-4E97-91F2-8261F3FF9E51}"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30BBD4-F10B-4557-8E42-D005B209B58F}"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a:latin typeface="Gotham Book" panose="02000604040000020004" pitchFamily="50" charset="0"/>
            </a:rPr>
            <a:t>Paint</a:t>
          </a:r>
        </a:p>
      </dgm:t>
    </dgm:pt>
    <dgm:pt modelId="{D2A9EBDF-4C5F-4927-94ED-8F5010EE3D50}" type="parTrans" cxnId="{5D178F88-C78A-48CE-B19E-409DB63B86C3}">
      <dgm:prSet/>
      <dgm:spPr/>
      <dgm:t>
        <a:bodyPr/>
        <a:lstStyle/>
        <a:p>
          <a:endParaRPr lang="en-US" sz="2400">
            <a:latin typeface="Gotham Book" panose="02000604040000020004" pitchFamily="50" charset="0"/>
          </a:endParaRPr>
        </a:p>
      </dgm:t>
    </dgm:pt>
    <dgm:pt modelId="{A3EB8FE1-88FC-4FD7-AAF6-4771B7350316}" type="sibTrans" cxnId="{5D178F88-C78A-48CE-B19E-409DB63B86C3}">
      <dgm:prSet/>
      <dgm:spPr/>
      <dgm:t>
        <a:bodyPr/>
        <a:lstStyle/>
        <a:p>
          <a:endParaRPr lang="en-US" sz="24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a:latin typeface="Gotham Book" panose="02000604040000020004" pitchFamily="50" charset="0"/>
            </a:rPr>
            <a:t>Water</a:t>
          </a:r>
        </a:p>
      </dgm:t>
    </dgm:pt>
    <dgm:pt modelId="{A66EDF9C-060F-4A37-8A5C-564DF29915AE}" type="parTrans" cxnId="{AAED7827-75BE-4A73-8CD4-9A1E799A0318}">
      <dgm:prSet/>
      <dgm:spPr/>
      <dgm:t>
        <a:bodyPr/>
        <a:lstStyle/>
        <a:p>
          <a:endParaRPr lang="en-US" sz="2400">
            <a:latin typeface="Gotham Book" panose="02000604040000020004" pitchFamily="50" charset="0"/>
          </a:endParaRPr>
        </a:p>
      </dgm:t>
    </dgm:pt>
    <dgm:pt modelId="{C85F485A-9C68-4381-BD68-EBAFDA8FA95B}" type="sibTrans" cxnId="{AAED7827-75BE-4A73-8CD4-9A1E799A0318}">
      <dgm:prSet/>
      <dgm:spPr/>
      <dgm:t>
        <a:bodyPr/>
        <a:lstStyle/>
        <a:p>
          <a:endParaRPr lang="en-US" sz="2400">
            <a:latin typeface="Gotham Book" panose="02000604040000020004" pitchFamily="50" charset="0"/>
          </a:endParaRPr>
        </a:p>
      </dgm:t>
    </dgm:pt>
    <dgm:pt modelId="{4BFA9286-71CF-48D0-8466-A6BE4EE9898B}" type="pres">
      <dgm:prSet presAssocID="{0330BBD4-F10B-4557-8E42-D005B209B58F}" presName="Name0" presStyleCnt="0">
        <dgm:presLayoutVars>
          <dgm:dir/>
          <dgm:resizeHandles val="exact"/>
        </dgm:presLayoutVars>
      </dgm:prSet>
      <dgm:spPr/>
    </dgm:pt>
    <dgm:pt modelId="{A4CCD042-C15C-491F-B7BC-4DD2E516C6EE}" type="pres">
      <dgm:prSet presAssocID="{D498C878-8CBD-49BA-AD66-D4F2320AA40A}" presName="composite" presStyleCnt="0"/>
      <dgm:spPr/>
    </dgm:pt>
    <dgm:pt modelId="{632986BF-EE46-41E2-B943-0207F641351F}" type="pres">
      <dgm:prSet presAssocID="{D498C878-8CBD-49BA-AD66-D4F2320AA40A}" presName="rect1"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aint with solid fill"/>
        </a:ext>
      </dgm:extLst>
    </dgm:pt>
    <dgm:pt modelId="{C049AA8E-6806-4055-B7B0-4DB4BEE1AF7F}" type="pres">
      <dgm:prSet presAssocID="{D498C878-8CBD-49BA-AD66-D4F2320AA40A}" presName="wedgeRectCallout1" presStyleLbl="node1" presStyleIdx="0" presStyleCnt="2" custScaleY="67077">
        <dgm:presLayoutVars>
          <dgm:bulletEnabled val="1"/>
        </dgm:presLayoutVars>
      </dgm:prSet>
      <dgm:spPr/>
    </dgm:pt>
    <dgm:pt modelId="{E57402F6-3835-4C5D-94E1-EA162C01CB35}" type="pres">
      <dgm:prSet presAssocID="{A3EB8FE1-88FC-4FD7-AAF6-4771B7350316}" presName="sibTrans" presStyleCnt="0"/>
      <dgm:spPr/>
    </dgm:pt>
    <dgm:pt modelId="{55714B35-5AD5-420C-A4EC-16A3AC26D44C}" type="pres">
      <dgm:prSet presAssocID="{3BDA09BB-DB47-4121-8397-53B975EF7CC3}" presName="composite" presStyleCnt="0"/>
      <dgm:spPr/>
    </dgm:pt>
    <dgm:pt modelId="{3F3C88A4-7243-48B4-9039-0B86BD5CB1A5}" type="pres">
      <dgm:prSet presAssocID="{3BDA09BB-DB47-4121-8397-53B975EF7CC3}" presName="rect1" presStyleLbl="b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Leaky Tap with solid fill"/>
        </a:ext>
      </dgm:extLst>
    </dgm:pt>
    <dgm:pt modelId="{C1E02C20-04C5-46AE-A768-78A81AB13236}" type="pres">
      <dgm:prSet presAssocID="{3BDA09BB-DB47-4121-8397-53B975EF7CC3}" presName="wedgeRectCallout1" presStyleLbl="node1" presStyleIdx="1" presStyleCnt="2" custScaleY="67077">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A4781B72-4DC5-43B6-8683-44BA91AA8D5A}" type="presOf" srcId="{0330BBD4-F10B-4557-8E42-D005B209B58F}" destId="{4BFA9286-71CF-48D0-8466-A6BE4EE9898B}" srcOrd="0" destOrd="0" presId="urn:microsoft.com/office/officeart/2008/layout/BendingPictureCaptionList"/>
    <dgm:cxn modelId="{64146977-5015-4FDB-A966-F0859B4A6582}" type="presOf" srcId="{D498C878-8CBD-49BA-AD66-D4F2320AA40A}" destId="{C049AA8E-6806-4055-B7B0-4DB4BEE1AF7F}" srcOrd="0" destOrd="0" presId="urn:microsoft.com/office/officeart/2008/layout/BendingPictureCaptionList"/>
    <dgm:cxn modelId="{5D178F88-C78A-48CE-B19E-409DB63B86C3}" srcId="{0330BBD4-F10B-4557-8E42-D005B209B58F}" destId="{D498C878-8CBD-49BA-AD66-D4F2320AA40A}" srcOrd="0" destOrd="0" parTransId="{D2A9EBDF-4C5F-4927-94ED-8F5010EE3D50}" sibTransId="{A3EB8FE1-88FC-4FD7-AAF6-4771B7350316}"/>
    <dgm:cxn modelId="{0797D993-80A8-4455-9B0A-4F4EA993D6A0}" type="presOf" srcId="{3BDA09BB-DB47-4121-8397-53B975EF7CC3}" destId="{C1E02C20-04C5-46AE-A768-78A81AB13236}" srcOrd="0" destOrd="0" presId="urn:microsoft.com/office/officeart/2008/layout/BendingPictureCaptionList"/>
    <dgm:cxn modelId="{320DB725-82CA-4B48-B550-F4BE3FCC948A}" type="presParOf" srcId="{4BFA9286-71CF-48D0-8466-A6BE4EE9898B}" destId="{A4CCD042-C15C-491F-B7BC-4DD2E516C6EE}" srcOrd="0" destOrd="0" presId="urn:microsoft.com/office/officeart/2008/layout/BendingPictureCaptionList"/>
    <dgm:cxn modelId="{200104F0-2E47-4ADB-85A5-DADCDBC9CE40}" type="presParOf" srcId="{A4CCD042-C15C-491F-B7BC-4DD2E516C6EE}" destId="{632986BF-EE46-41E2-B943-0207F641351F}" srcOrd="0" destOrd="0" presId="urn:microsoft.com/office/officeart/2008/layout/BendingPictureCaptionList"/>
    <dgm:cxn modelId="{19F79276-AB0D-40F8-80CE-AFA45B9F0471}" type="presParOf" srcId="{A4CCD042-C15C-491F-B7BC-4DD2E516C6EE}" destId="{C049AA8E-6806-4055-B7B0-4DB4BEE1AF7F}" srcOrd="1" destOrd="0" presId="urn:microsoft.com/office/officeart/2008/layout/BendingPictureCaptionList"/>
    <dgm:cxn modelId="{9C37B4E7-9371-4B29-99D1-5310DD36DCA5}" type="presParOf" srcId="{4BFA9286-71CF-48D0-8466-A6BE4EE9898B}" destId="{E57402F6-3835-4C5D-94E1-EA162C01CB35}" srcOrd="1" destOrd="0" presId="urn:microsoft.com/office/officeart/2008/layout/BendingPictureCaptionList"/>
    <dgm:cxn modelId="{3FFB9C56-6AA8-4293-A04C-CEF6169C1E41}" type="presParOf" srcId="{4BFA9286-71CF-48D0-8466-A6BE4EE9898B}" destId="{55714B35-5AD5-420C-A4EC-16A3AC26D44C}" srcOrd="2" destOrd="0" presId="urn:microsoft.com/office/officeart/2008/layout/BendingPictureCaptionList"/>
    <dgm:cxn modelId="{95DA74C8-8987-4055-8177-663269A68667}" type="presParOf" srcId="{55714B35-5AD5-420C-A4EC-16A3AC26D44C}" destId="{3F3C88A4-7243-48B4-9039-0B86BD5CB1A5}" srcOrd="0" destOrd="0" presId="urn:microsoft.com/office/officeart/2008/layout/BendingPictureCaptionList"/>
    <dgm:cxn modelId="{28E68A5B-A1E0-4B06-B05E-B70AAA411BAE}" type="presParOf" srcId="{55714B35-5AD5-420C-A4EC-16A3AC26D44C}" destId="{C1E02C20-04C5-46AE-A768-78A81AB13236}"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9420E4-F81A-491C-AB0B-A96FB36994BB}"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98FACC7A-CE8F-4511-B7F1-D09636D35A28}">
      <dgm:prSet phldrT="[Text]" custT="1"/>
      <dgm:spPr/>
      <dgm:t>
        <a:bodyPr/>
        <a:lstStyle/>
        <a:p>
          <a:r>
            <a:rPr lang="en-US" sz="2800">
              <a:solidFill>
                <a:srgbClr val="0C1B55"/>
              </a:solidFill>
              <a:latin typeface="Gotham Book" panose="02000604040000020004" pitchFamily="50" charset="0"/>
            </a:rPr>
            <a:t>Powders</a:t>
          </a:r>
        </a:p>
      </dgm:t>
    </dgm:pt>
    <dgm:pt modelId="{BAE88BF9-759C-4379-B67B-E5039F7CC6A4}" type="parTrans" cxnId="{A526D176-20AB-4A77-8CDD-BFD5FE47C01D}">
      <dgm:prSet/>
      <dgm:spPr/>
      <dgm:t>
        <a:bodyPr/>
        <a:lstStyle/>
        <a:p>
          <a:endParaRPr lang="en-US" sz="2800">
            <a:solidFill>
              <a:srgbClr val="0C1B55"/>
            </a:solidFill>
          </a:endParaRPr>
        </a:p>
      </dgm:t>
    </dgm:pt>
    <dgm:pt modelId="{D38A8118-7837-41D2-B372-0DB30DD6C927}" type="sibTrans" cxnId="{A526D176-20AB-4A77-8CDD-BFD5FE47C01D}">
      <dgm:prSet/>
      <dgm:spPr>
        <a:ln>
          <a:noFill/>
        </a:ln>
      </dgm:spPr>
      <dgm:t>
        <a:bodyPr/>
        <a:lstStyle/>
        <a:p>
          <a:endParaRPr lang="en-US" sz="2800">
            <a:solidFill>
              <a:srgbClr val="0C1B55"/>
            </a:solidFill>
          </a:endParaRPr>
        </a:p>
      </dgm:t>
    </dgm:pt>
    <dgm:pt modelId="{946DE7C5-B2D5-424B-9F9D-F68CDC842EE8}">
      <dgm:prSet phldrT="[Text]" custT="1"/>
      <dgm:spPr/>
      <dgm:t>
        <a:bodyPr/>
        <a:lstStyle/>
        <a:p>
          <a:r>
            <a:rPr lang="en-US" sz="2800">
              <a:solidFill>
                <a:srgbClr val="0C1B55"/>
              </a:solidFill>
              <a:latin typeface="Gotham Book" panose="02000604040000020004" pitchFamily="50" charset="0"/>
            </a:rPr>
            <a:t>Diaper Rash Products</a:t>
          </a:r>
        </a:p>
      </dgm:t>
    </dgm:pt>
    <dgm:pt modelId="{1C96D081-7686-49EE-9E58-113F9A1D1508}" type="parTrans" cxnId="{75D4ED3B-2C2D-4926-8EF5-90A5194CFE53}">
      <dgm:prSet/>
      <dgm:spPr/>
      <dgm:t>
        <a:bodyPr/>
        <a:lstStyle/>
        <a:p>
          <a:endParaRPr lang="en-US" sz="2800">
            <a:solidFill>
              <a:srgbClr val="0C1B55"/>
            </a:solidFill>
          </a:endParaRPr>
        </a:p>
      </dgm:t>
    </dgm:pt>
    <dgm:pt modelId="{F56BB93F-F8F5-4BC9-835E-F21EB913E643}" type="sibTrans" cxnId="{75D4ED3B-2C2D-4926-8EF5-90A5194CFE53}">
      <dgm:prSet/>
      <dgm:spPr>
        <a:ln>
          <a:noFill/>
        </a:ln>
      </dgm:spPr>
      <dgm:t>
        <a:bodyPr/>
        <a:lstStyle/>
        <a:p>
          <a:endParaRPr lang="en-US" sz="2800">
            <a:solidFill>
              <a:srgbClr val="0C1B55"/>
            </a:solidFill>
          </a:endParaRPr>
        </a:p>
      </dgm:t>
    </dgm:pt>
    <dgm:pt modelId="{8B4C2BD0-FD71-4857-9745-B48C932CD431}">
      <dgm:prSet phldrT="[Text]" custT="1"/>
      <dgm:spPr/>
      <dgm:t>
        <a:bodyPr/>
        <a:lstStyle/>
        <a:p>
          <a:r>
            <a:rPr lang="en-US" sz="2800">
              <a:solidFill>
                <a:srgbClr val="0C1B55"/>
              </a:solidFill>
              <a:latin typeface="Gotham Book" panose="02000604040000020004" pitchFamily="50" charset="0"/>
            </a:rPr>
            <a:t>Mosquito Repellant</a:t>
          </a:r>
        </a:p>
      </dgm:t>
    </dgm:pt>
    <dgm:pt modelId="{C32F8AE8-3312-4E85-99A2-005415A5F380}" type="parTrans" cxnId="{7916C1CA-0C5E-41E7-A3E6-19B4FBC70E63}">
      <dgm:prSet/>
      <dgm:spPr/>
      <dgm:t>
        <a:bodyPr/>
        <a:lstStyle/>
        <a:p>
          <a:endParaRPr lang="en-US" sz="2800">
            <a:solidFill>
              <a:srgbClr val="0C1B55"/>
            </a:solidFill>
          </a:endParaRPr>
        </a:p>
      </dgm:t>
    </dgm:pt>
    <dgm:pt modelId="{DC717ECF-9137-4B39-A52F-E4C19F2D8891}" type="sibTrans" cxnId="{7916C1CA-0C5E-41E7-A3E6-19B4FBC70E63}">
      <dgm:prSet/>
      <dgm:spPr>
        <a:ln>
          <a:noFill/>
        </a:ln>
      </dgm:spPr>
      <dgm:t>
        <a:bodyPr/>
        <a:lstStyle/>
        <a:p>
          <a:endParaRPr lang="en-US" sz="2800">
            <a:solidFill>
              <a:srgbClr val="0C1B55"/>
            </a:solidFill>
          </a:endParaRPr>
        </a:p>
      </dgm:t>
    </dgm:pt>
    <dgm:pt modelId="{2792FE90-74CB-4204-9C29-6A34D145004C}">
      <dgm:prSet phldrT="[Text]" custT="1"/>
      <dgm:spPr/>
      <dgm:t>
        <a:bodyPr/>
        <a:lstStyle/>
        <a:p>
          <a:r>
            <a:rPr lang="en-US" sz="2800">
              <a:solidFill>
                <a:srgbClr val="0C1B55"/>
              </a:solidFill>
              <a:latin typeface="Gotham Book" panose="02000604040000020004" pitchFamily="50" charset="0"/>
            </a:rPr>
            <a:t>Cold/Flu Medications</a:t>
          </a:r>
        </a:p>
      </dgm:t>
    </dgm:pt>
    <dgm:pt modelId="{FC1D8340-8DA7-4E24-97F6-0D1DF2EDA32E}" type="parTrans" cxnId="{E67164A0-F633-4543-9473-58435E08E03C}">
      <dgm:prSet/>
      <dgm:spPr/>
      <dgm:t>
        <a:bodyPr/>
        <a:lstStyle/>
        <a:p>
          <a:endParaRPr lang="en-US" sz="2800">
            <a:solidFill>
              <a:srgbClr val="0C1B55"/>
            </a:solidFill>
          </a:endParaRPr>
        </a:p>
      </dgm:t>
    </dgm:pt>
    <dgm:pt modelId="{8171F8A5-B2BF-4EE2-B3E0-E3EB84A2153A}" type="sibTrans" cxnId="{E67164A0-F633-4543-9473-58435E08E03C}">
      <dgm:prSet/>
      <dgm:spPr>
        <a:ln>
          <a:noFill/>
        </a:ln>
      </dgm:spPr>
      <dgm:t>
        <a:bodyPr/>
        <a:lstStyle/>
        <a:p>
          <a:endParaRPr lang="en-US" sz="2800">
            <a:solidFill>
              <a:srgbClr val="0C1B55"/>
            </a:solidFill>
          </a:endParaRPr>
        </a:p>
      </dgm:t>
    </dgm:pt>
    <dgm:pt modelId="{8F32311E-61BB-46E3-BA35-2C7956AB267B}">
      <dgm:prSet phldrT="[Text]" custT="1"/>
      <dgm:spPr/>
      <dgm:t>
        <a:bodyPr/>
        <a:lstStyle/>
        <a:p>
          <a:endParaRPr lang="en-US" sz="2800">
            <a:solidFill>
              <a:srgbClr val="0C1B55"/>
            </a:solidFill>
            <a:latin typeface="Gotham Book" panose="02000604040000020004" pitchFamily="50" charset="0"/>
          </a:endParaRPr>
        </a:p>
      </dgm:t>
    </dgm:pt>
    <dgm:pt modelId="{C05F03AE-6044-43DD-87FF-E192A34D6CEB}" type="parTrans" cxnId="{A453701A-746A-4538-86D5-D886E7D75B71}">
      <dgm:prSet/>
      <dgm:spPr/>
      <dgm:t>
        <a:bodyPr/>
        <a:lstStyle/>
        <a:p>
          <a:endParaRPr lang="en-US" sz="2800">
            <a:solidFill>
              <a:srgbClr val="0C1B55"/>
            </a:solidFill>
          </a:endParaRPr>
        </a:p>
      </dgm:t>
    </dgm:pt>
    <dgm:pt modelId="{C47B83B3-A915-4344-9B94-0AFCF8A0651E}" type="sibTrans" cxnId="{A453701A-746A-4538-86D5-D886E7D75B71}">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sz="2800">
            <a:solidFill>
              <a:srgbClr val="0C1B55"/>
            </a:solidFill>
          </a:endParaRPr>
        </a:p>
      </dgm:t>
    </dgm:pt>
    <dgm:pt modelId="{464C679F-6CE1-4F73-AF1F-6C4C6DA9C3B2}">
      <dgm:prSet phldrT="[Text]" custT="1"/>
      <dgm:spPr/>
      <dgm:t>
        <a:bodyPr/>
        <a:lstStyle/>
        <a:p>
          <a:r>
            <a:rPr lang="en-US" sz="2800">
              <a:solidFill>
                <a:srgbClr val="0C1B55"/>
              </a:solidFill>
              <a:latin typeface="Gotham Book" panose="02000604040000020004" pitchFamily="50" charset="0"/>
            </a:rPr>
            <a:t>Aspirin/Acetaminophen</a:t>
          </a:r>
        </a:p>
      </dgm:t>
    </dgm:pt>
    <dgm:pt modelId="{393921C5-4D56-474B-B173-0EE9132321F1}" type="parTrans" cxnId="{36B8D5D9-BC48-4939-8B25-E311F9065CDC}">
      <dgm:prSet/>
      <dgm:spPr/>
      <dgm:t>
        <a:bodyPr/>
        <a:lstStyle/>
        <a:p>
          <a:endParaRPr lang="en-US" sz="2800"/>
        </a:p>
      </dgm:t>
    </dgm:pt>
    <dgm:pt modelId="{D416ECC8-5AE2-4B03-B3CA-EED19F641CB6}" type="sibTrans" cxnId="{36B8D5D9-BC48-4939-8B25-E311F9065CDC}">
      <dgm:prSet/>
      <dgm:spPr/>
      <dgm:t>
        <a:bodyPr/>
        <a:lstStyle/>
        <a:p>
          <a:endParaRPr lang="en-US" sz="2800"/>
        </a:p>
      </dgm:t>
    </dgm:pt>
    <dgm:pt modelId="{A0DCBD53-0F25-41D0-9C86-0F563010FCB3}">
      <dgm:prSet custT="1"/>
      <dgm:spPr/>
      <dgm:t>
        <a:bodyPr/>
        <a:lstStyle/>
        <a:p>
          <a:r>
            <a:rPr lang="en-US" sz="2800">
              <a:solidFill>
                <a:srgbClr val="0C1B55"/>
              </a:solidFill>
              <a:latin typeface="Gotham Book" panose="02000604040000020004" pitchFamily="50" charset="0"/>
            </a:rPr>
            <a:t>Sunscreen</a:t>
          </a:r>
        </a:p>
      </dgm:t>
    </dgm:pt>
    <dgm:pt modelId="{AEDC6DE6-FDCD-474D-9C91-6638B217AE19}" type="parTrans" cxnId="{C6C81FBB-3ED5-4DD0-8F0E-721346D9A28C}">
      <dgm:prSet/>
      <dgm:spPr/>
      <dgm:t>
        <a:bodyPr/>
        <a:lstStyle/>
        <a:p>
          <a:endParaRPr lang="en-US" sz="2800"/>
        </a:p>
      </dgm:t>
    </dgm:pt>
    <dgm:pt modelId="{9F5C765A-F863-4F16-BDE9-BF3B4746CEA5}" type="sibTrans" cxnId="{C6C81FBB-3ED5-4DD0-8F0E-721346D9A28C}">
      <dgm:prSet/>
      <dgm:spPr/>
      <dgm:t>
        <a:bodyPr/>
        <a:lstStyle/>
        <a:p>
          <a:endParaRPr lang="en-US" sz="2800"/>
        </a:p>
      </dgm:t>
    </dgm:pt>
    <dgm:pt modelId="{0C6E9BF0-8197-451D-BFB4-EA6972004328}" type="pres">
      <dgm:prSet presAssocID="{1E9420E4-F81A-491C-AB0B-A96FB36994BB}" presName="Name0" presStyleCnt="0">
        <dgm:presLayoutVars>
          <dgm:dir/>
        </dgm:presLayoutVars>
      </dgm:prSet>
      <dgm:spPr/>
    </dgm:pt>
    <dgm:pt modelId="{42EE7117-50B0-47A5-9613-F8108AE5C69A}" type="pres">
      <dgm:prSet presAssocID="{C47B83B3-A915-4344-9B94-0AFCF8A0651E}" presName="picture_1" presStyleLbl="bgImgPlace1" presStyleIdx="0" presStyleCnt="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23A51817-9942-4C59-9D28-7CC00A00B858}" type="pres">
      <dgm:prSet presAssocID="{8F32311E-61BB-46E3-BA35-2C7956AB267B}" presName="text_1" presStyleLbl="node1" presStyleIdx="0" presStyleCnt="0">
        <dgm:presLayoutVars>
          <dgm:bulletEnabled val="1"/>
        </dgm:presLayoutVars>
      </dgm:prSet>
      <dgm:spPr/>
    </dgm:pt>
    <dgm:pt modelId="{F4958366-019E-442D-9667-2A6B72713826}" type="pres">
      <dgm:prSet presAssocID="{1E9420E4-F81A-491C-AB0B-A96FB36994BB}" presName="linV" presStyleCnt="0"/>
      <dgm:spPr/>
    </dgm:pt>
    <dgm:pt modelId="{86E80E7B-8E53-468E-A609-23EF9B2CC395}" type="pres">
      <dgm:prSet presAssocID="{2792FE90-74CB-4204-9C29-6A34D145004C}" presName="pair" presStyleCnt="0"/>
      <dgm:spPr/>
    </dgm:pt>
    <dgm:pt modelId="{689013AB-4937-4BF7-B154-CBB3D9D71A07}" type="pres">
      <dgm:prSet presAssocID="{2792FE90-74CB-4204-9C29-6A34D145004C}" presName="spaceH" presStyleLbl="node1" presStyleIdx="0" presStyleCnt="0"/>
      <dgm:spPr/>
    </dgm:pt>
    <dgm:pt modelId="{39AC6FC4-8392-4477-8FD1-4765FD20D119}" type="pres">
      <dgm:prSet presAssocID="{2792FE90-74CB-4204-9C29-6A34D145004C}" presName="desPictures" presStyleLbl="alignImgPlace1" presStyleIdx="0"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850F9E65-E5AD-485D-9F5F-331DE4404571}" type="pres">
      <dgm:prSet presAssocID="{2792FE90-74CB-4204-9C29-6A34D145004C}" presName="desTextWrapper" presStyleCnt="0"/>
      <dgm:spPr/>
    </dgm:pt>
    <dgm:pt modelId="{A5716DB0-F9F4-40B2-8954-102DEF176E65}" type="pres">
      <dgm:prSet presAssocID="{2792FE90-74CB-4204-9C29-6A34D145004C}" presName="desText" presStyleLbl="revTx" presStyleIdx="0" presStyleCnt="6">
        <dgm:presLayoutVars>
          <dgm:bulletEnabled val="1"/>
        </dgm:presLayoutVars>
      </dgm:prSet>
      <dgm:spPr/>
    </dgm:pt>
    <dgm:pt modelId="{D13AFE6B-474F-4F63-A9FA-DBA3C560F160}" type="pres">
      <dgm:prSet presAssocID="{8171F8A5-B2BF-4EE2-B3E0-E3EB84A2153A}" presName="spaceV" presStyleCnt="0"/>
      <dgm:spPr/>
    </dgm:pt>
    <dgm:pt modelId="{C969D162-16F4-4E68-BC4F-37AA6E428CF8}" type="pres">
      <dgm:prSet presAssocID="{98FACC7A-CE8F-4511-B7F1-D09636D35A28}" presName="pair" presStyleCnt="0"/>
      <dgm:spPr/>
    </dgm:pt>
    <dgm:pt modelId="{F125F148-5355-45FF-B142-6C9DF35A8833}" type="pres">
      <dgm:prSet presAssocID="{98FACC7A-CE8F-4511-B7F1-D09636D35A28}" presName="spaceH" presStyleLbl="node1" presStyleIdx="0" presStyleCnt="0"/>
      <dgm:spPr/>
    </dgm:pt>
    <dgm:pt modelId="{002CD064-F2FF-4F6D-8DFD-41D3B52DC8A9}" type="pres">
      <dgm:prSet presAssocID="{98FACC7A-CE8F-4511-B7F1-D09636D35A28}" presName="desPictures" presStyleLbl="alignImgPlace1" presStyleIdx="1"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A4B41942-38F6-4588-91C1-61AE94C4CA80}" type="pres">
      <dgm:prSet presAssocID="{98FACC7A-CE8F-4511-B7F1-D09636D35A28}" presName="desTextWrapper" presStyleCnt="0"/>
      <dgm:spPr/>
    </dgm:pt>
    <dgm:pt modelId="{A5532BC8-460C-46EA-B1A3-E8BA729345D6}" type="pres">
      <dgm:prSet presAssocID="{98FACC7A-CE8F-4511-B7F1-D09636D35A28}" presName="desText" presStyleLbl="revTx" presStyleIdx="1" presStyleCnt="6">
        <dgm:presLayoutVars>
          <dgm:bulletEnabled val="1"/>
        </dgm:presLayoutVars>
      </dgm:prSet>
      <dgm:spPr/>
    </dgm:pt>
    <dgm:pt modelId="{FAC8A0B5-223A-4C18-A4DF-CFEBE3A30694}" type="pres">
      <dgm:prSet presAssocID="{D38A8118-7837-41D2-B372-0DB30DD6C927}" presName="spaceV" presStyleCnt="0"/>
      <dgm:spPr/>
    </dgm:pt>
    <dgm:pt modelId="{B4003819-37E5-4894-B3FD-E0C0975A534E}" type="pres">
      <dgm:prSet presAssocID="{464C679F-6CE1-4F73-AF1F-6C4C6DA9C3B2}" presName="pair" presStyleCnt="0"/>
      <dgm:spPr/>
    </dgm:pt>
    <dgm:pt modelId="{C738F682-541E-4C27-9315-5DB382C679B8}" type="pres">
      <dgm:prSet presAssocID="{464C679F-6CE1-4F73-AF1F-6C4C6DA9C3B2}" presName="spaceH" presStyleLbl="node1" presStyleIdx="0" presStyleCnt="0"/>
      <dgm:spPr/>
    </dgm:pt>
    <dgm:pt modelId="{B7549908-9DCB-4307-95B5-280622C1F133}" type="pres">
      <dgm:prSet presAssocID="{464C679F-6CE1-4F73-AF1F-6C4C6DA9C3B2}" presName="desPictures" presStyleLbl="alignImgPlace1" presStyleIdx="2"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mark with solid fill"/>
        </a:ext>
      </dgm:extLst>
    </dgm:pt>
    <dgm:pt modelId="{96ABC0B3-7917-4DB7-8049-62D6C26D7E60}" type="pres">
      <dgm:prSet presAssocID="{464C679F-6CE1-4F73-AF1F-6C4C6DA9C3B2}" presName="desTextWrapper" presStyleCnt="0"/>
      <dgm:spPr/>
    </dgm:pt>
    <dgm:pt modelId="{D9322DC0-103B-4FB1-BDE6-28D7B30D3BBD}" type="pres">
      <dgm:prSet presAssocID="{464C679F-6CE1-4F73-AF1F-6C4C6DA9C3B2}" presName="desText" presStyleLbl="revTx" presStyleIdx="2" presStyleCnt="6">
        <dgm:presLayoutVars>
          <dgm:bulletEnabled val="1"/>
        </dgm:presLayoutVars>
      </dgm:prSet>
      <dgm:spPr/>
    </dgm:pt>
    <dgm:pt modelId="{9C13B135-16D4-4C86-9271-0EAC6F565321}" type="pres">
      <dgm:prSet presAssocID="{D416ECC8-5AE2-4B03-B3CA-EED19F641CB6}" presName="spaceV" presStyleCnt="0"/>
      <dgm:spPr/>
    </dgm:pt>
    <dgm:pt modelId="{ADF5A131-8CE2-4246-9D45-FC62C49CAC5F}" type="pres">
      <dgm:prSet presAssocID="{A0DCBD53-0F25-41D0-9C86-0F563010FCB3}" presName="pair" presStyleCnt="0"/>
      <dgm:spPr/>
    </dgm:pt>
    <dgm:pt modelId="{6E23068F-ED0E-4D47-8AFB-E993F38B6850}" type="pres">
      <dgm:prSet presAssocID="{A0DCBD53-0F25-41D0-9C86-0F563010FCB3}" presName="spaceH" presStyleLbl="node1" presStyleIdx="0" presStyleCnt="0"/>
      <dgm:spPr/>
    </dgm:pt>
    <dgm:pt modelId="{7B29DA72-365A-4439-BBE6-11665D441AE6}" type="pres">
      <dgm:prSet presAssocID="{A0DCBD53-0F25-41D0-9C86-0F563010FCB3}" presName="desPictures" presStyleLbl="align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mark with solid fill"/>
        </a:ext>
      </dgm:extLst>
    </dgm:pt>
    <dgm:pt modelId="{239FD922-D450-4711-9429-73EBC777F4AC}" type="pres">
      <dgm:prSet presAssocID="{A0DCBD53-0F25-41D0-9C86-0F563010FCB3}" presName="desTextWrapper" presStyleCnt="0"/>
      <dgm:spPr/>
    </dgm:pt>
    <dgm:pt modelId="{FDD50EAF-7100-4479-805A-85B98DCAA1D5}" type="pres">
      <dgm:prSet presAssocID="{A0DCBD53-0F25-41D0-9C86-0F563010FCB3}" presName="desText" presStyleLbl="revTx" presStyleIdx="3" presStyleCnt="6">
        <dgm:presLayoutVars>
          <dgm:bulletEnabled val="1"/>
        </dgm:presLayoutVars>
      </dgm:prSet>
      <dgm:spPr/>
    </dgm:pt>
    <dgm:pt modelId="{0554588E-DB6E-4978-BFDA-0D2FDD5A9DCB}" type="pres">
      <dgm:prSet presAssocID="{9F5C765A-F863-4F16-BDE9-BF3B4746CEA5}" presName="spaceV" presStyleCnt="0"/>
      <dgm:spPr/>
    </dgm:pt>
    <dgm:pt modelId="{25475F97-71F8-48BB-9C01-FBE1A734AB39}" type="pres">
      <dgm:prSet presAssocID="{946DE7C5-B2D5-424B-9F9D-F68CDC842EE8}" presName="pair" presStyleCnt="0"/>
      <dgm:spPr/>
    </dgm:pt>
    <dgm:pt modelId="{AA24CCC5-D814-4CE2-9820-856C4B46CEF1}" type="pres">
      <dgm:prSet presAssocID="{946DE7C5-B2D5-424B-9F9D-F68CDC842EE8}" presName="spaceH" presStyleLbl="node1" presStyleIdx="0" presStyleCnt="0"/>
      <dgm:spPr/>
    </dgm:pt>
    <dgm:pt modelId="{730ECB8F-F307-42B2-B619-DB684B5CC454}" type="pres">
      <dgm:prSet presAssocID="{946DE7C5-B2D5-424B-9F9D-F68CDC842EE8}" presName="desPictures" presStyleLbl="alignImgPlace1" presStyleIdx="4"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3CE6C41E-3966-42F8-862B-25B7DF56E6BB}" type="pres">
      <dgm:prSet presAssocID="{946DE7C5-B2D5-424B-9F9D-F68CDC842EE8}" presName="desTextWrapper" presStyleCnt="0"/>
      <dgm:spPr/>
    </dgm:pt>
    <dgm:pt modelId="{D023F100-7FBF-474B-A00C-1A357BE71B10}" type="pres">
      <dgm:prSet presAssocID="{946DE7C5-B2D5-424B-9F9D-F68CDC842EE8}" presName="desText" presStyleLbl="revTx" presStyleIdx="4" presStyleCnt="6">
        <dgm:presLayoutVars>
          <dgm:bulletEnabled val="1"/>
        </dgm:presLayoutVars>
      </dgm:prSet>
      <dgm:spPr/>
    </dgm:pt>
    <dgm:pt modelId="{C8B37134-584A-4DDA-9AFB-B60FCBEDFA18}" type="pres">
      <dgm:prSet presAssocID="{F56BB93F-F8F5-4BC9-835E-F21EB913E643}" presName="spaceV" presStyleCnt="0"/>
      <dgm:spPr/>
    </dgm:pt>
    <dgm:pt modelId="{990E8A9D-46ED-4683-B3DB-FBB60D2D67E1}" type="pres">
      <dgm:prSet presAssocID="{8B4C2BD0-FD71-4857-9745-B48C932CD431}" presName="pair" presStyleCnt="0"/>
      <dgm:spPr/>
    </dgm:pt>
    <dgm:pt modelId="{ADDCEA30-9B6A-49AF-9E90-6B8C4AEC66DE}" type="pres">
      <dgm:prSet presAssocID="{8B4C2BD0-FD71-4857-9745-B48C932CD431}" presName="spaceH" presStyleLbl="node1" presStyleIdx="0" presStyleCnt="0"/>
      <dgm:spPr/>
    </dgm:pt>
    <dgm:pt modelId="{5816B735-23A8-498A-BEB0-364C58741328}" type="pres">
      <dgm:prSet presAssocID="{8B4C2BD0-FD71-4857-9745-B48C932CD431}" presName="desPictures" presStyleLbl="alignImgPlace1" presStyleIdx="5"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56459A1A-7F2F-4C0F-BBF9-4E79116F4CFF}" type="pres">
      <dgm:prSet presAssocID="{8B4C2BD0-FD71-4857-9745-B48C932CD431}" presName="desTextWrapper" presStyleCnt="0"/>
      <dgm:spPr/>
    </dgm:pt>
    <dgm:pt modelId="{4EF396D2-B9C4-4218-943F-A3F3ED59174B}" type="pres">
      <dgm:prSet presAssocID="{8B4C2BD0-FD71-4857-9745-B48C932CD431}" presName="desText" presStyleLbl="revTx" presStyleIdx="5" presStyleCnt="6">
        <dgm:presLayoutVars>
          <dgm:bulletEnabled val="1"/>
        </dgm:presLayoutVars>
      </dgm:prSet>
      <dgm:spPr/>
    </dgm:pt>
    <dgm:pt modelId="{F4573611-60E5-464A-87D9-3B1E8AD879F3}" type="pres">
      <dgm:prSet presAssocID="{1E9420E4-F81A-491C-AB0B-A96FB36994BB}" presName="maxNode" presStyleCnt="0"/>
      <dgm:spPr/>
    </dgm:pt>
    <dgm:pt modelId="{0409DBEF-861B-4261-934A-A9B60A230026}" type="pres">
      <dgm:prSet presAssocID="{1E9420E4-F81A-491C-AB0B-A96FB36994BB}" presName="Name33" presStyleCnt="0"/>
      <dgm:spPr/>
    </dgm:pt>
  </dgm:ptLst>
  <dgm:cxnLst>
    <dgm:cxn modelId="{F0E7CD08-AB29-4871-8A52-A497E59DBDED}" type="presOf" srcId="{464C679F-6CE1-4F73-AF1F-6C4C6DA9C3B2}" destId="{D9322DC0-103B-4FB1-BDE6-28D7B30D3BBD}" srcOrd="0" destOrd="0" presId="urn:microsoft.com/office/officeart/2008/layout/AccentedPicture"/>
    <dgm:cxn modelId="{7EAD3718-66D4-4B80-8F58-EA3DA571D99B}" type="presOf" srcId="{8B4C2BD0-FD71-4857-9745-B48C932CD431}" destId="{4EF396D2-B9C4-4218-943F-A3F3ED59174B}" srcOrd="0" destOrd="0" presId="urn:microsoft.com/office/officeart/2008/layout/AccentedPicture"/>
    <dgm:cxn modelId="{A453701A-746A-4538-86D5-D886E7D75B71}" srcId="{1E9420E4-F81A-491C-AB0B-A96FB36994BB}" destId="{8F32311E-61BB-46E3-BA35-2C7956AB267B}" srcOrd="0" destOrd="0" parTransId="{C05F03AE-6044-43DD-87FF-E192A34D6CEB}" sibTransId="{C47B83B3-A915-4344-9B94-0AFCF8A0651E}"/>
    <dgm:cxn modelId="{02EA5833-B8C2-4259-A98A-05105F9E9566}" type="presOf" srcId="{946DE7C5-B2D5-424B-9F9D-F68CDC842EE8}" destId="{D023F100-7FBF-474B-A00C-1A357BE71B10}" srcOrd="0" destOrd="0" presId="urn:microsoft.com/office/officeart/2008/layout/AccentedPicture"/>
    <dgm:cxn modelId="{E6869F37-F962-40BB-932F-A212528EFF59}" type="presOf" srcId="{98FACC7A-CE8F-4511-B7F1-D09636D35A28}" destId="{A5532BC8-460C-46EA-B1A3-E8BA729345D6}" srcOrd="0" destOrd="0" presId="urn:microsoft.com/office/officeart/2008/layout/AccentedPicture"/>
    <dgm:cxn modelId="{75D4ED3B-2C2D-4926-8EF5-90A5194CFE53}" srcId="{1E9420E4-F81A-491C-AB0B-A96FB36994BB}" destId="{946DE7C5-B2D5-424B-9F9D-F68CDC842EE8}" srcOrd="5" destOrd="0" parTransId="{1C96D081-7686-49EE-9E58-113F9A1D1508}" sibTransId="{F56BB93F-F8F5-4BC9-835E-F21EB913E643}"/>
    <dgm:cxn modelId="{04FB2F5C-52BD-4206-83DD-78DE3C1541E7}" type="presOf" srcId="{C47B83B3-A915-4344-9B94-0AFCF8A0651E}" destId="{42EE7117-50B0-47A5-9613-F8108AE5C69A}" srcOrd="0" destOrd="0" presId="urn:microsoft.com/office/officeart/2008/layout/AccentedPicture"/>
    <dgm:cxn modelId="{73460B45-7459-49B8-AFD0-6E8B81B10A23}" type="presOf" srcId="{2792FE90-74CB-4204-9C29-6A34D145004C}" destId="{A5716DB0-F9F4-40B2-8954-102DEF176E65}" srcOrd="0" destOrd="0" presId="urn:microsoft.com/office/officeart/2008/layout/AccentedPicture"/>
    <dgm:cxn modelId="{C6F34B50-1C88-4C4E-A818-BCED2599EB62}" type="presOf" srcId="{A0DCBD53-0F25-41D0-9C86-0F563010FCB3}" destId="{FDD50EAF-7100-4479-805A-85B98DCAA1D5}" srcOrd="0" destOrd="0" presId="urn:microsoft.com/office/officeart/2008/layout/AccentedPicture"/>
    <dgm:cxn modelId="{9C787151-C400-483D-90F6-86A9AD5BF070}" type="presOf" srcId="{1E9420E4-F81A-491C-AB0B-A96FB36994BB}" destId="{0C6E9BF0-8197-451D-BFB4-EA6972004328}" srcOrd="0" destOrd="0" presId="urn:microsoft.com/office/officeart/2008/layout/AccentedPicture"/>
    <dgm:cxn modelId="{6DA27A51-2C9D-45FE-A542-DEF8FB25C001}" type="presOf" srcId="{8F32311E-61BB-46E3-BA35-2C7956AB267B}" destId="{23A51817-9942-4C59-9D28-7CC00A00B858}" srcOrd="0" destOrd="0" presId="urn:microsoft.com/office/officeart/2008/layout/AccentedPicture"/>
    <dgm:cxn modelId="{A526D176-20AB-4A77-8CDD-BFD5FE47C01D}" srcId="{1E9420E4-F81A-491C-AB0B-A96FB36994BB}" destId="{98FACC7A-CE8F-4511-B7F1-D09636D35A28}" srcOrd="2" destOrd="0" parTransId="{BAE88BF9-759C-4379-B67B-E5039F7CC6A4}" sibTransId="{D38A8118-7837-41D2-B372-0DB30DD6C927}"/>
    <dgm:cxn modelId="{E67164A0-F633-4543-9473-58435E08E03C}" srcId="{1E9420E4-F81A-491C-AB0B-A96FB36994BB}" destId="{2792FE90-74CB-4204-9C29-6A34D145004C}" srcOrd="1" destOrd="0" parTransId="{FC1D8340-8DA7-4E24-97F6-0D1DF2EDA32E}" sibTransId="{8171F8A5-B2BF-4EE2-B3E0-E3EB84A2153A}"/>
    <dgm:cxn modelId="{C6C81FBB-3ED5-4DD0-8F0E-721346D9A28C}" srcId="{1E9420E4-F81A-491C-AB0B-A96FB36994BB}" destId="{A0DCBD53-0F25-41D0-9C86-0F563010FCB3}" srcOrd="4" destOrd="0" parTransId="{AEDC6DE6-FDCD-474D-9C91-6638B217AE19}" sibTransId="{9F5C765A-F863-4F16-BDE9-BF3B4746CEA5}"/>
    <dgm:cxn modelId="{7916C1CA-0C5E-41E7-A3E6-19B4FBC70E63}" srcId="{1E9420E4-F81A-491C-AB0B-A96FB36994BB}" destId="{8B4C2BD0-FD71-4857-9745-B48C932CD431}" srcOrd="6" destOrd="0" parTransId="{C32F8AE8-3312-4E85-99A2-005415A5F380}" sibTransId="{DC717ECF-9137-4B39-A52F-E4C19F2D8891}"/>
    <dgm:cxn modelId="{36B8D5D9-BC48-4939-8B25-E311F9065CDC}" srcId="{1E9420E4-F81A-491C-AB0B-A96FB36994BB}" destId="{464C679F-6CE1-4F73-AF1F-6C4C6DA9C3B2}" srcOrd="3" destOrd="0" parTransId="{393921C5-4D56-474B-B173-0EE9132321F1}" sibTransId="{D416ECC8-5AE2-4B03-B3CA-EED19F641CB6}"/>
    <dgm:cxn modelId="{9411F230-EB29-45DB-BCBB-0490CA3E703D}" type="presParOf" srcId="{0C6E9BF0-8197-451D-BFB4-EA6972004328}" destId="{42EE7117-50B0-47A5-9613-F8108AE5C69A}" srcOrd="0" destOrd="0" presId="urn:microsoft.com/office/officeart/2008/layout/AccentedPicture"/>
    <dgm:cxn modelId="{22F20599-57A1-4FD1-8874-75F4D685C83C}" type="presParOf" srcId="{0C6E9BF0-8197-451D-BFB4-EA6972004328}" destId="{23A51817-9942-4C59-9D28-7CC00A00B858}" srcOrd="1" destOrd="0" presId="urn:microsoft.com/office/officeart/2008/layout/AccentedPicture"/>
    <dgm:cxn modelId="{4BCF440A-DC05-4C31-B50A-FDEFFC350CD0}" type="presParOf" srcId="{0C6E9BF0-8197-451D-BFB4-EA6972004328}" destId="{F4958366-019E-442D-9667-2A6B72713826}" srcOrd="2" destOrd="0" presId="urn:microsoft.com/office/officeart/2008/layout/AccentedPicture"/>
    <dgm:cxn modelId="{65C51D8E-9F20-4987-9A57-678EA307AA5D}" type="presParOf" srcId="{F4958366-019E-442D-9667-2A6B72713826}" destId="{86E80E7B-8E53-468E-A609-23EF9B2CC395}" srcOrd="0" destOrd="0" presId="urn:microsoft.com/office/officeart/2008/layout/AccentedPicture"/>
    <dgm:cxn modelId="{81BF1357-2203-44EB-8B09-D0CDA3385D91}" type="presParOf" srcId="{86E80E7B-8E53-468E-A609-23EF9B2CC395}" destId="{689013AB-4937-4BF7-B154-CBB3D9D71A07}" srcOrd="0" destOrd="0" presId="urn:microsoft.com/office/officeart/2008/layout/AccentedPicture"/>
    <dgm:cxn modelId="{67659B1F-135B-445D-9F63-7D8CFB5FDEB5}" type="presParOf" srcId="{86E80E7B-8E53-468E-A609-23EF9B2CC395}" destId="{39AC6FC4-8392-4477-8FD1-4765FD20D119}" srcOrd="1" destOrd="0" presId="urn:microsoft.com/office/officeart/2008/layout/AccentedPicture"/>
    <dgm:cxn modelId="{BD0C36EF-62B3-4A03-8728-3B86D4B6E4D4}" type="presParOf" srcId="{86E80E7B-8E53-468E-A609-23EF9B2CC395}" destId="{850F9E65-E5AD-485D-9F5F-331DE4404571}" srcOrd="2" destOrd="0" presId="urn:microsoft.com/office/officeart/2008/layout/AccentedPicture"/>
    <dgm:cxn modelId="{5CAF0B2B-A591-4324-B27E-B30D624D3EFF}" type="presParOf" srcId="{850F9E65-E5AD-485D-9F5F-331DE4404571}" destId="{A5716DB0-F9F4-40B2-8954-102DEF176E65}" srcOrd="0" destOrd="0" presId="urn:microsoft.com/office/officeart/2008/layout/AccentedPicture"/>
    <dgm:cxn modelId="{6786B653-FD8A-499D-8169-3CA012F2F953}" type="presParOf" srcId="{F4958366-019E-442D-9667-2A6B72713826}" destId="{D13AFE6B-474F-4F63-A9FA-DBA3C560F160}" srcOrd="1" destOrd="0" presId="urn:microsoft.com/office/officeart/2008/layout/AccentedPicture"/>
    <dgm:cxn modelId="{02FA4733-A5C6-43F6-AB3D-864D3DBDC532}" type="presParOf" srcId="{F4958366-019E-442D-9667-2A6B72713826}" destId="{C969D162-16F4-4E68-BC4F-37AA6E428CF8}" srcOrd="2" destOrd="0" presId="urn:microsoft.com/office/officeart/2008/layout/AccentedPicture"/>
    <dgm:cxn modelId="{305304D0-D337-41B9-9199-5B6C4D4F84D7}" type="presParOf" srcId="{C969D162-16F4-4E68-BC4F-37AA6E428CF8}" destId="{F125F148-5355-45FF-B142-6C9DF35A8833}" srcOrd="0" destOrd="0" presId="urn:microsoft.com/office/officeart/2008/layout/AccentedPicture"/>
    <dgm:cxn modelId="{F3527C2D-E565-4E10-84C8-3FE50E45F7FE}" type="presParOf" srcId="{C969D162-16F4-4E68-BC4F-37AA6E428CF8}" destId="{002CD064-F2FF-4F6D-8DFD-41D3B52DC8A9}" srcOrd="1" destOrd="0" presId="urn:microsoft.com/office/officeart/2008/layout/AccentedPicture"/>
    <dgm:cxn modelId="{4378E0F4-C688-41F6-A6B6-34ACC3FB4872}" type="presParOf" srcId="{C969D162-16F4-4E68-BC4F-37AA6E428CF8}" destId="{A4B41942-38F6-4588-91C1-61AE94C4CA80}" srcOrd="2" destOrd="0" presId="urn:microsoft.com/office/officeart/2008/layout/AccentedPicture"/>
    <dgm:cxn modelId="{69350805-129D-4C85-9852-FF91D6ACC15F}" type="presParOf" srcId="{A4B41942-38F6-4588-91C1-61AE94C4CA80}" destId="{A5532BC8-460C-46EA-B1A3-E8BA729345D6}" srcOrd="0" destOrd="0" presId="urn:microsoft.com/office/officeart/2008/layout/AccentedPicture"/>
    <dgm:cxn modelId="{9FB22C2B-7929-486F-858F-86EED9B67018}" type="presParOf" srcId="{F4958366-019E-442D-9667-2A6B72713826}" destId="{FAC8A0B5-223A-4C18-A4DF-CFEBE3A30694}" srcOrd="3" destOrd="0" presId="urn:microsoft.com/office/officeart/2008/layout/AccentedPicture"/>
    <dgm:cxn modelId="{D0AA1836-103F-4FD0-A6FB-0DEB5059F2BC}" type="presParOf" srcId="{F4958366-019E-442D-9667-2A6B72713826}" destId="{B4003819-37E5-4894-B3FD-E0C0975A534E}" srcOrd="4" destOrd="0" presId="urn:microsoft.com/office/officeart/2008/layout/AccentedPicture"/>
    <dgm:cxn modelId="{4C1E2863-A776-4875-9C5C-8C1F77ADCE89}" type="presParOf" srcId="{B4003819-37E5-4894-B3FD-E0C0975A534E}" destId="{C738F682-541E-4C27-9315-5DB382C679B8}" srcOrd="0" destOrd="0" presId="urn:microsoft.com/office/officeart/2008/layout/AccentedPicture"/>
    <dgm:cxn modelId="{D8ABCE0A-A65E-485E-91B6-CFF7FAB2EAFE}" type="presParOf" srcId="{B4003819-37E5-4894-B3FD-E0C0975A534E}" destId="{B7549908-9DCB-4307-95B5-280622C1F133}" srcOrd="1" destOrd="0" presId="urn:microsoft.com/office/officeart/2008/layout/AccentedPicture"/>
    <dgm:cxn modelId="{4C70824B-F250-4D46-B488-6008B8053DB2}" type="presParOf" srcId="{B4003819-37E5-4894-B3FD-E0C0975A534E}" destId="{96ABC0B3-7917-4DB7-8049-62D6C26D7E60}" srcOrd="2" destOrd="0" presId="urn:microsoft.com/office/officeart/2008/layout/AccentedPicture"/>
    <dgm:cxn modelId="{55285998-5123-4686-918B-69A0DEC350A9}" type="presParOf" srcId="{96ABC0B3-7917-4DB7-8049-62D6C26D7E60}" destId="{D9322DC0-103B-4FB1-BDE6-28D7B30D3BBD}" srcOrd="0" destOrd="0" presId="urn:microsoft.com/office/officeart/2008/layout/AccentedPicture"/>
    <dgm:cxn modelId="{B15C88D6-2F7A-4039-80F8-E4ACD725F8F8}" type="presParOf" srcId="{F4958366-019E-442D-9667-2A6B72713826}" destId="{9C13B135-16D4-4C86-9271-0EAC6F565321}" srcOrd="5" destOrd="0" presId="urn:microsoft.com/office/officeart/2008/layout/AccentedPicture"/>
    <dgm:cxn modelId="{8A3AD231-ABEE-4177-90FE-B8D539B61391}" type="presParOf" srcId="{F4958366-019E-442D-9667-2A6B72713826}" destId="{ADF5A131-8CE2-4246-9D45-FC62C49CAC5F}" srcOrd="6" destOrd="0" presId="urn:microsoft.com/office/officeart/2008/layout/AccentedPicture"/>
    <dgm:cxn modelId="{3EAD52C9-D65C-4F61-8D55-39664DFE68C4}" type="presParOf" srcId="{ADF5A131-8CE2-4246-9D45-FC62C49CAC5F}" destId="{6E23068F-ED0E-4D47-8AFB-E993F38B6850}" srcOrd="0" destOrd="0" presId="urn:microsoft.com/office/officeart/2008/layout/AccentedPicture"/>
    <dgm:cxn modelId="{27CA9872-0211-4BF3-A824-11AC08D4EA4C}" type="presParOf" srcId="{ADF5A131-8CE2-4246-9D45-FC62C49CAC5F}" destId="{7B29DA72-365A-4439-BBE6-11665D441AE6}" srcOrd="1" destOrd="0" presId="urn:microsoft.com/office/officeart/2008/layout/AccentedPicture"/>
    <dgm:cxn modelId="{246E563B-D50C-40E4-8CD2-15888B1219F4}" type="presParOf" srcId="{ADF5A131-8CE2-4246-9D45-FC62C49CAC5F}" destId="{239FD922-D450-4711-9429-73EBC777F4AC}" srcOrd="2" destOrd="0" presId="urn:microsoft.com/office/officeart/2008/layout/AccentedPicture"/>
    <dgm:cxn modelId="{022D6038-7E70-468A-8D6A-743E52A3DDC9}" type="presParOf" srcId="{239FD922-D450-4711-9429-73EBC777F4AC}" destId="{FDD50EAF-7100-4479-805A-85B98DCAA1D5}" srcOrd="0" destOrd="0" presId="urn:microsoft.com/office/officeart/2008/layout/AccentedPicture"/>
    <dgm:cxn modelId="{CA7CD22D-E450-48D9-BBD3-992CFAFDE64A}" type="presParOf" srcId="{F4958366-019E-442D-9667-2A6B72713826}" destId="{0554588E-DB6E-4978-BFDA-0D2FDD5A9DCB}" srcOrd="7" destOrd="0" presId="urn:microsoft.com/office/officeart/2008/layout/AccentedPicture"/>
    <dgm:cxn modelId="{C2860CDE-8609-4147-929A-D4D377E26B26}" type="presParOf" srcId="{F4958366-019E-442D-9667-2A6B72713826}" destId="{25475F97-71F8-48BB-9C01-FBE1A734AB39}" srcOrd="8" destOrd="0" presId="urn:microsoft.com/office/officeart/2008/layout/AccentedPicture"/>
    <dgm:cxn modelId="{E61865A6-1ED7-488D-B791-BBA3BAE22DBD}" type="presParOf" srcId="{25475F97-71F8-48BB-9C01-FBE1A734AB39}" destId="{AA24CCC5-D814-4CE2-9820-856C4B46CEF1}" srcOrd="0" destOrd="0" presId="urn:microsoft.com/office/officeart/2008/layout/AccentedPicture"/>
    <dgm:cxn modelId="{64DEC2CE-0C27-4886-98B1-531C50CA468C}" type="presParOf" srcId="{25475F97-71F8-48BB-9C01-FBE1A734AB39}" destId="{730ECB8F-F307-42B2-B619-DB684B5CC454}" srcOrd="1" destOrd="0" presId="urn:microsoft.com/office/officeart/2008/layout/AccentedPicture"/>
    <dgm:cxn modelId="{57527107-4198-4F3B-824D-E8FCB4049EE2}" type="presParOf" srcId="{25475F97-71F8-48BB-9C01-FBE1A734AB39}" destId="{3CE6C41E-3966-42F8-862B-25B7DF56E6BB}" srcOrd="2" destOrd="0" presId="urn:microsoft.com/office/officeart/2008/layout/AccentedPicture"/>
    <dgm:cxn modelId="{409827E5-4112-4900-86C5-4782A803B980}" type="presParOf" srcId="{3CE6C41E-3966-42F8-862B-25B7DF56E6BB}" destId="{D023F100-7FBF-474B-A00C-1A357BE71B10}" srcOrd="0" destOrd="0" presId="urn:microsoft.com/office/officeart/2008/layout/AccentedPicture"/>
    <dgm:cxn modelId="{1A410B3A-BABE-498D-93C4-4CEAAF5ABB1A}" type="presParOf" srcId="{F4958366-019E-442D-9667-2A6B72713826}" destId="{C8B37134-584A-4DDA-9AFB-B60FCBEDFA18}" srcOrd="9" destOrd="0" presId="urn:microsoft.com/office/officeart/2008/layout/AccentedPicture"/>
    <dgm:cxn modelId="{01E97CC2-3845-4BAA-991C-D466CD87AE13}" type="presParOf" srcId="{F4958366-019E-442D-9667-2A6B72713826}" destId="{990E8A9D-46ED-4683-B3DB-FBB60D2D67E1}" srcOrd="10" destOrd="0" presId="urn:microsoft.com/office/officeart/2008/layout/AccentedPicture"/>
    <dgm:cxn modelId="{1391F7E9-66BC-48BB-834A-8556CEF4CAC5}" type="presParOf" srcId="{990E8A9D-46ED-4683-B3DB-FBB60D2D67E1}" destId="{ADDCEA30-9B6A-49AF-9E90-6B8C4AEC66DE}" srcOrd="0" destOrd="0" presId="urn:microsoft.com/office/officeart/2008/layout/AccentedPicture"/>
    <dgm:cxn modelId="{9ABF1F78-B5C1-4ABD-A820-FCB80F7F98DC}" type="presParOf" srcId="{990E8A9D-46ED-4683-B3DB-FBB60D2D67E1}" destId="{5816B735-23A8-498A-BEB0-364C58741328}" srcOrd="1" destOrd="0" presId="urn:microsoft.com/office/officeart/2008/layout/AccentedPicture"/>
    <dgm:cxn modelId="{88382E3E-E67A-4691-9FBF-F848642CE621}" type="presParOf" srcId="{990E8A9D-46ED-4683-B3DB-FBB60D2D67E1}" destId="{56459A1A-7F2F-4C0F-BBF9-4E79116F4CFF}" srcOrd="2" destOrd="0" presId="urn:microsoft.com/office/officeart/2008/layout/AccentedPicture"/>
    <dgm:cxn modelId="{C910C869-5D24-40D4-83B3-680B556BD694}" type="presParOf" srcId="{56459A1A-7F2F-4C0F-BBF9-4E79116F4CFF}" destId="{4EF396D2-B9C4-4218-943F-A3F3ED59174B}" srcOrd="0" destOrd="0" presId="urn:microsoft.com/office/officeart/2008/layout/AccentedPicture"/>
    <dgm:cxn modelId="{FE975128-DB36-4DC8-8837-634B84DDF499}" type="presParOf" srcId="{0C6E9BF0-8197-451D-BFB4-EA6972004328}" destId="{F4573611-60E5-464A-87D9-3B1E8AD879F3}" srcOrd="3" destOrd="0" presId="urn:microsoft.com/office/officeart/2008/layout/AccentedPicture"/>
    <dgm:cxn modelId="{34D80A36-9AB8-415D-ADCB-79DD2338944A}" type="presParOf" srcId="{F4573611-60E5-464A-87D9-3B1E8AD879F3}" destId="{0409DBEF-861B-4261-934A-A9B60A230026}"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F3682C-4DA7-4DFE-9EF1-4043ECE7DA30}"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EB8B3F4-11C0-45CE-982D-BB98130948CD}">
      <dgm:prSet phldrT="[Text]" custT="1"/>
      <dgm:spPr>
        <a:solidFill>
          <a:srgbClr val="00A886"/>
        </a:solidFill>
        <a:ln>
          <a:solidFill>
            <a:srgbClr val="00A886"/>
          </a:solidFill>
        </a:ln>
      </dgm:spPr>
      <dgm:t>
        <a:bodyPr/>
        <a:lstStyle/>
        <a:p>
          <a:r>
            <a:rPr lang="en-US" sz="2800" b="1">
              <a:latin typeface="Gotham Book" panose="02000604040000020004" pitchFamily="50" charset="0"/>
            </a:rPr>
            <a:t>The Five Rights</a:t>
          </a:r>
        </a:p>
      </dgm:t>
    </dgm:pt>
    <dgm:pt modelId="{629A4ECD-3A90-4840-81FB-7F2E478258B7}" type="parTrans" cxnId="{02F4FE9C-40D7-4452-AA0F-4CECC2ACA232}">
      <dgm:prSet/>
      <dgm:spPr/>
      <dgm:t>
        <a:bodyPr/>
        <a:lstStyle/>
        <a:p>
          <a:endParaRPr lang="en-US">
            <a:latin typeface="Gotham Book" panose="02000604040000020004" pitchFamily="50" charset="0"/>
          </a:endParaRPr>
        </a:p>
      </dgm:t>
    </dgm:pt>
    <dgm:pt modelId="{E43A09E3-6970-4CD3-876F-7C5E88C061B2}" type="sibTrans" cxnId="{02F4FE9C-40D7-4452-AA0F-4CECC2ACA232}">
      <dgm:prSet/>
      <dgm:spPr/>
      <dgm:t>
        <a:bodyPr/>
        <a:lstStyle/>
        <a:p>
          <a:endParaRPr lang="en-US">
            <a:latin typeface="Gotham Book" panose="02000604040000020004" pitchFamily="50" charset="0"/>
          </a:endParaRPr>
        </a:p>
      </dgm:t>
    </dgm:pt>
    <dgm:pt modelId="{7C6BA2D4-11A6-4320-BFEA-BA8640FC00DA}">
      <dgm:prSet phldrT="[Text]" custT="1"/>
      <dgm:spPr>
        <a:solidFill>
          <a:srgbClr val="00A886"/>
        </a:solidFill>
        <a:ln>
          <a:solidFill>
            <a:srgbClr val="00A886"/>
          </a:solidFill>
        </a:ln>
      </dgm:spPr>
      <dgm:t>
        <a:bodyPr/>
        <a:lstStyle/>
        <a:p>
          <a:r>
            <a:rPr lang="en-US" sz="2400">
              <a:latin typeface="Gotham Book" panose="02000604040000020004" pitchFamily="50" charset="0"/>
            </a:rPr>
            <a:t>Right Child</a:t>
          </a:r>
        </a:p>
      </dgm:t>
    </dgm:pt>
    <dgm:pt modelId="{4956588B-014B-4D5C-B672-34671F1041BE}" type="parTrans" cxnId="{C69A5DDA-DA77-41CE-B6D1-176D18F12924}">
      <dgm:prSet/>
      <dgm:spPr>
        <a:solidFill>
          <a:srgbClr val="0C1B55"/>
        </a:solidFill>
      </dgm:spPr>
      <dgm:t>
        <a:bodyPr/>
        <a:lstStyle/>
        <a:p>
          <a:endParaRPr lang="en-US">
            <a:latin typeface="Gotham Book" panose="02000604040000020004" pitchFamily="50" charset="0"/>
          </a:endParaRPr>
        </a:p>
      </dgm:t>
    </dgm:pt>
    <dgm:pt modelId="{B207597C-4A88-4897-985A-39BFBFF1893A}" type="sibTrans" cxnId="{C69A5DDA-DA77-41CE-B6D1-176D18F12924}">
      <dgm:prSet/>
      <dgm:spPr/>
      <dgm:t>
        <a:bodyPr/>
        <a:lstStyle/>
        <a:p>
          <a:endParaRPr lang="en-US">
            <a:latin typeface="Gotham Book" panose="02000604040000020004" pitchFamily="50" charset="0"/>
          </a:endParaRPr>
        </a:p>
      </dgm:t>
    </dgm:pt>
    <dgm:pt modelId="{9A45C65E-E1E4-486F-B33A-CC6286760E4A}">
      <dgm:prSet custT="1"/>
      <dgm:spPr>
        <a:solidFill>
          <a:srgbClr val="00A886"/>
        </a:solidFill>
        <a:ln>
          <a:solidFill>
            <a:srgbClr val="00A886"/>
          </a:solidFill>
        </a:ln>
      </dgm:spPr>
      <dgm:t>
        <a:bodyPr/>
        <a:lstStyle/>
        <a:p>
          <a:r>
            <a:rPr lang="en-US" sz="2400">
              <a:latin typeface="Gotham Book" panose="02000604040000020004" pitchFamily="50" charset="0"/>
            </a:rPr>
            <a:t>Right Medication</a:t>
          </a:r>
        </a:p>
      </dgm:t>
    </dgm:pt>
    <dgm:pt modelId="{E3F9E2C7-D27D-465A-9AC1-09762D2D3DBC}" type="parTrans" cxnId="{AEB90174-464B-43BE-9270-5023F1E256BB}">
      <dgm:prSet/>
      <dgm:spPr>
        <a:solidFill>
          <a:srgbClr val="0C1B55"/>
        </a:solidFill>
      </dgm:spPr>
      <dgm:t>
        <a:bodyPr/>
        <a:lstStyle/>
        <a:p>
          <a:endParaRPr lang="en-US">
            <a:latin typeface="Gotham Book" panose="02000604040000020004" pitchFamily="50" charset="0"/>
          </a:endParaRPr>
        </a:p>
      </dgm:t>
    </dgm:pt>
    <dgm:pt modelId="{1062B95E-1713-4D9B-A459-8EF23856BAED}" type="sibTrans" cxnId="{AEB90174-464B-43BE-9270-5023F1E256BB}">
      <dgm:prSet/>
      <dgm:spPr/>
      <dgm:t>
        <a:bodyPr/>
        <a:lstStyle/>
        <a:p>
          <a:endParaRPr lang="en-US">
            <a:latin typeface="Gotham Book" panose="02000604040000020004" pitchFamily="50" charset="0"/>
          </a:endParaRPr>
        </a:p>
      </dgm:t>
    </dgm:pt>
    <dgm:pt modelId="{EC1CE1E8-58F4-46D5-A3D8-B7F20F1AB87A}">
      <dgm:prSet custT="1"/>
      <dgm:spPr>
        <a:solidFill>
          <a:srgbClr val="00A886"/>
        </a:solidFill>
        <a:ln>
          <a:solidFill>
            <a:srgbClr val="00A886"/>
          </a:solidFill>
        </a:ln>
      </dgm:spPr>
      <dgm:t>
        <a:bodyPr/>
        <a:lstStyle/>
        <a:p>
          <a:r>
            <a:rPr lang="en-US" sz="2400">
              <a:latin typeface="Gotham Book" panose="02000604040000020004" pitchFamily="50" charset="0"/>
            </a:rPr>
            <a:t>Right Dose</a:t>
          </a:r>
        </a:p>
      </dgm:t>
    </dgm:pt>
    <dgm:pt modelId="{CDE8B129-41A1-450A-BC6B-2CCB45B2FD8E}" type="parTrans" cxnId="{36B56716-2D85-44DD-9769-F9AB390E3A46}">
      <dgm:prSet/>
      <dgm:spPr>
        <a:solidFill>
          <a:srgbClr val="0C1B55"/>
        </a:solidFill>
      </dgm:spPr>
      <dgm:t>
        <a:bodyPr/>
        <a:lstStyle/>
        <a:p>
          <a:endParaRPr lang="en-US">
            <a:latin typeface="Gotham Book" panose="02000604040000020004" pitchFamily="50" charset="0"/>
          </a:endParaRPr>
        </a:p>
      </dgm:t>
    </dgm:pt>
    <dgm:pt modelId="{C2F6EDA4-696D-4284-8BEF-5966E2865E16}" type="sibTrans" cxnId="{36B56716-2D85-44DD-9769-F9AB390E3A46}">
      <dgm:prSet/>
      <dgm:spPr/>
      <dgm:t>
        <a:bodyPr/>
        <a:lstStyle/>
        <a:p>
          <a:endParaRPr lang="en-US">
            <a:latin typeface="Gotham Book" panose="02000604040000020004" pitchFamily="50" charset="0"/>
          </a:endParaRPr>
        </a:p>
      </dgm:t>
    </dgm:pt>
    <dgm:pt modelId="{7BA22812-C391-4A4A-A805-0CCA2829C312}">
      <dgm:prSet custT="1"/>
      <dgm:spPr>
        <a:solidFill>
          <a:srgbClr val="00A886"/>
        </a:solidFill>
        <a:ln>
          <a:solidFill>
            <a:srgbClr val="00A886"/>
          </a:solidFill>
        </a:ln>
      </dgm:spPr>
      <dgm:t>
        <a:bodyPr/>
        <a:lstStyle/>
        <a:p>
          <a:r>
            <a:rPr lang="en-US" sz="2400">
              <a:latin typeface="Gotham Book" panose="02000604040000020004" pitchFamily="50" charset="0"/>
            </a:rPr>
            <a:t>Right Way</a:t>
          </a:r>
        </a:p>
      </dgm:t>
    </dgm:pt>
    <dgm:pt modelId="{48731736-D691-485A-8245-5BA37D34B5AA}" type="parTrans" cxnId="{4CED4232-46B4-4B35-8920-946C32F0AD43}">
      <dgm:prSet/>
      <dgm:spPr>
        <a:solidFill>
          <a:srgbClr val="0C1B55"/>
        </a:solidFill>
      </dgm:spPr>
      <dgm:t>
        <a:bodyPr/>
        <a:lstStyle/>
        <a:p>
          <a:endParaRPr lang="en-US">
            <a:latin typeface="Gotham Book" panose="02000604040000020004" pitchFamily="50" charset="0"/>
          </a:endParaRPr>
        </a:p>
      </dgm:t>
    </dgm:pt>
    <dgm:pt modelId="{45B14C52-850B-4473-AEA9-403E834D5D31}" type="sibTrans" cxnId="{4CED4232-46B4-4B35-8920-946C32F0AD43}">
      <dgm:prSet/>
      <dgm:spPr/>
      <dgm:t>
        <a:bodyPr/>
        <a:lstStyle/>
        <a:p>
          <a:endParaRPr lang="en-US">
            <a:latin typeface="Gotham Book" panose="02000604040000020004" pitchFamily="50" charset="0"/>
          </a:endParaRPr>
        </a:p>
      </dgm:t>
    </dgm:pt>
    <dgm:pt modelId="{F5B09377-D6CF-4090-A098-E3B437529FE0}">
      <dgm:prSet custT="1"/>
      <dgm:spPr>
        <a:solidFill>
          <a:srgbClr val="00A886"/>
        </a:solidFill>
        <a:ln>
          <a:solidFill>
            <a:srgbClr val="00A886"/>
          </a:solidFill>
        </a:ln>
      </dgm:spPr>
      <dgm:t>
        <a:bodyPr/>
        <a:lstStyle/>
        <a:p>
          <a:r>
            <a:rPr lang="en-US" sz="2400">
              <a:latin typeface="Gotham Book" panose="02000604040000020004" pitchFamily="50" charset="0"/>
            </a:rPr>
            <a:t>Right Time </a:t>
          </a:r>
        </a:p>
      </dgm:t>
    </dgm:pt>
    <dgm:pt modelId="{D66A1FB0-32D2-460E-A472-F2E7D5244E50}" type="parTrans" cxnId="{C5A1A354-EFFD-4176-99A0-CD9FB591C24E}">
      <dgm:prSet/>
      <dgm:spPr>
        <a:solidFill>
          <a:srgbClr val="0C1B55"/>
        </a:solidFill>
      </dgm:spPr>
      <dgm:t>
        <a:bodyPr/>
        <a:lstStyle/>
        <a:p>
          <a:endParaRPr lang="en-US">
            <a:latin typeface="Gotham Book" panose="02000604040000020004" pitchFamily="50" charset="0"/>
          </a:endParaRPr>
        </a:p>
      </dgm:t>
    </dgm:pt>
    <dgm:pt modelId="{D8D882B9-7853-4FE3-BCCB-7F64F84004A1}" type="sibTrans" cxnId="{C5A1A354-EFFD-4176-99A0-CD9FB591C24E}">
      <dgm:prSet/>
      <dgm:spPr/>
      <dgm:t>
        <a:bodyPr/>
        <a:lstStyle/>
        <a:p>
          <a:endParaRPr lang="en-US">
            <a:latin typeface="Gotham Book" panose="02000604040000020004" pitchFamily="50" charset="0"/>
          </a:endParaRPr>
        </a:p>
      </dgm:t>
    </dgm:pt>
    <dgm:pt modelId="{4A1FC009-355C-4003-9335-CE85BD15A6C5}" type="pres">
      <dgm:prSet presAssocID="{B5F3682C-4DA7-4DFE-9EF1-4043ECE7DA30}" presName="Name0" presStyleCnt="0">
        <dgm:presLayoutVars>
          <dgm:chMax val="1"/>
          <dgm:dir/>
          <dgm:animLvl val="ctr"/>
          <dgm:resizeHandles val="exact"/>
        </dgm:presLayoutVars>
      </dgm:prSet>
      <dgm:spPr/>
    </dgm:pt>
    <dgm:pt modelId="{612F3770-8881-4214-9516-811634823184}" type="pres">
      <dgm:prSet presAssocID="{6EB8B3F4-11C0-45CE-982D-BB98130948CD}" presName="centerShape" presStyleLbl="node0" presStyleIdx="0" presStyleCnt="1" custScaleX="123222" custScaleY="111964" custLinFactNeighborX="644" custLinFactNeighborY="-7912"/>
      <dgm:spPr>
        <a:prstGeom prst="roundRect">
          <a:avLst/>
        </a:prstGeom>
      </dgm:spPr>
    </dgm:pt>
    <dgm:pt modelId="{F8246FAF-FE36-4DA4-AE62-8E07E01BCA7C}" type="pres">
      <dgm:prSet presAssocID="{4956588B-014B-4D5C-B672-34671F1041BE}" presName="parTrans" presStyleLbl="sibTrans2D1" presStyleIdx="0" presStyleCnt="5"/>
      <dgm:spPr/>
    </dgm:pt>
    <dgm:pt modelId="{39AB4490-4C43-4B9C-9D5A-D80E923F6FAE}" type="pres">
      <dgm:prSet presAssocID="{4956588B-014B-4D5C-B672-34671F1041BE}" presName="connectorText" presStyleLbl="sibTrans2D1" presStyleIdx="0" presStyleCnt="5"/>
      <dgm:spPr/>
    </dgm:pt>
    <dgm:pt modelId="{C8472D62-3E30-49C6-B8C9-0E9E595022D4}" type="pres">
      <dgm:prSet presAssocID="{7C6BA2D4-11A6-4320-BFEA-BA8640FC00DA}" presName="node" presStyleLbl="node1" presStyleIdx="0" presStyleCnt="5" custScaleX="131095" custScaleY="63796" custRadScaleRad="108610" custRadScaleInc="942">
        <dgm:presLayoutVars>
          <dgm:bulletEnabled val="1"/>
        </dgm:presLayoutVars>
      </dgm:prSet>
      <dgm:spPr>
        <a:prstGeom prst="roundRect">
          <a:avLst/>
        </a:prstGeom>
      </dgm:spPr>
    </dgm:pt>
    <dgm:pt modelId="{331A4640-A0B5-4938-AD65-700A32873A8F}" type="pres">
      <dgm:prSet presAssocID="{E3F9E2C7-D27D-465A-9AC1-09762D2D3DBC}" presName="parTrans" presStyleLbl="sibTrans2D1" presStyleIdx="1" presStyleCnt="5" custLinFactNeighborY="17381"/>
      <dgm:spPr/>
    </dgm:pt>
    <dgm:pt modelId="{E9572C9A-29C9-4641-A702-38FDCE4149E4}" type="pres">
      <dgm:prSet presAssocID="{E3F9E2C7-D27D-465A-9AC1-09762D2D3DBC}" presName="connectorText" presStyleLbl="sibTrans2D1" presStyleIdx="1" presStyleCnt="5"/>
      <dgm:spPr/>
    </dgm:pt>
    <dgm:pt modelId="{2E8B179B-9E61-47C8-9123-E9BFA90DCF67}" type="pres">
      <dgm:prSet presAssocID="{9A45C65E-E1E4-486F-B33A-CC6286760E4A}" presName="node" presStyleLbl="node1" presStyleIdx="1" presStyleCnt="5" custScaleX="131095" custScaleY="63796" custRadScaleRad="118318" custRadScaleInc="10834">
        <dgm:presLayoutVars>
          <dgm:bulletEnabled val="1"/>
        </dgm:presLayoutVars>
      </dgm:prSet>
      <dgm:spPr>
        <a:prstGeom prst="roundRect">
          <a:avLst/>
        </a:prstGeom>
      </dgm:spPr>
    </dgm:pt>
    <dgm:pt modelId="{DCD51126-A4CE-4725-ABB4-E2EC1012CB53}" type="pres">
      <dgm:prSet presAssocID="{CDE8B129-41A1-450A-BC6B-2CCB45B2FD8E}" presName="parTrans" presStyleLbl="sibTrans2D1" presStyleIdx="2" presStyleCnt="5" custLinFactNeighborY="17381"/>
      <dgm:spPr/>
    </dgm:pt>
    <dgm:pt modelId="{DFBD065A-773C-493F-BA60-DE27DF853E56}" type="pres">
      <dgm:prSet presAssocID="{CDE8B129-41A1-450A-BC6B-2CCB45B2FD8E}" presName="connectorText" presStyleLbl="sibTrans2D1" presStyleIdx="2" presStyleCnt="5"/>
      <dgm:spPr/>
    </dgm:pt>
    <dgm:pt modelId="{95240FCB-7CD9-4057-BE70-EC4FD386CE56}" type="pres">
      <dgm:prSet presAssocID="{EC1CE1E8-58F4-46D5-A3D8-B7F20F1AB87A}" presName="node" presStyleLbl="node1" presStyleIdx="2" presStyleCnt="5" custScaleX="131095" custScaleY="63796" custRadScaleRad="98064" custRadScaleInc="-996">
        <dgm:presLayoutVars>
          <dgm:bulletEnabled val="1"/>
        </dgm:presLayoutVars>
      </dgm:prSet>
      <dgm:spPr>
        <a:prstGeom prst="roundRect">
          <a:avLst/>
        </a:prstGeom>
      </dgm:spPr>
    </dgm:pt>
    <dgm:pt modelId="{A239DE44-82F5-4197-BEE2-B6550802D199}" type="pres">
      <dgm:prSet presAssocID="{48731736-D691-485A-8245-5BA37D34B5AA}" presName="parTrans" presStyleLbl="sibTrans2D1" presStyleIdx="3" presStyleCnt="5" custLinFactNeighborY="17381"/>
      <dgm:spPr/>
    </dgm:pt>
    <dgm:pt modelId="{2039503A-D73B-49EA-8328-C625D4A4247F}" type="pres">
      <dgm:prSet presAssocID="{48731736-D691-485A-8245-5BA37D34B5AA}" presName="connectorText" presStyleLbl="sibTrans2D1" presStyleIdx="3" presStyleCnt="5"/>
      <dgm:spPr/>
    </dgm:pt>
    <dgm:pt modelId="{E976A494-3849-484F-9BD6-EF5692F67BF9}" type="pres">
      <dgm:prSet presAssocID="{7BA22812-C391-4A4A-A805-0CCA2829C312}" presName="node" presStyleLbl="node1" presStyleIdx="3" presStyleCnt="5" custScaleX="131095" custScaleY="63796" custRadScaleRad="98831" custRadScaleInc="2664">
        <dgm:presLayoutVars>
          <dgm:bulletEnabled val="1"/>
        </dgm:presLayoutVars>
      </dgm:prSet>
      <dgm:spPr>
        <a:prstGeom prst="roundRect">
          <a:avLst/>
        </a:prstGeom>
      </dgm:spPr>
    </dgm:pt>
    <dgm:pt modelId="{2E16E7EC-54A3-4923-BC46-D0EC24C21143}" type="pres">
      <dgm:prSet presAssocID="{D66A1FB0-32D2-460E-A472-F2E7D5244E50}" presName="parTrans" presStyleLbl="sibTrans2D1" presStyleIdx="4" presStyleCnt="5" custLinFactNeighborY="17381"/>
      <dgm:spPr/>
    </dgm:pt>
    <dgm:pt modelId="{AB2AF7D7-ACB9-4E40-8654-433D505EE1A9}" type="pres">
      <dgm:prSet presAssocID="{D66A1FB0-32D2-460E-A472-F2E7D5244E50}" presName="connectorText" presStyleLbl="sibTrans2D1" presStyleIdx="4" presStyleCnt="5"/>
      <dgm:spPr/>
    </dgm:pt>
    <dgm:pt modelId="{15B129E8-DA04-4D40-956A-C1C36F8D255F}" type="pres">
      <dgm:prSet presAssocID="{F5B09377-D6CF-4090-A098-E3B437529FE0}" presName="node" presStyleLbl="node1" presStyleIdx="4" presStyleCnt="5" custScaleX="131095" custScaleY="63796" custRadScaleRad="120398" custRadScaleInc="-11524">
        <dgm:presLayoutVars>
          <dgm:bulletEnabled val="1"/>
        </dgm:presLayoutVars>
      </dgm:prSet>
      <dgm:spPr>
        <a:prstGeom prst="roundRect">
          <a:avLst/>
        </a:prstGeom>
      </dgm:spPr>
    </dgm:pt>
  </dgm:ptLst>
  <dgm:cxnLst>
    <dgm:cxn modelId="{36B56716-2D85-44DD-9769-F9AB390E3A46}" srcId="{6EB8B3F4-11C0-45CE-982D-BB98130948CD}" destId="{EC1CE1E8-58F4-46D5-A3D8-B7F20F1AB87A}" srcOrd="2" destOrd="0" parTransId="{CDE8B129-41A1-450A-BC6B-2CCB45B2FD8E}" sibTransId="{C2F6EDA4-696D-4284-8BEF-5966E2865E16}"/>
    <dgm:cxn modelId="{3982B318-F987-4100-872D-A9F3F725ED9B}" type="presOf" srcId="{E3F9E2C7-D27D-465A-9AC1-09762D2D3DBC}" destId="{331A4640-A0B5-4938-AD65-700A32873A8F}" srcOrd="0" destOrd="0" presId="urn:microsoft.com/office/officeart/2005/8/layout/radial5"/>
    <dgm:cxn modelId="{A1794D1D-617F-48C2-99E8-7820773297C3}" type="presOf" srcId="{E3F9E2C7-D27D-465A-9AC1-09762D2D3DBC}" destId="{E9572C9A-29C9-4641-A702-38FDCE4149E4}" srcOrd="1" destOrd="0" presId="urn:microsoft.com/office/officeart/2005/8/layout/radial5"/>
    <dgm:cxn modelId="{AEF3F01F-E338-46CA-A08C-31BA281702D7}" type="presOf" srcId="{48731736-D691-485A-8245-5BA37D34B5AA}" destId="{A239DE44-82F5-4197-BEE2-B6550802D199}" srcOrd="0" destOrd="0" presId="urn:microsoft.com/office/officeart/2005/8/layout/radial5"/>
    <dgm:cxn modelId="{4CED4232-46B4-4B35-8920-946C32F0AD43}" srcId="{6EB8B3F4-11C0-45CE-982D-BB98130948CD}" destId="{7BA22812-C391-4A4A-A805-0CCA2829C312}" srcOrd="3" destOrd="0" parTransId="{48731736-D691-485A-8245-5BA37D34B5AA}" sibTransId="{45B14C52-850B-4473-AEA9-403E834D5D31}"/>
    <dgm:cxn modelId="{4A54453B-AB41-450F-8CF3-4BACF9A30BE5}" type="presOf" srcId="{CDE8B129-41A1-450A-BC6B-2CCB45B2FD8E}" destId="{DFBD065A-773C-493F-BA60-DE27DF853E56}" srcOrd="1" destOrd="0" presId="urn:microsoft.com/office/officeart/2005/8/layout/radial5"/>
    <dgm:cxn modelId="{9A48783E-25B1-4F88-B0EE-71E23350D951}" type="presOf" srcId="{F5B09377-D6CF-4090-A098-E3B437529FE0}" destId="{15B129E8-DA04-4D40-956A-C1C36F8D255F}" srcOrd="0" destOrd="0" presId="urn:microsoft.com/office/officeart/2005/8/layout/radial5"/>
    <dgm:cxn modelId="{6C08575E-7731-4EF3-8159-1B75B86B3744}" type="presOf" srcId="{48731736-D691-485A-8245-5BA37D34B5AA}" destId="{2039503A-D73B-49EA-8328-C625D4A4247F}" srcOrd="1" destOrd="0" presId="urn:microsoft.com/office/officeart/2005/8/layout/radial5"/>
    <dgm:cxn modelId="{DEB62843-EE33-41E9-9F14-E78E175CDFB6}" type="presOf" srcId="{7C6BA2D4-11A6-4320-BFEA-BA8640FC00DA}" destId="{C8472D62-3E30-49C6-B8C9-0E9E595022D4}" srcOrd="0" destOrd="0" presId="urn:microsoft.com/office/officeart/2005/8/layout/radial5"/>
    <dgm:cxn modelId="{07E4634C-8581-457B-9CAD-4EF052335ABF}" type="presOf" srcId="{6EB8B3F4-11C0-45CE-982D-BB98130948CD}" destId="{612F3770-8881-4214-9516-811634823184}" srcOrd="0" destOrd="0" presId="urn:microsoft.com/office/officeart/2005/8/layout/radial5"/>
    <dgm:cxn modelId="{BE870D51-1BD1-45D8-B710-3828D0A70F53}" type="presOf" srcId="{4956588B-014B-4D5C-B672-34671F1041BE}" destId="{39AB4490-4C43-4B9C-9D5A-D80E923F6FAE}" srcOrd="1" destOrd="0" presId="urn:microsoft.com/office/officeart/2005/8/layout/radial5"/>
    <dgm:cxn modelId="{AEB90174-464B-43BE-9270-5023F1E256BB}" srcId="{6EB8B3F4-11C0-45CE-982D-BB98130948CD}" destId="{9A45C65E-E1E4-486F-B33A-CC6286760E4A}" srcOrd="1" destOrd="0" parTransId="{E3F9E2C7-D27D-465A-9AC1-09762D2D3DBC}" sibTransId="{1062B95E-1713-4D9B-A459-8EF23856BAED}"/>
    <dgm:cxn modelId="{C5A1A354-EFFD-4176-99A0-CD9FB591C24E}" srcId="{6EB8B3F4-11C0-45CE-982D-BB98130948CD}" destId="{F5B09377-D6CF-4090-A098-E3B437529FE0}" srcOrd="4" destOrd="0" parTransId="{D66A1FB0-32D2-460E-A472-F2E7D5244E50}" sibTransId="{D8D882B9-7853-4FE3-BCCB-7F64F84004A1}"/>
    <dgm:cxn modelId="{7509F157-0262-4CDA-BEC0-6DFFCE5E68C4}" type="presOf" srcId="{EC1CE1E8-58F4-46D5-A3D8-B7F20F1AB87A}" destId="{95240FCB-7CD9-4057-BE70-EC4FD386CE56}" srcOrd="0" destOrd="0" presId="urn:microsoft.com/office/officeart/2005/8/layout/radial5"/>
    <dgm:cxn modelId="{02F4FE9C-40D7-4452-AA0F-4CECC2ACA232}" srcId="{B5F3682C-4DA7-4DFE-9EF1-4043ECE7DA30}" destId="{6EB8B3F4-11C0-45CE-982D-BB98130948CD}" srcOrd="0" destOrd="0" parTransId="{629A4ECD-3A90-4840-81FB-7F2E478258B7}" sibTransId="{E43A09E3-6970-4CD3-876F-7C5E88C061B2}"/>
    <dgm:cxn modelId="{AA9267A4-325C-4A33-934C-F5F7D0E8647C}" type="presOf" srcId="{CDE8B129-41A1-450A-BC6B-2CCB45B2FD8E}" destId="{DCD51126-A4CE-4725-ABB4-E2EC1012CB53}" srcOrd="0" destOrd="0" presId="urn:microsoft.com/office/officeart/2005/8/layout/radial5"/>
    <dgm:cxn modelId="{B1C3E6A7-A9CC-4D09-9965-02A0225C3160}" type="presOf" srcId="{9A45C65E-E1E4-486F-B33A-CC6286760E4A}" destId="{2E8B179B-9E61-47C8-9123-E9BFA90DCF67}" srcOrd="0" destOrd="0" presId="urn:microsoft.com/office/officeart/2005/8/layout/radial5"/>
    <dgm:cxn modelId="{80097EC2-12C1-42B3-B025-298991D0391B}" type="presOf" srcId="{B5F3682C-4DA7-4DFE-9EF1-4043ECE7DA30}" destId="{4A1FC009-355C-4003-9335-CE85BD15A6C5}" srcOrd="0" destOrd="0" presId="urn:microsoft.com/office/officeart/2005/8/layout/radial5"/>
    <dgm:cxn modelId="{9135FFC6-7821-4F40-B813-30C3D0B6A3A2}" type="presOf" srcId="{4956588B-014B-4D5C-B672-34671F1041BE}" destId="{F8246FAF-FE36-4DA4-AE62-8E07E01BCA7C}" srcOrd="0" destOrd="0" presId="urn:microsoft.com/office/officeart/2005/8/layout/radial5"/>
    <dgm:cxn modelId="{C69A5DDA-DA77-41CE-B6D1-176D18F12924}" srcId="{6EB8B3F4-11C0-45CE-982D-BB98130948CD}" destId="{7C6BA2D4-11A6-4320-BFEA-BA8640FC00DA}" srcOrd="0" destOrd="0" parTransId="{4956588B-014B-4D5C-B672-34671F1041BE}" sibTransId="{B207597C-4A88-4897-985A-39BFBFF1893A}"/>
    <dgm:cxn modelId="{E7ADDBDE-5ACB-477F-8798-A630EDC7FCA6}" type="presOf" srcId="{7BA22812-C391-4A4A-A805-0CCA2829C312}" destId="{E976A494-3849-484F-9BD6-EF5692F67BF9}" srcOrd="0" destOrd="0" presId="urn:microsoft.com/office/officeart/2005/8/layout/radial5"/>
    <dgm:cxn modelId="{52B62BE2-F992-4CA4-9D42-25D15D023324}" type="presOf" srcId="{D66A1FB0-32D2-460E-A472-F2E7D5244E50}" destId="{2E16E7EC-54A3-4923-BC46-D0EC24C21143}" srcOrd="0" destOrd="0" presId="urn:microsoft.com/office/officeart/2005/8/layout/radial5"/>
    <dgm:cxn modelId="{230BE5ED-1485-4B35-9992-2C2DB8065DFA}" type="presOf" srcId="{D66A1FB0-32D2-460E-A472-F2E7D5244E50}" destId="{AB2AF7D7-ACB9-4E40-8654-433D505EE1A9}" srcOrd="1" destOrd="0" presId="urn:microsoft.com/office/officeart/2005/8/layout/radial5"/>
    <dgm:cxn modelId="{38830E25-9DA1-47A7-BD45-30A1E0BA9784}" type="presParOf" srcId="{4A1FC009-355C-4003-9335-CE85BD15A6C5}" destId="{612F3770-8881-4214-9516-811634823184}" srcOrd="0" destOrd="0" presId="urn:microsoft.com/office/officeart/2005/8/layout/radial5"/>
    <dgm:cxn modelId="{91264040-975B-464C-8185-D92F177A5FED}" type="presParOf" srcId="{4A1FC009-355C-4003-9335-CE85BD15A6C5}" destId="{F8246FAF-FE36-4DA4-AE62-8E07E01BCA7C}" srcOrd="1" destOrd="0" presId="urn:microsoft.com/office/officeart/2005/8/layout/radial5"/>
    <dgm:cxn modelId="{5BB874F7-D29F-4311-96E1-880E768C3D2E}" type="presParOf" srcId="{F8246FAF-FE36-4DA4-AE62-8E07E01BCA7C}" destId="{39AB4490-4C43-4B9C-9D5A-D80E923F6FAE}" srcOrd="0" destOrd="0" presId="urn:microsoft.com/office/officeart/2005/8/layout/radial5"/>
    <dgm:cxn modelId="{41C540A7-B1AA-4909-AEEE-F78ABE7FC76F}" type="presParOf" srcId="{4A1FC009-355C-4003-9335-CE85BD15A6C5}" destId="{C8472D62-3E30-49C6-B8C9-0E9E595022D4}" srcOrd="2" destOrd="0" presId="urn:microsoft.com/office/officeart/2005/8/layout/radial5"/>
    <dgm:cxn modelId="{01A33695-C874-4AED-AF23-605E67B3CC11}" type="presParOf" srcId="{4A1FC009-355C-4003-9335-CE85BD15A6C5}" destId="{331A4640-A0B5-4938-AD65-700A32873A8F}" srcOrd="3" destOrd="0" presId="urn:microsoft.com/office/officeart/2005/8/layout/radial5"/>
    <dgm:cxn modelId="{28B4ACE4-1BD5-4A26-8FB7-F929AC648073}" type="presParOf" srcId="{331A4640-A0B5-4938-AD65-700A32873A8F}" destId="{E9572C9A-29C9-4641-A702-38FDCE4149E4}" srcOrd="0" destOrd="0" presId="urn:microsoft.com/office/officeart/2005/8/layout/radial5"/>
    <dgm:cxn modelId="{FFCFFF8A-270A-4319-89D3-2C3148C4BE79}" type="presParOf" srcId="{4A1FC009-355C-4003-9335-CE85BD15A6C5}" destId="{2E8B179B-9E61-47C8-9123-E9BFA90DCF67}" srcOrd="4" destOrd="0" presId="urn:microsoft.com/office/officeart/2005/8/layout/radial5"/>
    <dgm:cxn modelId="{BCD879BC-59AC-458A-9F2D-2AB904395C8C}" type="presParOf" srcId="{4A1FC009-355C-4003-9335-CE85BD15A6C5}" destId="{DCD51126-A4CE-4725-ABB4-E2EC1012CB53}" srcOrd="5" destOrd="0" presId="urn:microsoft.com/office/officeart/2005/8/layout/radial5"/>
    <dgm:cxn modelId="{0BE5576B-7616-4399-8DDC-D69AD4854D02}" type="presParOf" srcId="{DCD51126-A4CE-4725-ABB4-E2EC1012CB53}" destId="{DFBD065A-773C-493F-BA60-DE27DF853E56}" srcOrd="0" destOrd="0" presId="urn:microsoft.com/office/officeart/2005/8/layout/radial5"/>
    <dgm:cxn modelId="{1238E244-20B2-403F-A745-7FB1A5127C64}" type="presParOf" srcId="{4A1FC009-355C-4003-9335-CE85BD15A6C5}" destId="{95240FCB-7CD9-4057-BE70-EC4FD386CE56}" srcOrd="6" destOrd="0" presId="urn:microsoft.com/office/officeart/2005/8/layout/radial5"/>
    <dgm:cxn modelId="{B8D9243C-D111-4496-9453-63F7A82DAA35}" type="presParOf" srcId="{4A1FC009-355C-4003-9335-CE85BD15A6C5}" destId="{A239DE44-82F5-4197-BEE2-B6550802D199}" srcOrd="7" destOrd="0" presId="urn:microsoft.com/office/officeart/2005/8/layout/radial5"/>
    <dgm:cxn modelId="{00CCC985-A81C-405E-973C-55D03E3D5DF7}" type="presParOf" srcId="{A239DE44-82F5-4197-BEE2-B6550802D199}" destId="{2039503A-D73B-49EA-8328-C625D4A4247F}" srcOrd="0" destOrd="0" presId="urn:microsoft.com/office/officeart/2005/8/layout/radial5"/>
    <dgm:cxn modelId="{23A01491-9177-4449-AA43-47BE0E8137B1}" type="presParOf" srcId="{4A1FC009-355C-4003-9335-CE85BD15A6C5}" destId="{E976A494-3849-484F-9BD6-EF5692F67BF9}" srcOrd="8" destOrd="0" presId="urn:microsoft.com/office/officeart/2005/8/layout/radial5"/>
    <dgm:cxn modelId="{E2AC1CD3-1180-4805-AB97-45A7860638AC}" type="presParOf" srcId="{4A1FC009-355C-4003-9335-CE85BD15A6C5}" destId="{2E16E7EC-54A3-4923-BC46-D0EC24C21143}" srcOrd="9" destOrd="0" presId="urn:microsoft.com/office/officeart/2005/8/layout/radial5"/>
    <dgm:cxn modelId="{BC9575D7-0194-4D86-BC2A-D12CD3AE6C36}" type="presParOf" srcId="{2E16E7EC-54A3-4923-BC46-D0EC24C21143}" destId="{AB2AF7D7-ACB9-4E40-8654-433D505EE1A9}" srcOrd="0" destOrd="0" presId="urn:microsoft.com/office/officeart/2005/8/layout/radial5"/>
    <dgm:cxn modelId="{08418952-53E4-45CC-AAC7-3A0E5A30895A}" type="presParOf" srcId="{4A1FC009-355C-4003-9335-CE85BD15A6C5}" destId="{15B129E8-DA04-4D40-956A-C1C36F8D255F}"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828782-BD59-42D8-BF7D-374909C6077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28D1B0-8BAC-4C78-A6AB-D74051519C79}">
      <dgm:prSet phldrT="[Text]" custT="1"/>
      <dgm:spPr>
        <a:solidFill>
          <a:srgbClr val="00A886"/>
        </a:solidFill>
      </dgm:spPr>
      <dgm:t>
        <a:bodyPr/>
        <a:lstStyle/>
        <a:p>
          <a:r>
            <a:rPr lang="en-US" sz="2800" b="1">
              <a:latin typeface="Gotham Book" panose="02000604040000020004" pitchFamily="50" charset="0"/>
            </a:rPr>
            <a:t>Check the Five Rights</a:t>
          </a:r>
        </a:p>
      </dgm:t>
    </dgm:pt>
    <dgm:pt modelId="{BF7DE2A5-B956-42BB-B6FB-69541AC2DFC2}" type="parTrans" cxnId="{2517CBBF-E513-417E-BEB4-F4B949BAF603}">
      <dgm:prSet/>
      <dgm:spPr/>
      <dgm:t>
        <a:bodyPr/>
        <a:lstStyle/>
        <a:p>
          <a:endParaRPr lang="en-US">
            <a:latin typeface="Gotham Book" panose="02000604040000020004" pitchFamily="50" charset="0"/>
          </a:endParaRPr>
        </a:p>
      </dgm:t>
    </dgm:pt>
    <dgm:pt modelId="{591F68AF-5B50-4CE5-8C33-B4F9546E90E5}" type="sibTrans" cxnId="{2517CBBF-E513-417E-BEB4-F4B949BAF603}">
      <dgm:prSet/>
      <dgm:spPr/>
      <dgm:t>
        <a:bodyPr/>
        <a:lstStyle/>
        <a:p>
          <a:endParaRPr lang="en-US">
            <a:latin typeface="Gotham Book" panose="02000604040000020004" pitchFamily="50" charset="0"/>
          </a:endParaRPr>
        </a:p>
      </dgm:t>
    </dgm:pt>
    <dgm:pt modelId="{EB92FC89-5983-41A3-A4A8-6E715DC12F4D}">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When medication is taken out of storage</a:t>
          </a:r>
        </a:p>
      </dgm:t>
    </dgm:pt>
    <dgm:pt modelId="{F22B7E21-8E87-44B3-B3C7-EEDFC8181CF9}" type="parTrans" cxnId="{1534579C-26D4-44DD-AC1F-D7F0C71679E4}">
      <dgm:prSet/>
      <dgm:spPr/>
      <dgm:t>
        <a:bodyPr/>
        <a:lstStyle/>
        <a:p>
          <a:endParaRPr lang="en-US">
            <a:latin typeface="Gotham Book" panose="02000604040000020004" pitchFamily="50" charset="0"/>
          </a:endParaRPr>
        </a:p>
      </dgm:t>
    </dgm:pt>
    <dgm:pt modelId="{398D5C77-076F-4AAB-A1D4-6E02753ACBDD}" type="sibTrans" cxnId="{1534579C-26D4-44DD-AC1F-D7F0C71679E4}">
      <dgm:prSet/>
      <dgm:spPr/>
      <dgm:t>
        <a:bodyPr/>
        <a:lstStyle/>
        <a:p>
          <a:endParaRPr lang="en-US">
            <a:latin typeface="Gotham Book" panose="02000604040000020004" pitchFamily="50" charset="0"/>
          </a:endParaRPr>
        </a:p>
      </dgm:t>
    </dgm:pt>
    <dgm:pt modelId="{A2277ECB-4542-40C4-B190-ED83C8C640BB}">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Immediately before administering</a:t>
          </a:r>
        </a:p>
      </dgm:t>
    </dgm:pt>
    <dgm:pt modelId="{6C1C313A-0B8F-45E2-A997-47C7744ED75B}" type="parTrans" cxnId="{1DF414C3-4E36-4D31-BE3D-752C34911E8A}">
      <dgm:prSet/>
      <dgm:spPr/>
      <dgm:t>
        <a:bodyPr/>
        <a:lstStyle/>
        <a:p>
          <a:endParaRPr lang="en-US">
            <a:latin typeface="Gotham Book" panose="02000604040000020004" pitchFamily="50" charset="0"/>
          </a:endParaRPr>
        </a:p>
      </dgm:t>
    </dgm:pt>
    <dgm:pt modelId="{34154464-ED02-4573-990F-BBB2FF7ADC2A}" type="sibTrans" cxnId="{1DF414C3-4E36-4D31-BE3D-752C34911E8A}">
      <dgm:prSet/>
      <dgm:spPr/>
      <dgm:t>
        <a:bodyPr/>
        <a:lstStyle/>
        <a:p>
          <a:endParaRPr lang="en-US">
            <a:latin typeface="Gotham Book" panose="02000604040000020004" pitchFamily="50" charset="0"/>
          </a:endParaRPr>
        </a:p>
      </dgm:t>
    </dgm:pt>
    <dgm:pt modelId="{21C2F933-C76C-42EE-A179-CF43AB0A39E0}">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After administering</a:t>
          </a:r>
        </a:p>
      </dgm:t>
    </dgm:pt>
    <dgm:pt modelId="{5FEC0CCD-BBF0-437F-8E8F-C879C322FDAA}" type="parTrans" cxnId="{39122A2B-A844-41C6-B043-D32E753DEA3D}">
      <dgm:prSet/>
      <dgm:spPr/>
      <dgm:t>
        <a:bodyPr/>
        <a:lstStyle/>
        <a:p>
          <a:endParaRPr lang="en-US">
            <a:latin typeface="Gotham Book" panose="02000604040000020004" pitchFamily="50" charset="0"/>
          </a:endParaRPr>
        </a:p>
      </dgm:t>
    </dgm:pt>
    <dgm:pt modelId="{0373E83A-5F7E-410E-A1D6-E9476D515CDD}" type="sibTrans" cxnId="{39122A2B-A844-41C6-B043-D32E753DEA3D}">
      <dgm:prSet/>
      <dgm:spPr/>
      <dgm:t>
        <a:bodyPr/>
        <a:lstStyle/>
        <a:p>
          <a:endParaRPr lang="en-US">
            <a:latin typeface="Gotham Book" panose="02000604040000020004" pitchFamily="50" charset="0"/>
          </a:endParaRPr>
        </a:p>
      </dgm:t>
    </dgm:pt>
    <dgm:pt modelId="{8CEABEC7-FD2B-4993-8F58-1EFE277C225B}" type="pres">
      <dgm:prSet presAssocID="{D4828782-BD59-42D8-BF7D-374909C6077B}" presName="Name0" presStyleCnt="0">
        <dgm:presLayoutVars>
          <dgm:dir/>
          <dgm:animLvl val="lvl"/>
          <dgm:resizeHandles val="exact"/>
        </dgm:presLayoutVars>
      </dgm:prSet>
      <dgm:spPr/>
    </dgm:pt>
    <dgm:pt modelId="{12980BC9-D93B-441E-99ED-999BB5B18553}" type="pres">
      <dgm:prSet presAssocID="{C928D1B0-8BAC-4C78-A6AB-D74051519C79}" presName="composite" presStyleCnt="0"/>
      <dgm:spPr/>
    </dgm:pt>
    <dgm:pt modelId="{D1E13A6E-1322-4D3D-8956-F36799961451}" type="pres">
      <dgm:prSet presAssocID="{C928D1B0-8BAC-4C78-A6AB-D74051519C79}" presName="parTx" presStyleLbl="alignNode1" presStyleIdx="0" presStyleCnt="1">
        <dgm:presLayoutVars>
          <dgm:chMax val="0"/>
          <dgm:chPref val="0"/>
          <dgm:bulletEnabled val="1"/>
        </dgm:presLayoutVars>
      </dgm:prSet>
      <dgm:spPr/>
    </dgm:pt>
    <dgm:pt modelId="{57B4611D-961A-4FAC-837B-51FC2C248FDC}" type="pres">
      <dgm:prSet presAssocID="{C928D1B0-8BAC-4C78-A6AB-D74051519C79}" presName="desTx" presStyleLbl="alignAccFollowNode1" presStyleIdx="0" presStyleCnt="1" custLinFactNeighborX="-8550" custLinFactNeighborY="2047">
        <dgm:presLayoutVars>
          <dgm:bulletEnabled val="1"/>
        </dgm:presLayoutVars>
      </dgm:prSet>
      <dgm:spPr/>
    </dgm:pt>
  </dgm:ptLst>
  <dgm:cxnLst>
    <dgm:cxn modelId="{39122A2B-A844-41C6-B043-D32E753DEA3D}" srcId="{C928D1B0-8BAC-4C78-A6AB-D74051519C79}" destId="{21C2F933-C76C-42EE-A179-CF43AB0A39E0}" srcOrd="2" destOrd="0" parTransId="{5FEC0CCD-BBF0-437F-8E8F-C879C322FDAA}" sibTransId="{0373E83A-5F7E-410E-A1D6-E9476D515CDD}"/>
    <dgm:cxn modelId="{1534579C-26D4-44DD-AC1F-D7F0C71679E4}" srcId="{C928D1B0-8BAC-4C78-A6AB-D74051519C79}" destId="{EB92FC89-5983-41A3-A4A8-6E715DC12F4D}" srcOrd="0" destOrd="0" parTransId="{F22B7E21-8E87-44B3-B3C7-EEDFC8181CF9}" sibTransId="{398D5C77-076F-4AAB-A1D4-6E02753ACBDD}"/>
    <dgm:cxn modelId="{973E4D9D-9B63-4EB3-B2B0-9ECBF5AD3CC5}" type="presOf" srcId="{C928D1B0-8BAC-4C78-A6AB-D74051519C79}" destId="{D1E13A6E-1322-4D3D-8956-F36799961451}" srcOrd="0" destOrd="0" presId="urn:microsoft.com/office/officeart/2005/8/layout/hList1"/>
    <dgm:cxn modelId="{42002BB1-D8C6-4C94-87C9-3493A406A4A4}" type="presOf" srcId="{A2277ECB-4542-40C4-B190-ED83C8C640BB}" destId="{57B4611D-961A-4FAC-837B-51FC2C248FDC}" srcOrd="0" destOrd="1" presId="urn:microsoft.com/office/officeart/2005/8/layout/hList1"/>
    <dgm:cxn modelId="{2517CBBF-E513-417E-BEB4-F4B949BAF603}" srcId="{D4828782-BD59-42D8-BF7D-374909C6077B}" destId="{C928D1B0-8BAC-4C78-A6AB-D74051519C79}" srcOrd="0" destOrd="0" parTransId="{BF7DE2A5-B956-42BB-B6FB-69541AC2DFC2}" sibTransId="{591F68AF-5B50-4CE5-8C33-B4F9546E90E5}"/>
    <dgm:cxn modelId="{1DF414C3-4E36-4D31-BE3D-752C34911E8A}" srcId="{C928D1B0-8BAC-4C78-A6AB-D74051519C79}" destId="{A2277ECB-4542-40C4-B190-ED83C8C640BB}" srcOrd="1" destOrd="0" parTransId="{6C1C313A-0B8F-45E2-A997-47C7744ED75B}" sibTransId="{34154464-ED02-4573-990F-BBB2FF7ADC2A}"/>
    <dgm:cxn modelId="{42D991C8-87ED-4B8E-9DA8-CB96D99B95AD}" type="presOf" srcId="{D4828782-BD59-42D8-BF7D-374909C6077B}" destId="{8CEABEC7-FD2B-4993-8F58-1EFE277C225B}" srcOrd="0" destOrd="0" presId="urn:microsoft.com/office/officeart/2005/8/layout/hList1"/>
    <dgm:cxn modelId="{965CEAF3-350E-44C5-AF3E-D47CB2C02F19}" type="presOf" srcId="{21C2F933-C76C-42EE-A179-CF43AB0A39E0}" destId="{57B4611D-961A-4FAC-837B-51FC2C248FDC}" srcOrd="0" destOrd="2" presId="urn:microsoft.com/office/officeart/2005/8/layout/hList1"/>
    <dgm:cxn modelId="{79778CFE-A538-44DC-9023-716BCBD69083}" type="presOf" srcId="{EB92FC89-5983-41A3-A4A8-6E715DC12F4D}" destId="{57B4611D-961A-4FAC-837B-51FC2C248FDC}" srcOrd="0" destOrd="0" presId="urn:microsoft.com/office/officeart/2005/8/layout/hList1"/>
    <dgm:cxn modelId="{784424D7-E889-4A1F-8BFB-6778546584B9}" type="presParOf" srcId="{8CEABEC7-FD2B-4993-8F58-1EFE277C225B}" destId="{12980BC9-D93B-441E-99ED-999BB5B18553}" srcOrd="0" destOrd="0" presId="urn:microsoft.com/office/officeart/2005/8/layout/hList1"/>
    <dgm:cxn modelId="{B7EEC8A2-F931-47FD-92EE-CBEB52A66E71}" type="presParOf" srcId="{12980BC9-D93B-441E-99ED-999BB5B18553}" destId="{D1E13A6E-1322-4D3D-8956-F36799961451}" srcOrd="0" destOrd="0" presId="urn:microsoft.com/office/officeart/2005/8/layout/hList1"/>
    <dgm:cxn modelId="{825EE319-235C-4565-9993-C66F605F7B7D}" type="presParOf" srcId="{12980BC9-D93B-441E-99ED-999BB5B18553}" destId="{57B4611D-961A-4FAC-837B-51FC2C248FDC}"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B5282E-30D6-4CE2-9095-5E276A49B46D}"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C6FE0410-4B2F-4F1D-BBDC-85F92213E1F6}">
      <dgm:prSet phldrT="[Tex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Clean up spills immediately</a:t>
          </a:r>
        </a:p>
      </dgm:t>
    </dgm:pt>
    <dgm:pt modelId="{184CFA6F-0C7F-4C27-B48A-2D1E2C13AB02}" type="parTrans" cxnId="{67F6B5FF-DFC6-4091-ABD5-CFD13519C219}">
      <dgm:prSet/>
      <dgm:spPr/>
      <dgm:t>
        <a:bodyPr/>
        <a:lstStyle/>
        <a:p>
          <a:endParaRPr lang="en-US">
            <a:latin typeface="Gotham Book" panose="02000604040000020004" pitchFamily="50" charset="0"/>
          </a:endParaRPr>
        </a:p>
      </dgm:t>
    </dgm:pt>
    <dgm:pt modelId="{A88B9EE0-24C3-4A44-AE79-5D81C8D992E2}" type="sibTrans" cxnId="{67F6B5FF-DFC6-4091-ABD5-CFD13519C219}">
      <dgm:prSet/>
      <dgm:spPr/>
      <dgm:t>
        <a:bodyPr/>
        <a:lstStyle/>
        <a:p>
          <a:endParaRPr lang="en-US">
            <a:latin typeface="Gotham Book" panose="02000604040000020004" pitchFamily="50" charset="0"/>
          </a:endParaRPr>
        </a:p>
      </dgm:t>
    </dgm:pt>
    <dgm:pt modelId="{A29FABD5-3379-4D24-A46A-D445EB983823}">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Wear gloves if possible </a:t>
          </a:r>
        </a:p>
      </dgm:t>
    </dgm:pt>
    <dgm:pt modelId="{CEE07428-1204-4A2F-B5BF-9F6D882E2AEF}" type="parTrans" cxnId="{CF29BD89-B901-49BD-873B-724B767CBDA7}">
      <dgm:prSet/>
      <dgm:spPr/>
      <dgm:t>
        <a:bodyPr/>
        <a:lstStyle/>
        <a:p>
          <a:endParaRPr lang="en-US">
            <a:latin typeface="Gotham Book" panose="02000604040000020004" pitchFamily="50" charset="0"/>
          </a:endParaRPr>
        </a:p>
      </dgm:t>
    </dgm:pt>
    <dgm:pt modelId="{E745641D-F401-47E2-9D71-4FB3CA373D88}" type="sibTrans" cxnId="{CF29BD89-B901-49BD-873B-724B767CBDA7}">
      <dgm:prSet/>
      <dgm:spPr/>
      <dgm:t>
        <a:bodyPr/>
        <a:lstStyle/>
        <a:p>
          <a:endParaRPr lang="en-US">
            <a:latin typeface="Gotham Book" panose="02000604040000020004" pitchFamily="50" charset="0"/>
          </a:endParaRPr>
        </a:p>
      </dgm:t>
    </dgm:pt>
    <dgm:pt modelId="{E940E15E-2CA8-45F4-9EBC-109CFDC3ADE2}">
      <dgm:prSet custT="1"/>
      <dgm:spPr>
        <a:solidFill>
          <a:schemeClr val="bg1"/>
        </a:solidFill>
        <a:ln w="38100">
          <a:solidFill>
            <a:srgbClr val="00A886"/>
          </a:solidFill>
        </a:ln>
      </dgm:spPr>
      <dgm:t>
        <a:bodyPr/>
        <a:lstStyle/>
        <a:p>
          <a:r>
            <a:rPr lang="en-US" sz="2400">
              <a:solidFill>
                <a:srgbClr val="0C1B55"/>
              </a:solidFill>
              <a:latin typeface="Gotham Book" panose="02000604040000020004" pitchFamily="50" charset="0"/>
            </a:rPr>
            <a:t>Prevent spills from coming into contact with eyes, nose, mouth, or open sores</a:t>
          </a:r>
        </a:p>
      </dgm:t>
    </dgm:pt>
    <dgm:pt modelId="{2CC8343A-EFC5-4898-B1E1-B28601F7031C}" type="parTrans" cxnId="{03CB70F2-9F00-4386-ADB2-21E8DE6B4F2E}">
      <dgm:prSet/>
      <dgm:spPr/>
      <dgm:t>
        <a:bodyPr/>
        <a:lstStyle/>
        <a:p>
          <a:endParaRPr lang="en-US">
            <a:latin typeface="Gotham Book" panose="02000604040000020004" pitchFamily="50" charset="0"/>
          </a:endParaRPr>
        </a:p>
      </dgm:t>
    </dgm:pt>
    <dgm:pt modelId="{B2225A54-8300-47CD-9AA7-7799CB86BB0D}" type="sibTrans" cxnId="{03CB70F2-9F00-4386-ADB2-21E8DE6B4F2E}">
      <dgm:prSet/>
      <dgm:spPr/>
      <dgm:t>
        <a:bodyPr/>
        <a:lstStyle/>
        <a:p>
          <a:endParaRPr lang="en-US">
            <a:latin typeface="Gotham Book" panose="02000604040000020004" pitchFamily="50" charset="0"/>
          </a:endParaRPr>
        </a:p>
      </dgm:t>
    </dgm:pt>
    <dgm:pt modelId="{96F28625-D985-4E8F-A9FF-B9EA5218577F}" type="pres">
      <dgm:prSet presAssocID="{3FB5282E-30D6-4CE2-9095-5E276A49B46D}" presName="linearFlow" presStyleCnt="0">
        <dgm:presLayoutVars>
          <dgm:dir/>
          <dgm:resizeHandles val="exact"/>
        </dgm:presLayoutVars>
      </dgm:prSet>
      <dgm:spPr/>
    </dgm:pt>
    <dgm:pt modelId="{CCA65517-089E-4F65-8BCA-6D074A905B42}" type="pres">
      <dgm:prSet presAssocID="{C6FE0410-4B2F-4F1D-BBDC-85F92213E1F6}" presName="comp" presStyleCnt="0"/>
      <dgm:spPr/>
    </dgm:pt>
    <dgm:pt modelId="{EC353F9B-1536-406F-8D25-A01DD2191B90}" type="pres">
      <dgm:prSet presAssocID="{C6FE0410-4B2F-4F1D-BBDC-85F92213E1F6}" presName="rect2" presStyleLbl="node1" presStyleIdx="0" presStyleCnt="3" custScaleX="136924">
        <dgm:presLayoutVars>
          <dgm:bulletEnabled val="1"/>
        </dgm:presLayoutVars>
      </dgm:prSet>
      <dgm:spPr/>
    </dgm:pt>
    <dgm:pt modelId="{150999C2-22D5-4C54-9EF9-A76652E9CC9F}" type="pres">
      <dgm:prSet presAssocID="{C6FE0410-4B2F-4F1D-BBDC-85F92213E1F6}" presName="rect1" presStyleLbl="lnNode1" presStyleIdx="0" presStyleCnt="3" custLinFactNeighborX="-40306" custLinFactNeighborY="-20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a:solidFill>
            <a:srgbClr val="00A886"/>
          </a:solidFill>
        </a:ln>
      </dgm:spPr>
      <dgm:extLst>
        <a:ext uri="{E40237B7-FDA0-4F09-8148-C483321AD2D9}">
          <dgm14:cNvPr xmlns:dgm14="http://schemas.microsoft.com/office/drawing/2010/diagram" id="0" name="" descr="Mop and bucket with solid fill"/>
        </a:ext>
      </dgm:extLst>
    </dgm:pt>
    <dgm:pt modelId="{1C5FAFCA-5A1F-4682-856C-DCA84973FE94}" type="pres">
      <dgm:prSet presAssocID="{A88B9EE0-24C3-4A44-AE79-5D81C8D992E2}" presName="sibTrans" presStyleCnt="0"/>
      <dgm:spPr/>
    </dgm:pt>
    <dgm:pt modelId="{CDCA8097-6794-4D58-A287-D53B71F419BB}" type="pres">
      <dgm:prSet presAssocID="{A29FABD5-3379-4D24-A46A-D445EB983823}" presName="comp" presStyleCnt="0"/>
      <dgm:spPr/>
    </dgm:pt>
    <dgm:pt modelId="{A62D26D6-5783-41CB-8689-2041C288800F}" type="pres">
      <dgm:prSet presAssocID="{A29FABD5-3379-4D24-A46A-D445EB983823}" presName="rect2" presStyleLbl="node1" presStyleIdx="1" presStyleCnt="3" custScaleX="136924" custLinFactNeighborX="-17560">
        <dgm:presLayoutVars>
          <dgm:bulletEnabled val="1"/>
        </dgm:presLayoutVars>
      </dgm:prSet>
      <dgm:spPr/>
    </dgm:pt>
    <dgm:pt modelId="{E2583E3C-81BC-451A-9A90-EA10EB631A1A}" type="pres">
      <dgm:prSet presAssocID="{A29FABD5-3379-4D24-A46A-D445EB983823}" presName="rect1" presStyleLbl="lnNode1" presStyleIdx="1" presStyleCnt="3"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a:solidFill>
            <a:srgbClr val="00A886"/>
          </a:solidFill>
        </a:ln>
      </dgm:spPr>
      <dgm:extLst>
        <a:ext uri="{E40237B7-FDA0-4F09-8148-C483321AD2D9}">
          <dgm14:cNvPr xmlns:dgm14="http://schemas.microsoft.com/office/drawing/2010/diagram" id="0" name="" descr="Raised hand with solid fill"/>
        </a:ext>
      </dgm:extLst>
    </dgm:pt>
    <dgm:pt modelId="{857905CE-6972-4152-AF18-B82A26C20E58}" type="pres">
      <dgm:prSet presAssocID="{E745641D-F401-47E2-9D71-4FB3CA373D88}" presName="sibTrans" presStyleCnt="0"/>
      <dgm:spPr/>
    </dgm:pt>
    <dgm:pt modelId="{99E5545A-483F-488F-B09A-F1ED1DA49006}" type="pres">
      <dgm:prSet presAssocID="{E940E15E-2CA8-45F4-9EBC-109CFDC3ADE2}" presName="comp" presStyleCnt="0"/>
      <dgm:spPr/>
    </dgm:pt>
    <dgm:pt modelId="{0BC58FD4-46B5-4737-B196-3362A5325F91}" type="pres">
      <dgm:prSet presAssocID="{E940E15E-2CA8-45F4-9EBC-109CFDC3ADE2}" presName="rect2" presStyleLbl="node1" presStyleIdx="2" presStyleCnt="3" custScaleX="136924">
        <dgm:presLayoutVars>
          <dgm:bulletEnabled val="1"/>
        </dgm:presLayoutVars>
      </dgm:prSet>
      <dgm:spPr/>
    </dgm:pt>
    <dgm:pt modelId="{F4CC7941-BCA1-4847-87CE-BAAACFCF7847}" type="pres">
      <dgm:prSet presAssocID="{E940E15E-2CA8-45F4-9EBC-109CFDC3ADE2}" presName="rect1" presStyleLbl="lnNode1" presStyleIdx="2" presStyleCnt="3" custLinFactNeighborX="-4030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a:solidFill>
            <a:srgbClr val="00A886"/>
          </a:solidFill>
        </a:ln>
      </dgm:spPr>
      <dgm:extLst>
        <a:ext uri="{E40237B7-FDA0-4F09-8148-C483321AD2D9}">
          <dgm14:cNvPr xmlns:dgm14="http://schemas.microsoft.com/office/drawing/2010/diagram" id="0" name="" descr="Handwashing with solid fill"/>
        </a:ext>
      </dgm:extLst>
    </dgm:pt>
  </dgm:ptLst>
  <dgm:cxnLst>
    <dgm:cxn modelId="{EE36CC27-1764-432C-A8D1-868BB027161D}" type="presOf" srcId="{C6FE0410-4B2F-4F1D-BBDC-85F92213E1F6}" destId="{EC353F9B-1536-406F-8D25-A01DD2191B90}" srcOrd="0" destOrd="0" presId="urn:microsoft.com/office/officeart/2008/layout/AlternatingPictureBlocks"/>
    <dgm:cxn modelId="{9AB43A78-E71D-4868-BFC9-D0C724D5CBC3}" type="presOf" srcId="{3FB5282E-30D6-4CE2-9095-5E276A49B46D}" destId="{96F28625-D985-4E8F-A9FF-B9EA5218577F}" srcOrd="0" destOrd="0" presId="urn:microsoft.com/office/officeart/2008/layout/AlternatingPictureBlocks"/>
    <dgm:cxn modelId="{6AC79881-02B1-4D50-9370-640CC6B96A98}" type="presOf" srcId="{E940E15E-2CA8-45F4-9EBC-109CFDC3ADE2}" destId="{0BC58FD4-46B5-4737-B196-3362A5325F91}" srcOrd="0" destOrd="0" presId="urn:microsoft.com/office/officeart/2008/layout/AlternatingPictureBlocks"/>
    <dgm:cxn modelId="{CF29BD89-B901-49BD-873B-724B767CBDA7}" srcId="{3FB5282E-30D6-4CE2-9095-5E276A49B46D}" destId="{A29FABD5-3379-4D24-A46A-D445EB983823}" srcOrd="1" destOrd="0" parTransId="{CEE07428-1204-4A2F-B5BF-9F6D882E2AEF}" sibTransId="{E745641D-F401-47E2-9D71-4FB3CA373D88}"/>
    <dgm:cxn modelId="{03CB70F2-9F00-4386-ADB2-21E8DE6B4F2E}" srcId="{3FB5282E-30D6-4CE2-9095-5E276A49B46D}" destId="{E940E15E-2CA8-45F4-9EBC-109CFDC3ADE2}" srcOrd="2" destOrd="0" parTransId="{2CC8343A-EFC5-4898-B1E1-B28601F7031C}" sibTransId="{B2225A54-8300-47CD-9AA7-7799CB86BB0D}"/>
    <dgm:cxn modelId="{EEF047FD-E717-461B-9988-8FDED31819C2}" type="presOf" srcId="{A29FABD5-3379-4D24-A46A-D445EB983823}" destId="{A62D26D6-5783-41CB-8689-2041C288800F}" srcOrd="0" destOrd="0" presId="urn:microsoft.com/office/officeart/2008/layout/AlternatingPictureBlocks"/>
    <dgm:cxn modelId="{67F6B5FF-DFC6-4091-ABD5-CFD13519C219}" srcId="{3FB5282E-30D6-4CE2-9095-5E276A49B46D}" destId="{C6FE0410-4B2F-4F1D-BBDC-85F92213E1F6}" srcOrd="0" destOrd="0" parTransId="{184CFA6F-0C7F-4C27-B48A-2D1E2C13AB02}" sibTransId="{A88B9EE0-24C3-4A44-AE79-5D81C8D992E2}"/>
    <dgm:cxn modelId="{1B4C212B-AB04-4C19-8C5B-68698A538B04}" type="presParOf" srcId="{96F28625-D985-4E8F-A9FF-B9EA5218577F}" destId="{CCA65517-089E-4F65-8BCA-6D074A905B42}" srcOrd="0" destOrd="0" presId="urn:microsoft.com/office/officeart/2008/layout/AlternatingPictureBlocks"/>
    <dgm:cxn modelId="{0DDE0BB4-AD87-4A67-8924-AE914F180FDC}" type="presParOf" srcId="{CCA65517-089E-4F65-8BCA-6D074A905B42}" destId="{EC353F9B-1536-406F-8D25-A01DD2191B90}" srcOrd="0" destOrd="0" presId="urn:microsoft.com/office/officeart/2008/layout/AlternatingPictureBlocks"/>
    <dgm:cxn modelId="{2B25D7A7-DA31-4A41-ADC0-73084D2585DB}" type="presParOf" srcId="{CCA65517-089E-4F65-8BCA-6D074A905B42}" destId="{150999C2-22D5-4C54-9EF9-A76652E9CC9F}" srcOrd="1" destOrd="0" presId="urn:microsoft.com/office/officeart/2008/layout/AlternatingPictureBlocks"/>
    <dgm:cxn modelId="{8EFD2973-01C6-4D21-975A-4C9F885EE966}" type="presParOf" srcId="{96F28625-D985-4E8F-A9FF-B9EA5218577F}" destId="{1C5FAFCA-5A1F-4682-856C-DCA84973FE94}" srcOrd="1" destOrd="0" presId="urn:microsoft.com/office/officeart/2008/layout/AlternatingPictureBlocks"/>
    <dgm:cxn modelId="{234855B3-E838-450D-8EB8-622E9CEA273B}" type="presParOf" srcId="{96F28625-D985-4E8F-A9FF-B9EA5218577F}" destId="{CDCA8097-6794-4D58-A287-D53B71F419BB}" srcOrd="2" destOrd="0" presId="urn:microsoft.com/office/officeart/2008/layout/AlternatingPictureBlocks"/>
    <dgm:cxn modelId="{8D1CF4DE-E1F3-4278-8216-1CE3BDA59ED4}" type="presParOf" srcId="{CDCA8097-6794-4D58-A287-D53B71F419BB}" destId="{A62D26D6-5783-41CB-8689-2041C288800F}" srcOrd="0" destOrd="0" presId="urn:microsoft.com/office/officeart/2008/layout/AlternatingPictureBlocks"/>
    <dgm:cxn modelId="{5E9F2A11-2B33-4811-BB8C-3464C422A45A}" type="presParOf" srcId="{CDCA8097-6794-4D58-A287-D53B71F419BB}" destId="{E2583E3C-81BC-451A-9A90-EA10EB631A1A}" srcOrd="1" destOrd="0" presId="urn:microsoft.com/office/officeart/2008/layout/AlternatingPictureBlocks"/>
    <dgm:cxn modelId="{157236E9-4F5A-4802-B545-09327545BD30}" type="presParOf" srcId="{96F28625-D985-4E8F-A9FF-B9EA5218577F}" destId="{857905CE-6972-4152-AF18-B82A26C20E58}" srcOrd="3" destOrd="0" presId="urn:microsoft.com/office/officeart/2008/layout/AlternatingPictureBlocks"/>
    <dgm:cxn modelId="{8450067A-A119-4FB6-9885-529E7A65EE90}" type="presParOf" srcId="{96F28625-D985-4E8F-A9FF-B9EA5218577F}" destId="{99E5545A-483F-488F-B09A-F1ED1DA49006}" srcOrd="4" destOrd="0" presId="urn:microsoft.com/office/officeart/2008/layout/AlternatingPictureBlocks"/>
    <dgm:cxn modelId="{4C8CA9E0-5793-4929-9AF8-6AF270698B82}" type="presParOf" srcId="{99E5545A-483F-488F-B09A-F1ED1DA49006}" destId="{0BC58FD4-46B5-4737-B196-3362A5325F91}" srcOrd="0" destOrd="0" presId="urn:microsoft.com/office/officeart/2008/layout/AlternatingPictureBlocks"/>
    <dgm:cxn modelId="{5EDDBE54-A279-4CAF-A00D-3162F21765B6}" type="presParOf" srcId="{99E5545A-483F-488F-B09A-F1ED1DA49006}" destId="{F4CC7941-BCA1-4847-87CE-BAAACFCF784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972BD0-396B-418D-86CC-6B1E306C1CE8}"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56B3E16-E9F9-40AE-BB0A-222E74416314}">
      <dgm:prSet phldrT="[Text]" custT="1"/>
      <dgm:spPr>
        <a:solidFill>
          <a:srgbClr val="0C1B55"/>
        </a:solidFill>
        <a:ln>
          <a:solidFill>
            <a:srgbClr val="0C1B55"/>
          </a:solidFill>
        </a:ln>
      </dgm:spPr>
      <dgm:t>
        <a:bodyPr/>
        <a:lstStyle/>
        <a:p>
          <a:r>
            <a:rPr lang="en-US" sz="2400">
              <a:latin typeface="Gotham Book" panose="02000604040000020004" pitchFamily="50" charset="0"/>
            </a:rPr>
            <a:t>Purses</a:t>
          </a:r>
        </a:p>
      </dgm:t>
    </dgm:pt>
    <dgm:pt modelId="{BB3394EB-6502-441A-A3C8-1F13D70278A6}" type="parTrans" cxnId="{E5AA17E4-BB0F-4DCA-9DFB-57C1217579A6}">
      <dgm:prSet/>
      <dgm:spPr/>
      <dgm:t>
        <a:bodyPr/>
        <a:lstStyle/>
        <a:p>
          <a:endParaRPr lang="en-US" sz="2400">
            <a:latin typeface="Gotham Book" panose="02000604040000020004" pitchFamily="50" charset="0"/>
          </a:endParaRPr>
        </a:p>
      </dgm:t>
    </dgm:pt>
    <dgm:pt modelId="{FC0753B2-4D45-41F1-8F4E-E4902F6C923B}" type="sibTrans" cxnId="{E5AA17E4-BB0F-4DCA-9DFB-57C1217579A6}">
      <dgm:prSet/>
      <dgm:spPr/>
      <dgm:t>
        <a:bodyPr/>
        <a:lstStyle/>
        <a:p>
          <a:endParaRPr lang="en-US" sz="2400">
            <a:latin typeface="Gotham Book" panose="02000604040000020004" pitchFamily="50" charset="0"/>
          </a:endParaRPr>
        </a:p>
      </dgm:t>
    </dgm:pt>
    <dgm:pt modelId="{CB6B14BA-F3ED-4E64-92C6-64F9828046FF}">
      <dgm:prSet phldrT="[Text]" custT="1"/>
      <dgm:spPr>
        <a:solidFill>
          <a:srgbClr val="0C1B55"/>
        </a:solidFill>
        <a:ln>
          <a:solidFill>
            <a:srgbClr val="0C1B55"/>
          </a:solidFill>
        </a:ln>
      </dgm:spPr>
      <dgm:t>
        <a:bodyPr/>
        <a:lstStyle/>
        <a:p>
          <a:r>
            <a:rPr lang="en-US" sz="2400">
              <a:latin typeface="Gotham Book" panose="02000604040000020004" pitchFamily="50" charset="0"/>
            </a:rPr>
            <a:t>Bathroom Cabinet</a:t>
          </a:r>
        </a:p>
      </dgm:t>
    </dgm:pt>
    <dgm:pt modelId="{45C133C5-2A3C-47BD-B4AB-99A214893B6D}" type="parTrans" cxnId="{2F4F6A38-0E97-40ED-852E-939E89EE64A1}">
      <dgm:prSet/>
      <dgm:spPr/>
      <dgm:t>
        <a:bodyPr/>
        <a:lstStyle/>
        <a:p>
          <a:endParaRPr lang="en-US" sz="2400">
            <a:latin typeface="Gotham Book" panose="02000604040000020004" pitchFamily="50" charset="0"/>
          </a:endParaRPr>
        </a:p>
      </dgm:t>
    </dgm:pt>
    <dgm:pt modelId="{C3931165-71EC-4BF9-8FAA-58177A91C156}" type="sibTrans" cxnId="{2F4F6A38-0E97-40ED-852E-939E89EE64A1}">
      <dgm:prSet/>
      <dgm:spPr/>
      <dgm:t>
        <a:bodyPr/>
        <a:lstStyle/>
        <a:p>
          <a:endParaRPr lang="en-US" sz="2400">
            <a:latin typeface="Gotham Book" panose="02000604040000020004" pitchFamily="50" charset="0"/>
          </a:endParaRPr>
        </a:p>
      </dgm:t>
    </dgm:pt>
    <dgm:pt modelId="{2E98805E-0CC0-4C5D-8EC9-C8E1CDA301A2}">
      <dgm:prSet phldrT="[Text]" custT="1"/>
      <dgm:spPr>
        <a:solidFill>
          <a:srgbClr val="0C1B55"/>
        </a:solidFill>
        <a:ln>
          <a:solidFill>
            <a:srgbClr val="0C1B55"/>
          </a:solidFill>
        </a:ln>
      </dgm:spPr>
      <dgm:t>
        <a:bodyPr/>
        <a:lstStyle/>
        <a:p>
          <a:r>
            <a:rPr lang="en-US" sz="2400">
              <a:latin typeface="Gotham Book" panose="02000604040000020004" pitchFamily="50" charset="0"/>
            </a:rPr>
            <a:t>Bedside Tables</a:t>
          </a:r>
        </a:p>
      </dgm:t>
    </dgm:pt>
    <dgm:pt modelId="{48DB2F42-29A2-4C65-9FBF-071F47072939}" type="parTrans" cxnId="{1C891E2C-2C76-470C-8ED3-44EC80C84C24}">
      <dgm:prSet/>
      <dgm:spPr/>
      <dgm:t>
        <a:bodyPr/>
        <a:lstStyle/>
        <a:p>
          <a:endParaRPr lang="en-US" sz="2400">
            <a:latin typeface="Gotham Book" panose="02000604040000020004" pitchFamily="50" charset="0"/>
          </a:endParaRPr>
        </a:p>
      </dgm:t>
    </dgm:pt>
    <dgm:pt modelId="{6114883A-DD12-4316-800E-42F1A8598F8E}" type="sibTrans" cxnId="{1C891E2C-2C76-470C-8ED3-44EC80C84C24}">
      <dgm:prSet/>
      <dgm:spPr/>
      <dgm:t>
        <a:bodyPr/>
        <a:lstStyle/>
        <a:p>
          <a:endParaRPr lang="en-US" sz="2400">
            <a:latin typeface="Gotham Book" panose="02000604040000020004" pitchFamily="50" charset="0"/>
          </a:endParaRPr>
        </a:p>
      </dgm:t>
    </dgm:pt>
    <dgm:pt modelId="{2C21EC5E-866E-4835-B1AA-7D9CD7A5702B}">
      <dgm:prSet phldrT="[Text]" custT="1"/>
      <dgm:spPr>
        <a:solidFill>
          <a:srgbClr val="0C1B55"/>
        </a:solidFill>
        <a:ln>
          <a:solidFill>
            <a:srgbClr val="0C1B55"/>
          </a:solidFill>
        </a:ln>
      </dgm:spPr>
      <dgm:t>
        <a:bodyPr/>
        <a:lstStyle/>
        <a:p>
          <a:r>
            <a:rPr lang="en-US" sz="2400">
              <a:latin typeface="Gotham Book" panose="02000604040000020004" pitchFamily="50" charset="0"/>
            </a:rPr>
            <a:t>Pill Box on Countertop</a:t>
          </a:r>
        </a:p>
      </dgm:t>
    </dgm:pt>
    <dgm:pt modelId="{59B039F9-6525-4D51-9022-5E5AF3D84068}" type="parTrans" cxnId="{B1A00936-0801-4BE0-A97E-E2C145F8D2BD}">
      <dgm:prSet/>
      <dgm:spPr/>
      <dgm:t>
        <a:bodyPr/>
        <a:lstStyle/>
        <a:p>
          <a:endParaRPr lang="en-US" sz="2400">
            <a:latin typeface="Gotham Book" panose="02000604040000020004" pitchFamily="50" charset="0"/>
          </a:endParaRPr>
        </a:p>
      </dgm:t>
    </dgm:pt>
    <dgm:pt modelId="{7576F570-C27E-4D8D-AEE0-E8566E3E406B}" type="sibTrans" cxnId="{B1A00936-0801-4BE0-A97E-E2C145F8D2BD}">
      <dgm:prSet/>
      <dgm:spPr/>
      <dgm:t>
        <a:bodyPr/>
        <a:lstStyle/>
        <a:p>
          <a:endParaRPr lang="en-US" sz="2400">
            <a:latin typeface="Gotham Book" panose="02000604040000020004" pitchFamily="50" charset="0"/>
          </a:endParaRPr>
        </a:p>
      </dgm:t>
    </dgm:pt>
    <dgm:pt modelId="{DA9172A9-14DB-4E75-ACA2-3AC29AB64C37}" type="pres">
      <dgm:prSet presAssocID="{46972BD0-396B-418D-86CC-6B1E306C1CE8}" presName="Name0" presStyleCnt="0">
        <dgm:presLayoutVars>
          <dgm:dir/>
          <dgm:resizeHandles/>
        </dgm:presLayoutVars>
      </dgm:prSet>
      <dgm:spPr/>
    </dgm:pt>
    <dgm:pt modelId="{8FEE612C-70E4-4A06-99A2-67A5C1DCD397}" type="pres">
      <dgm:prSet presAssocID="{356B3E16-E9F9-40AE-BB0A-222E74416314}" presName="composite" presStyleCnt="0"/>
      <dgm:spPr/>
    </dgm:pt>
    <dgm:pt modelId="{97C5DF96-3B2B-4813-9995-50048A516987}" type="pres">
      <dgm:prSet presAssocID="{356B3E16-E9F9-40AE-BB0A-222E74416314}" presName="rect1" presStyleLbl="bgImgPlace1" presStyleIdx="0" presStyleCnt="4" custLinFactNeighborX="-9175" custLinFactNeighborY="-1871"/>
      <dgm:spPr>
        <a:blipFill>
          <a:blip xmlns:r="http://schemas.openxmlformats.org/officeDocument/2006/relationships" r:embed="rId1"/>
          <a:srcRect/>
          <a:stretch>
            <a:fillRect l="-2000" r="-2000"/>
          </a:stretch>
        </a:blipFill>
      </dgm:spPr>
    </dgm:pt>
    <dgm:pt modelId="{9B37A5D8-1DCD-4668-BC99-487FB2F1C2BE}" type="pres">
      <dgm:prSet presAssocID="{356B3E16-E9F9-40AE-BB0A-222E74416314}" presName="rect2" presStyleLbl="node1" presStyleIdx="0" presStyleCnt="4" custScaleX="170713" custLinFactNeighborX="-49484" custLinFactNeighborY="0">
        <dgm:presLayoutVars>
          <dgm:bulletEnabled val="1"/>
        </dgm:presLayoutVars>
      </dgm:prSet>
      <dgm:spPr/>
    </dgm:pt>
    <dgm:pt modelId="{8FD6B547-3833-4877-841A-749994EE8FDE}" type="pres">
      <dgm:prSet presAssocID="{FC0753B2-4D45-41F1-8F4E-E4902F6C923B}" presName="sibTrans" presStyleCnt="0"/>
      <dgm:spPr/>
    </dgm:pt>
    <dgm:pt modelId="{3DC20206-632D-4C28-A1E5-70217657AD01}" type="pres">
      <dgm:prSet presAssocID="{CB6B14BA-F3ED-4E64-92C6-64F9828046FF}" presName="composite" presStyleCnt="0"/>
      <dgm:spPr/>
    </dgm:pt>
    <dgm:pt modelId="{02BE1B0A-E370-4B48-BAE5-1B5C3A78C9B4}" type="pres">
      <dgm:prSet presAssocID="{CB6B14BA-F3ED-4E64-92C6-64F9828046FF}" presName="rect1" presStyleLbl="bgImgPlace1" presStyleIdx="1" presStyleCnt="4" custLinFactNeighborX="9174" custLinFactNeighborY="-1871"/>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BE5D8D8D-B75C-4AA3-9895-700F1D82654A}" type="pres">
      <dgm:prSet presAssocID="{CB6B14BA-F3ED-4E64-92C6-64F9828046FF}" presName="rect2" presStyleLbl="node1" presStyleIdx="1" presStyleCnt="4" custScaleX="170713" custLinFactNeighborX="-15627" custLinFactNeighborY="1302">
        <dgm:presLayoutVars>
          <dgm:bulletEnabled val="1"/>
        </dgm:presLayoutVars>
      </dgm:prSet>
      <dgm:spPr/>
    </dgm:pt>
    <dgm:pt modelId="{CEBDBD27-96B3-4DA1-9F69-C5FB6CD8B579}" type="pres">
      <dgm:prSet presAssocID="{C3931165-71EC-4BF9-8FAA-58177A91C156}" presName="sibTrans" presStyleCnt="0"/>
      <dgm:spPr/>
    </dgm:pt>
    <dgm:pt modelId="{FFAC6340-6E3C-4D0E-95BB-4106A791359A}" type="pres">
      <dgm:prSet presAssocID="{2E98805E-0CC0-4C5D-8EC9-C8E1CDA301A2}" presName="composite" presStyleCnt="0"/>
      <dgm:spPr/>
    </dgm:pt>
    <dgm:pt modelId="{F0B5ABED-1BCA-4BC1-B43D-CB3680DEC54A}" type="pres">
      <dgm:prSet presAssocID="{2E98805E-0CC0-4C5D-8EC9-C8E1CDA301A2}" presName="rect1" presStyleLbl="bgImgPlace1" presStyleIdx="2" presStyleCnt="4" custLinFactNeighborX="-9175" custLinFactNeighborY="-1871"/>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A71AA191-3D1C-4737-82C1-47E744D89B6C}" type="pres">
      <dgm:prSet presAssocID="{2E98805E-0CC0-4C5D-8EC9-C8E1CDA301A2}" presName="rect2" presStyleLbl="node1" presStyleIdx="2" presStyleCnt="4" custScaleX="170713" custLinFactNeighborX="-49484" custLinFactNeighborY="0">
        <dgm:presLayoutVars>
          <dgm:bulletEnabled val="1"/>
        </dgm:presLayoutVars>
      </dgm:prSet>
      <dgm:spPr/>
    </dgm:pt>
    <dgm:pt modelId="{F51E7121-D3FE-43E1-B8DD-704EA4AF442A}" type="pres">
      <dgm:prSet presAssocID="{6114883A-DD12-4316-800E-42F1A8598F8E}" presName="sibTrans" presStyleCnt="0"/>
      <dgm:spPr/>
    </dgm:pt>
    <dgm:pt modelId="{068F4367-8A97-47F5-869B-CCF459EF0D83}" type="pres">
      <dgm:prSet presAssocID="{2C21EC5E-866E-4835-B1AA-7D9CD7A5702B}" presName="composite" presStyleCnt="0"/>
      <dgm:spPr/>
    </dgm:pt>
    <dgm:pt modelId="{A3E1358B-1094-44DC-83E7-F6B7477D4E25}" type="pres">
      <dgm:prSet presAssocID="{2C21EC5E-866E-4835-B1AA-7D9CD7A5702B}" presName="rect1" presStyleLbl="bgImgPlace1" presStyleIdx="3" presStyleCnt="4" custLinFactNeighborX="9174" custLinFactNeighborY="-1871"/>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 modelId="{F6E15F06-8DC2-4961-8F73-A79C9CFDDC93}" type="pres">
      <dgm:prSet presAssocID="{2C21EC5E-866E-4835-B1AA-7D9CD7A5702B}" presName="rect2" presStyleLbl="node1" presStyleIdx="3" presStyleCnt="4" custScaleX="170713" custLinFactNeighborX="-15627" custLinFactNeighborY="1302">
        <dgm:presLayoutVars>
          <dgm:bulletEnabled val="1"/>
        </dgm:presLayoutVars>
      </dgm:prSet>
      <dgm:spPr/>
    </dgm:pt>
  </dgm:ptLst>
  <dgm:cxnLst>
    <dgm:cxn modelId="{1E935101-D32F-46CB-8BFC-2DD1F3D7165C}" type="presOf" srcId="{46972BD0-396B-418D-86CC-6B1E306C1CE8}" destId="{DA9172A9-14DB-4E75-ACA2-3AC29AB64C37}" srcOrd="0" destOrd="0" presId="urn:microsoft.com/office/officeart/2008/layout/BendingPictureBlocks"/>
    <dgm:cxn modelId="{41FB0F0E-05FE-40B2-BCA8-5EBDD931E357}" type="presOf" srcId="{2C21EC5E-866E-4835-B1AA-7D9CD7A5702B}" destId="{F6E15F06-8DC2-4961-8F73-A79C9CFDDC93}" srcOrd="0" destOrd="0" presId="urn:microsoft.com/office/officeart/2008/layout/BendingPictureBlocks"/>
    <dgm:cxn modelId="{1C891E2C-2C76-470C-8ED3-44EC80C84C24}" srcId="{46972BD0-396B-418D-86CC-6B1E306C1CE8}" destId="{2E98805E-0CC0-4C5D-8EC9-C8E1CDA301A2}" srcOrd="2" destOrd="0" parTransId="{48DB2F42-29A2-4C65-9FBF-071F47072939}" sibTransId="{6114883A-DD12-4316-800E-42F1A8598F8E}"/>
    <dgm:cxn modelId="{9835CA2F-0D5E-4EB9-BC5F-E0A3812BE404}" type="presOf" srcId="{CB6B14BA-F3ED-4E64-92C6-64F9828046FF}" destId="{BE5D8D8D-B75C-4AA3-9895-700F1D82654A}" srcOrd="0" destOrd="0" presId="urn:microsoft.com/office/officeart/2008/layout/BendingPictureBlocks"/>
    <dgm:cxn modelId="{B1A00936-0801-4BE0-A97E-E2C145F8D2BD}" srcId="{46972BD0-396B-418D-86CC-6B1E306C1CE8}" destId="{2C21EC5E-866E-4835-B1AA-7D9CD7A5702B}" srcOrd="3" destOrd="0" parTransId="{59B039F9-6525-4D51-9022-5E5AF3D84068}" sibTransId="{7576F570-C27E-4D8D-AEE0-E8566E3E406B}"/>
    <dgm:cxn modelId="{2F4F6A38-0E97-40ED-852E-939E89EE64A1}" srcId="{46972BD0-396B-418D-86CC-6B1E306C1CE8}" destId="{CB6B14BA-F3ED-4E64-92C6-64F9828046FF}" srcOrd="1" destOrd="0" parTransId="{45C133C5-2A3C-47BD-B4AB-99A214893B6D}" sibTransId="{C3931165-71EC-4BF9-8FAA-58177A91C156}"/>
    <dgm:cxn modelId="{D5429C76-9EB0-42CE-92DB-6179524CCAF8}" type="presOf" srcId="{2E98805E-0CC0-4C5D-8EC9-C8E1CDA301A2}" destId="{A71AA191-3D1C-4737-82C1-47E744D89B6C}" srcOrd="0" destOrd="0" presId="urn:microsoft.com/office/officeart/2008/layout/BendingPictureBlocks"/>
    <dgm:cxn modelId="{C334A177-8CCA-4617-B823-EA900CB05324}" type="presOf" srcId="{356B3E16-E9F9-40AE-BB0A-222E74416314}" destId="{9B37A5D8-1DCD-4668-BC99-487FB2F1C2BE}" srcOrd="0" destOrd="0" presId="urn:microsoft.com/office/officeart/2008/layout/BendingPictureBlocks"/>
    <dgm:cxn modelId="{E5AA17E4-BB0F-4DCA-9DFB-57C1217579A6}" srcId="{46972BD0-396B-418D-86CC-6B1E306C1CE8}" destId="{356B3E16-E9F9-40AE-BB0A-222E74416314}" srcOrd="0" destOrd="0" parTransId="{BB3394EB-6502-441A-A3C8-1F13D70278A6}" sibTransId="{FC0753B2-4D45-41F1-8F4E-E4902F6C923B}"/>
    <dgm:cxn modelId="{82DBA8D3-2A28-4574-A187-182E23497BB2}" type="presParOf" srcId="{DA9172A9-14DB-4E75-ACA2-3AC29AB64C37}" destId="{8FEE612C-70E4-4A06-99A2-67A5C1DCD397}" srcOrd="0" destOrd="0" presId="urn:microsoft.com/office/officeart/2008/layout/BendingPictureBlocks"/>
    <dgm:cxn modelId="{FF172690-BAE5-4228-8814-920CAFA52F99}" type="presParOf" srcId="{8FEE612C-70E4-4A06-99A2-67A5C1DCD397}" destId="{97C5DF96-3B2B-4813-9995-50048A516987}" srcOrd="0" destOrd="0" presId="urn:microsoft.com/office/officeart/2008/layout/BendingPictureBlocks"/>
    <dgm:cxn modelId="{20A375DA-30FB-4479-88AC-03377033E8BD}" type="presParOf" srcId="{8FEE612C-70E4-4A06-99A2-67A5C1DCD397}" destId="{9B37A5D8-1DCD-4668-BC99-487FB2F1C2BE}" srcOrd="1" destOrd="0" presId="urn:microsoft.com/office/officeart/2008/layout/BendingPictureBlocks"/>
    <dgm:cxn modelId="{95D4029F-5460-41E5-BE73-17EA2D6EE4EA}" type="presParOf" srcId="{DA9172A9-14DB-4E75-ACA2-3AC29AB64C37}" destId="{8FD6B547-3833-4877-841A-749994EE8FDE}" srcOrd="1" destOrd="0" presId="urn:microsoft.com/office/officeart/2008/layout/BendingPictureBlocks"/>
    <dgm:cxn modelId="{DE848616-E15D-42A4-B999-E8305AC44F4B}" type="presParOf" srcId="{DA9172A9-14DB-4E75-ACA2-3AC29AB64C37}" destId="{3DC20206-632D-4C28-A1E5-70217657AD01}" srcOrd="2" destOrd="0" presId="urn:microsoft.com/office/officeart/2008/layout/BendingPictureBlocks"/>
    <dgm:cxn modelId="{1CAA31F8-CD9B-4889-8DCF-D91217E63F66}" type="presParOf" srcId="{3DC20206-632D-4C28-A1E5-70217657AD01}" destId="{02BE1B0A-E370-4B48-BAE5-1B5C3A78C9B4}" srcOrd="0" destOrd="0" presId="urn:microsoft.com/office/officeart/2008/layout/BendingPictureBlocks"/>
    <dgm:cxn modelId="{D94FE705-FA8A-4817-83F1-1250AC2FEEB3}" type="presParOf" srcId="{3DC20206-632D-4C28-A1E5-70217657AD01}" destId="{BE5D8D8D-B75C-4AA3-9895-700F1D82654A}" srcOrd="1" destOrd="0" presId="urn:microsoft.com/office/officeart/2008/layout/BendingPictureBlocks"/>
    <dgm:cxn modelId="{BB0292D3-7DA7-4BAD-B6BC-4EF6B846A35A}" type="presParOf" srcId="{DA9172A9-14DB-4E75-ACA2-3AC29AB64C37}" destId="{CEBDBD27-96B3-4DA1-9F69-C5FB6CD8B579}" srcOrd="3" destOrd="0" presId="urn:microsoft.com/office/officeart/2008/layout/BendingPictureBlocks"/>
    <dgm:cxn modelId="{ADF92102-AD9B-4975-A462-1C8306E6A260}" type="presParOf" srcId="{DA9172A9-14DB-4E75-ACA2-3AC29AB64C37}" destId="{FFAC6340-6E3C-4D0E-95BB-4106A791359A}" srcOrd="4" destOrd="0" presId="urn:microsoft.com/office/officeart/2008/layout/BendingPictureBlocks"/>
    <dgm:cxn modelId="{B6A44664-6993-43F7-AC61-A4FAA829C2FF}" type="presParOf" srcId="{FFAC6340-6E3C-4D0E-95BB-4106A791359A}" destId="{F0B5ABED-1BCA-4BC1-B43D-CB3680DEC54A}" srcOrd="0" destOrd="0" presId="urn:microsoft.com/office/officeart/2008/layout/BendingPictureBlocks"/>
    <dgm:cxn modelId="{9749640F-C6FF-448D-B7B3-70ADF353DFBF}" type="presParOf" srcId="{FFAC6340-6E3C-4D0E-95BB-4106A791359A}" destId="{A71AA191-3D1C-4737-82C1-47E744D89B6C}" srcOrd="1" destOrd="0" presId="urn:microsoft.com/office/officeart/2008/layout/BendingPictureBlocks"/>
    <dgm:cxn modelId="{16B2C2A5-A134-4F01-B274-AC814BCA0A91}" type="presParOf" srcId="{DA9172A9-14DB-4E75-ACA2-3AC29AB64C37}" destId="{F51E7121-D3FE-43E1-B8DD-704EA4AF442A}" srcOrd="5" destOrd="0" presId="urn:microsoft.com/office/officeart/2008/layout/BendingPictureBlocks"/>
    <dgm:cxn modelId="{5488DB35-1BD4-4ED0-AB72-776E89BE45D7}" type="presParOf" srcId="{DA9172A9-14DB-4E75-ACA2-3AC29AB64C37}" destId="{068F4367-8A97-47F5-869B-CCF459EF0D83}" srcOrd="6" destOrd="0" presId="urn:microsoft.com/office/officeart/2008/layout/BendingPictureBlocks"/>
    <dgm:cxn modelId="{EE80E621-C414-4D1D-8370-214C64082025}" type="presParOf" srcId="{068F4367-8A97-47F5-869B-CCF459EF0D83}" destId="{A3E1358B-1094-44DC-83E7-F6B7477D4E25}" srcOrd="0" destOrd="0" presId="urn:microsoft.com/office/officeart/2008/layout/BendingPictureBlocks"/>
    <dgm:cxn modelId="{86860EB0-27ED-4AF3-BB4E-E4AB62D2C89B}" type="presParOf" srcId="{068F4367-8A97-47F5-869B-CCF459EF0D83}" destId="{F6E15F06-8DC2-4961-8F73-A79C9CFDDC93}"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6DEC4-ECD2-4833-A396-FA87A5750171}">
      <dsp:nvSpPr>
        <dsp:cNvPr id="0" name=""/>
        <dsp:cNvSpPr/>
      </dsp:nvSpPr>
      <dsp:spPr>
        <a:xfrm>
          <a:off x="1981533" y="31277"/>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Gotham Book" panose="02000604040000020004" pitchFamily="50" charset="0"/>
            </a:rPr>
            <a:t>Early On</a:t>
          </a:r>
        </a:p>
      </dsp:txBody>
      <dsp:txXfrm>
        <a:off x="1981533" y="31277"/>
        <a:ext cx="2691007" cy="1118064"/>
      </dsp:txXfrm>
    </dsp:sp>
    <dsp:sp modelId="{F8A87EA2-6004-4DB7-80FB-64B6FCBB40F4}">
      <dsp:nvSpPr>
        <dsp:cNvPr id="0" name=""/>
        <dsp:cNvSpPr/>
      </dsp:nvSpPr>
      <dsp:spPr>
        <a:xfrm>
          <a:off x="4513695" y="138631"/>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www.1800earlyon.org</a:t>
          </a:r>
        </a:p>
      </dsp:txBody>
      <dsp:txXfrm>
        <a:off x="4513695" y="138631"/>
        <a:ext cx="2943285" cy="840935"/>
      </dsp:txXfrm>
    </dsp:sp>
    <dsp:sp modelId="{B481EE13-701A-4877-A633-2A9CB2707C0E}">
      <dsp:nvSpPr>
        <dsp:cNvPr id="0" name=""/>
        <dsp:cNvSpPr/>
      </dsp:nvSpPr>
      <dsp:spPr>
        <a:xfrm>
          <a:off x="7585161" y="125210"/>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1-800-327-5966</a:t>
          </a:r>
        </a:p>
      </dsp:txBody>
      <dsp:txXfrm>
        <a:off x="7585161" y="125210"/>
        <a:ext cx="2438712" cy="840935"/>
      </dsp:txXfrm>
    </dsp:sp>
    <dsp:sp modelId="{EBEA0A32-6CA8-44CA-A911-4982D2621EBF}">
      <dsp:nvSpPr>
        <dsp:cNvPr id="0" name=""/>
        <dsp:cNvSpPr/>
      </dsp:nvSpPr>
      <dsp:spPr>
        <a:xfrm>
          <a:off x="1981533" y="1286773"/>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Gotham Book" panose="02000604040000020004" pitchFamily="50" charset="0"/>
            </a:rPr>
            <a:t>Build Up</a:t>
          </a:r>
        </a:p>
      </dsp:txBody>
      <dsp:txXfrm>
        <a:off x="1981533" y="1286773"/>
        <a:ext cx="2691007" cy="1118064"/>
      </dsp:txXfrm>
    </dsp:sp>
    <dsp:sp modelId="{414CD2D6-77FA-45DF-BE5D-D6457D702B54}">
      <dsp:nvSpPr>
        <dsp:cNvPr id="0" name=""/>
        <dsp:cNvSpPr/>
      </dsp:nvSpPr>
      <dsp:spPr>
        <a:xfrm>
          <a:off x="4513695" y="1425270"/>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www.buildupmi.org</a:t>
          </a:r>
        </a:p>
      </dsp:txBody>
      <dsp:txXfrm>
        <a:off x="4513695" y="1425270"/>
        <a:ext cx="2943285" cy="840935"/>
      </dsp:txXfrm>
    </dsp:sp>
    <dsp:sp modelId="{4BC55C31-C9FA-4D87-9D43-3EFBE82FA7B8}">
      <dsp:nvSpPr>
        <dsp:cNvPr id="0" name=""/>
        <dsp:cNvSpPr/>
      </dsp:nvSpPr>
      <dsp:spPr>
        <a:xfrm>
          <a:off x="7585161" y="1411848"/>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Gotham Book" panose="02000604040000020004" pitchFamily="50" charset="0"/>
            </a:rPr>
            <a:t>1-888-320-8384 </a:t>
          </a:r>
        </a:p>
      </dsp:txBody>
      <dsp:txXfrm>
        <a:off x="7585161" y="1411848"/>
        <a:ext cx="2438712" cy="8409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B38CD-3C4D-48B1-9C23-5D969B0552C4}">
      <dsp:nvSpPr>
        <dsp:cNvPr id="0" name=""/>
        <dsp:cNvSpPr/>
      </dsp:nvSpPr>
      <dsp:spPr>
        <a:xfrm>
          <a:off x="574056" y="680682"/>
          <a:ext cx="4104950" cy="3954503"/>
        </a:xfrm>
        <a:prstGeom prst="ellipse">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Gotham Book" panose="02000604040000020004" pitchFamily="50" charset="0"/>
            </a:rPr>
            <a:t>What kinds of situations could require an emergency evacuation?</a:t>
          </a:r>
        </a:p>
      </dsp:txBody>
      <dsp:txXfrm>
        <a:off x="1175212" y="1259806"/>
        <a:ext cx="2902638" cy="2796255"/>
      </dsp:txXfrm>
    </dsp:sp>
    <dsp:sp modelId="{F5A360B8-04AF-4AAC-BEED-0E39A3FFA920}">
      <dsp:nvSpPr>
        <dsp:cNvPr id="0" name=""/>
        <dsp:cNvSpPr/>
      </dsp:nvSpPr>
      <dsp:spPr>
        <a:xfrm>
          <a:off x="500293" y="0"/>
          <a:ext cx="5198064" cy="5418667"/>
        </a:xfrm>
        <a:prstGeom prst="blockArc">
          <a:avLst>
            <a:gd name="adj1" fmla="val 17527788"/>
            <a:gd name="adj2" fmla="val 4119114"/>
            <a:gd name="adj3" fmla="val 5750"/>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279D9-262C-4150-9B92-82EA1F4B0770}">
      <dsp:nvSpPr>
        <dsp:cNvPr id="0" name=""/>
        <dsp:cNvSpPr/>
      </dsp:nvSpPr>
      <dsp:spPr>
        <a:xfrm>
          <a:off x="4327770" y="456793"/>
          <a:ext cx="1381373" cy="138176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ECD47B-2CD1-490F-A061-53A9FAF7E8EF}">
      <dsp:nvSpPr>
        <dsp:cNvPr id="0" name=""/>
        <dsp:cNvSpPr/>
      </dsp:nvSpPr>
      <dsp:spPr>
        <a:xfrm>
          <a:off x="5813922"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5813922" y="479010"/>
        <a:ext cx="1849022" cy="1337327"/>
      </dsp:txXfrm>
    </dsp:sp>
    <dsp:sp modelId="{744A5808-AE0D-4AD4-A9FE-7997B29DBB39}">
      <dsp:nvSpPr>
        <dsp:cNvPr id="0" name=""/>
        <dsp:cNvSpPr/>
      </dsp:nvSpPr>
      <dsp:spPr>
        <a:xfrm>
          <a:off x="4861675" y="2028748"/>
          <a:ext cx="1381373" cy="138176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B4A437-B87A-4E9C-9134-2D485274F4E6}">
      <dsp:nvSpPr>
        <dsp:cNvPr id="0" name=""/>
        <dsp:cNvSpPr/>
      </dsp:nvSpPr>
      <dsp:spPr>
        <a:xfrm>
          <a:off x="6355531"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6355531" y="2048256"/>
        <a:ext cx="1849022" cy="1337327"/>
      </dsp:txXfrm>
    </dsp:sp>
    <dsp:sp modelId="{2F0E60AA-A95A-4D0E-B019-9E4E47CE0887}">
      <dsp:nvSpPr>
        <dsp:cNvPr id="0" name=""/>
        <dsp:cNvSpPr/>
      </dsp:nvSpPr>
      <dsp:spPr>
        <a:xfrm>
          <a:off x="4327770" y="3622920"/>
          <a:ext cx="1381373" cy="138176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3FD99A-0C65-42A7-839C-1529BF1B25A5}">
      <dsp:nvSpPr>
        <dsp:cNvPr id="0" name=""/>
        <dsp:cNvSpPr/>
      </dsp:nvSpPr>
      <dsp:spPr>
        <a:xfrm>
          <a:off x="5813922"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a:solidFill>
              <a:schemeClr val="bg1"/>
            </a:solidFill>
            <a:latin typeface="Gotham Book" panose="02000604040000020004" pitchFamily="50" charset="0"/>
          </a:endParaRPr>
        </a:p>
      </dsp:txBody>
      <dsp:txXfrm>
        <a:off x="5813922" y="3651097"/>
        <a:ext cx="1849022" cy="13373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F32CA-5C2D-42B9-9B09-B896D928C623}">
      <dsp:nvSpPr>
        <dsp:cNvPr id="0" name=""/>
        <dsp:cNvSpPr/>
      </dsp:nvSpPr>
      <dsp:spPr>
        <a:xfrm>
          <a:off x="285766" y="1128131"/>
          <a:ext cx="1404925" cy="13151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FD3365-A251-4B6F-B578-C1C9A9AE7400}">
      <dsp:nvSpPr>
        <dsp:cNvPr id="0" name=""/>
        <dsp:cNvSpPr/>
      </dsp:nvSpPr>
      <dsp:spPr>
        <a:xfrm>
          <a:off x="21727"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Monthly test </a:t>
          </a:r>
        </a:p>
      </dsp:txBody>
      <dsp:txXfrm>
        <a:off x="21727" y="2473197"/>
        <a:ext cx="2146802" cy="1624670"/>
      </dsp:txXfrm>
    </dsp:sp>
    <dsp:sp modelId="{E58B8F7C-CCFF-4D2F-805E-49E152EA2C6E}">
      <dsp:nvSpPr>
        <dsp:cNvPr id="0" name=""/>
        <dsp:cNvSpPr/>
      </dsp:nvSpPr>
      <dsp:spPr>
        <a:xfrm>
          <a:off x="2673782" y="1128131"/>
          <a:ext cx="1404925" cy="13151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C18C2F-D0D4-4C1B-8A68-EC4812D7B8A4}">
      <dsp:nvSpPr>
        <dsp:cNvPr id="0" name=""/>
        <dsp:cNvSpPr/>
      </dsp:nvSpPr>
      <dsp:spPr>
        <a:xfrm>
          <a:off x="2409742"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Monthly practice</a:t>
          </a:r>
        </a:p>
      </dsp:txBody>
      <dsp:txXfrm>
        <a:off x="2409742" y="2473197"/>
        <a:ext cx="2146802" cy="1624670"/>
      </dsp:txXfrm>
    </dsp:sp>
    <dsp:sp modelId="{BE0CB525-0FE2-4C6B-AAC0-49C398ECF71C}">
      <dsp:nvSpPr>
        <dsp:cNvPr id="0" name=""/>
        <dsp:cNvSpPr/>
      </dsp:nvSpPr>
      <dsp:spPr>
        <a:xfrm>
          <a:off x="5061798" y="1128131"/>
          <a:ext cx="1404925" cy="13151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2E6821-3EE8-42CB-8441-6B4C4473FB42}">
      <dsp:nvSpPr>
        <dsp:cNvPr id="0" name=""/>
        <dsp:cNvSpPr/>
      </dsp:nvSpPr>
      <dsp:spPr>
        <a:xfrm>
          <a:off x="4797758"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Practice all exits</a:t>
          </a:r>
        </a:p>
      </dsp:txBody>
      <dsp:txXfrm>
        <a:off x="4797758" y="2473197"/>
        <a:ext cx="2146802" cy="1624670"/>
      </dsp:txXfrm>
    </dsp:sp>
    <dsp:sp modelId="{E0070FA8-ABAF-43E8-80F4-A14A3529F586}">
      <dsp:nvSpPr>
        <dsp:cNvPr id="0" name=""/>
        <dsp:cNvSpPr/>
      </dsp:nvSpPr>
      <dsp:spPr>
        <a:xfrm>
          <a:off x="7449813" y="1128131"/>
          <a:ext cx="1404925" cy="13151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E4F058-530D-41C5-95E2-7A94201B92A8}">
      <dsp:nvSpPr>
        <dsp:cNvPr id="0" name=""/>
        <dsp:cNvSpPr/>
      </dsp:nvSpPr>
      <dsp:spPr>
        <a:xfrm>
          <a:off x="7185774"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What happens at the Meeting Place?</a:t>
          </a:r>
        </a:p>
      </dsp:txBody>
      <dsp:txXfrm>
        <a:off x="7185774" y="2473197"/>
        <a:ext cx="2146802" cy="1624670"/>
      </dsp:txXfrm>
    </dsp:sp>
    <dsp:sp modelId="{8975AB5D-DEBB-4405-9E67-5F37FB1C6007}">
      <dsp:nvSpPr>
        <dsp:cNvPr id="0" name=""/>
        <dsp:cNvSpPr/>
      </dsp:nvSpPr>
      <dsp:spPr>
        <a:xfrm>
          <a:off x="9837829" y="1128131"/>
          <a:ext cx="1404925" cy="13151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466688-C46E-40F3-A6FD-D4B24BC7A27E}">
      <dsp:nvSpPr>
        <dsp:cNvPr id="0" name=""/>
        <dsp:cNvSpPr/>
      </dsp:nvSpPr>
      <dsp:spPr>
        <a:xfrm>
          <a:off x="9559493"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Never go back inside</a:t>
          </a:r>
        </a:p>
      </dsp:txBody>
      <dsp:txXfrm>
        <a:off x="9559493" y="2473197"/>
        <a:ext cx="2146802" cy="16246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26ED-53E8-4FA6-BA2F-48D9E72C6543}">
      <dsp:nvSpPr>
        <dsp:cNvPr id="0" name=""/>
        <dsp:cNvSpPr/>
      </dsp:nvSpPr>
      <dsp:spPr>
        <a:xfrm>
          <a:off x="9926" y="514167"/>
          <a:ext cx="2966979" cy="3306342"/>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1</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Completion of License Exempt Provider Preservice Training </a:t>
          </a:r>
        </a:p>
      </dsp:txBody>
      <dsp:txXfrm>
        <a:off x="96826" y="601067"/>
        <a:ext cx="2793179" cy="3132542"/>
      </dsp:txXfrm>
    </dsp:sp>
    <dsp:sp modelId="{0F4E836F-FBB4-4341-BC1B-FCB7CBB44080}">
      <dsp:nvSpPr>
        <dsp:cNvPr id="0" name=""/>
        <dsp:cNvSpPr/>
      </dsp:nvSpPr>
      <dsp:spPr>
        <a:xfrm>
          <a:off x="3273604" y="1799432"/>
          <a:ext cx="628999" cy="735811"/>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solidFill>
              <a:srgbClr val="0C1B55"/>
            </a:solidFill>
            <a:latin typeface="Gotham Book" panose="02000604040000020004" pitchFamily="50" charset="0"/>
          </a:endParaRPr>
        </a:p>
      </dsp:txBody>
      <dsp:txXfrm>
        <a:off x="3273604" y="1946594"/>
        <a:ext cx="440299" cy="441487"/>
      </dsp:txXfrm>
    </dsp:sp>
    <dsp:sp modelId="{3BBA8380-8FDA-4008-87DB-CD7F3AA65D74}">
      <dsp:nvSpPr>
        <dsp:cNvPr id="0" name=""/>
        <dsp:cNvSpPr/>
      </dsp:nvSpPr>
      <dsp:spPr>
        <a:xfrm>
          <a:off x="4163698" y="514167"/>
          <a:ext cx="2966979" cy="3306342"/>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2</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a:rPr>
            <a:t>Completion of Level 1 and 10 hours of Level 2 approved core trainings annually</a:t>
          </a:r>
        </a:p>
      </dsp:txBody>
      <dsp:txXfrm>
        <a:off x="4250598" y="601067"/>
        <a:ext cx="2793179" cy="3132542"/>
      </dsp:txXfrm>
    </dsp:sp>
    <dsp:sp modelId="{230EEBF2-D9E1-4859-AE7E-BCFE0FDF700F}">
      <dsp:nvSpPr>
        <dsp:cNvPr id="0" name=""/>
        <dsp:cNvSpPr/>
      </dsp:nvSpPr>
      <dsp:spPr>
        <a:xfrm>
          <a:off x="7427376" y="1799432"/>
          <a:ext cx="628999" cy="735811"/>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solidFill>
              <a:srgbClr val="0C1B55"/>
            </a:solidFill>
            <a:latin typeface="Gotham Book" panose="02000604040000020004" pitchFamily="50" charset="0"/>
          </a:endParaRPr>
        </a:p>
      </dsp:txBody>
      <dsp:txXfrm>
        <a:off x="7427376" y="1946594"/>
        <a:ext cx="440299" cy="441487"/>
      </dsp:txXfrm>
    </dsp:sp>
    <dsp:sp modelId="{46FAC460-6544-4EA4-886A-7BA8200DA155}">
      <dsp:nvSpPr>
        <dsp:cNvPr id="0" name=""/>
        <dsp:cNvSpPr/>
      </dsp:nvSpPr>
      <dsp:spPr>
        <a:xfrm>
          <a:off x="8317470" y="514167"/>
          <a:ext cx="2966979" cy="3306342"/>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3</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20 hours of Level 2 training and a minimum of 10 hours implementing an approved Quality Improvement Plan</a:t>
          </a:r>
        </a:p>
      </dsp:txBody>
      <dsp:txXfrm>
        <a:off x="8404370" y="601067"/>
        <a:ext cx="2793179" cy="31325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DAD54-037F-4478-93F4-25CCC69CF67F}">
      <dsp:nvSpPr>
        <dsp:cNvPr id="0" name=""/>
        <dsp:cNvSpPr/>
      </dsp:nvSpPr>
      <dsp:spPr>
        <a:xfrm>
          <a:off x="645732" y="2018999"/>
          <a:ext cx="3252320" cy="2896861"/>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C9B42-61E2-4221-9B7B-B0C7FCF61DA7}">
      <dsp:nvSpPr>
        <dsp:cNvPr id="0" name=""/>
        <dsp:cNvSpPr/>
      </dsp:nvSpPr>
      <dsp:spPr>
        <a:xfrm>
          <a:off x="855988" y="2363480"/>
          <a:ext cx="3135414" cy="3116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US" sz="6500" kern="1200">
            <a:solidFill>
              <a:srgbClr val="0C1B55"/>
            </a:solidFill>
            <a:latin typeface="Gotham Book" panose="02000604040000020004" pitchFamily="50" charset="0"/>
          </a:endParaRPr>
        </a:p>
      </dsp:txBody>
      <dsp:txXfrm>
        <a:off x="855988" y="2363480"/>
        <a:ext cx="3135414" cy="3116301"/>
      </dsp:txXfrm>
    </dsp:sp>
    <dsp:sp modelId="{8E3FA4E2-76F8-4F5C-885B-FB47907207CE}">
      <dsp:nvSpPr>
        <dsp:cNvPr id="0" name=""/>
        <dsp:cNvSpPr/>
      </dsp:nvSpPr>
      <dsp:spPr>
        <a:xfrm>
          <a:off x="3970270" y="2162880"/>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1670D-DDA1-49B5-A139-212B79F31A76}">
      <dsp:nvSpPr>
        <dsp:cNvPr id="0" name=""/>
        <dsp:cNvSpPr/>
      </dsp:nvSpPr>
      <dsp:spPr>
        <a:xfrm>
          <a:off x="5081532" y="1509726"/>
          <a:ext cx="4682695"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Life-saving procedure used when an infant, child, or adult’s heart stops beating, or they are unable to breathe </a:t>
          </a:r>
        </a:p>
      </dsp:txBody>
      <dsp:txXfrm>
        <a:off x="5081532" y="1509726"/>
        <a:ext cx="4682695" cy="1782985"/>
      </dsp:txXfrm>
    </dsp:sp>
    <dsp:sp modelId="{9DA23813-3498-4C92-9B2C-FFAF1D6511D2}">
      <dsp:nvSpPr>
        <dsp:cNvPr id="0" name=""/>
        <dsp:cNvSpPr/>
      </dsp:nvSpPr>
      <dsp:spPr>
        <a:xfrm>
          <a:off x="3970270" y="4198286"/>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8468F-3136-4E4C-87CE-9653B7DE1B0E}">
      <dsp:nvSpPr>
        <dsp:cNvPr id="0" name=""/>
        <dsp:cNvSpPr/>
      </dsp:nvSpPr>
      <dsp:spPr>
        <a:xfrm>
          <a:off x="5081343" y="3545132"/>
          <a:ext cx="4715860"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Includes management of blocked airway, rescue breathing, and chest compressions</a:t>
          </a:r>
        </a:p>
      </dsp:txBody>
      <dsp:txXfrm>
        <a:off x="5081343" y="3545132"/>
        <a:ext cx="4715860" cy="178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F8ABD-3C83-4EC2-881E-768BE77AEACF}">
      <dsp:nvSpPr>
        <dsp:cNvPr id="0" name=""/>
        <dsp:cNvSpPr/>
      </dsp:nvSpPr>
      <dsp:spPr>
        <a:xfrm rot="10800000">
          <a:off x="3199183" y="194733"/>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Sun protection</a:t>
          </a:r>
        </a:p>
      </dsp:txBody>
      <dsp:txXfrm rot="10800000">
        <a:off x="3404923" y="194733"/>
        <a:ext cx="5280646" cy="822962"/>
      </dsp:txXfrm>
    </dsp:sp>
    <dsp:sp modelId="{07A3EA0D-80B7-4555-8566-97B033248BEA}">
      <dsp:nvSpPr>
        <dsp:cNvPr id="0" name=""/>
        <dsp:cNvSpPr/>
      </dsp:nvSpPr>
      <dsp:spPr>
        <a:xfrm>
          <a:off x="1831483" y="1440"/>
          <a:ext cx="1157064" cy="115706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7CC22-9579-4FF7-8058-BF9970DE7786}">
      <dsp:nvSpPr>
        <dsp:cNvPr id="0" name=""/>
        <dsp:cNvSpPr/>
      </dsp:nvSpPr>
      <dsp:spPr>
        <a:xfrm rot="10800000">
          <a:off x="3199183" y="1695142"/>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Animal bites</a:t>
          </a:r>
        </a:p>
      </dsp:txBody>
      <dsp:txXfrm rot="10800000">
        <a:off x="3404923" y="1695142"/>
        <a:ext cx="5280646" cy="822962"/>
      </dsp:txXfrm>
    </dsp:sp>
    <dsp:sp modelId="{BE45F506-5628-4C89-A42E-2E3D51DF56B7}">
      <dsp:nvSpPr>
        <dsp:cNvPr id="0" name=""/>
        <dsp:cNvSpPr/>
      </dsp:nvSpPr>
      <dsp:spPr>
        <a:xfrm>
          <a:off x="1831483" y="1501849"/>
          <a:ext cx="1157064" cy="115706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9DB70-CE9B-4262-A418-71FD3236E37D}">
      <dsp:nvSpPr>
        <dsp:cNvPr id="0" name=""/>
        <dsp:cNvSpPr/>
      </dsp:nvSpPr>
      <dsp:spPr>
        <a:xfrm rot="10800000">
          <a:off x="3199183" y="3195551"/>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Water safety</a:t>
          </a:r>
        </a:p>
      </dsp:txBody>
      <dsp:txXfrm rot="10800000">
        <a:off x="3404923" y="3195551"/>
        <a:ext cx="5280646" cy="822962"/>
      </dsp:txXfrm>
    </dsp:sp>
    <dsp:sp modelId="{02A28075-2247-4E01-89F0-F41DC0BC2641}">
      <dsp:nvSpPr>
        <dsp:cNvPr id="0" name=""/>
        <dsp:cNvSpPr/>
      </dsp:nvSpPr>
      <dsp:spPr>
        <a:xfrm>
          <a:off x="1831483" y="3002258"/>
          <a:ext cx="1157064" cy="115706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9B947-5312-468D-B5DC-DA6327743ADB}">
      <dsp:nvSpPr>
        <dsp:cNvPr id="0" name=""/>
        <dsp:cNvSpPr/>
      </dsp:nvSpPr>
      <dsp:spPr>
        <a:xfrm>
          <a:off x="958"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FFB5E4D-636F-43C4-9819-406C45DAB1B4}">
      <dsp:nvSpPr>
        <dsp:cNvPr id="0" name=""/>
        <dsp:cNvSpPr/>
      </dsp:nvSpPr>
      <dsp:spPr>
        <a:xfrm>
          <a:off x="551374" y="712927"/>
          <a:ext cx="1928306" cy="173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C2844-B87A-4E3D-8E36-891736651EA7}">
      <dsp:nvSpPr>
        <dsp:cNvPr id="0" name=""/>
        <dsp:cNvSpPr/>
      </dsp:nvSpPr>
      <dsp:spPr>
        <a:xfrm>
          <a:off x="150960"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Traffic, driveways, and parking lots</a:t>
          </a:r>
        </a:p>
      </dsp:txBody>
      <dsp:txXfrm>
        <a:off x="150960" y="2495615"/>
        <a:ext cx="2700029" cy="1617997"/>
      </dsp:txXfrm>
    </dsp:sp>
    <dsp:sp modelId="{7F7C8AFD-5AB4-47D9-BCBA-7C5D295403E1}">
      <dsp:nvSpPr>
        <dsp:cNvPr id="0" name=""/>
        <dsp:cNvSpPr/>
      </dsp:nvSpPr>
      <dsp:spPr>
        <a:xfrm>
          <a:off x="3836982"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F3B0BE5C-1B43-4440-A465-3CB2C0061E9A}">
      <dsp:nvSpPr>
        <dsp:cNvPr id="0" name=""/>
        <dsp:cNvSpPr/>
      </dsp:nvSpPr>
      <dsp:spPr>
        <a:xfrm>
          <a:off x="4387398" y="712927"/>
          <a:ext cx="1928306" cy="173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DC2D3-7D09-4D06-8A58-11768741845C}">
      <dsp:nvSpPr>
        <dsp:cNvPr id="0" name=""/>
        <dsp:cNvSpPr/>
      </dsp:nvSpPr>
      <dsp:spPr>
        <a:xfrm>
          <a:off x="3986983"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Weather</a:t>
          </a:r>
        </a:p>
      </dsp:txBody>
      <dsp:txXfrm>
        <a:off x="3986983" y="2495615"/>
        <a:ext cx="2700029" cy="1617997"/>
      </dsp:txXfrm>
    </dsp:sp>
    <dsp:sp modelId="{6F459D1F-0006-46D2-AB58-77839A170340}">
      <dsp:nvSpPr>
        <dsp:cNvPr id="0" name=""/>
        <dsp:cNvSpPr/>
      </dsp:nvSpPr>
      <dsp:spPr>
        <a:xfrm>
          <a:off x="7673005"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AE0B6BE-E569-4F19-B994-CD64C0611770}">
      <dsp:nvSpPr>
        <dsp:cNvPr id="0" name=""/>
        <dsp:cNvSpPr/>
      </dsp:nvSpPr>
      <dsp:spPr>
        <a:xfrm>
          <a:off x="8223421" y="712927"/>
          <a:ext cx="1928306" cy="1732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67739-2410-4E97-91F2-8261F3FF9E51}">
      <dsp:nvSpPr>
        <dsp:cNvPr id="0" name=""/>
        <dsp:cNvSpPr/>
      </dsp:nvSpPr>
      <dsp:spPr>
        <a:xfrm>
          <a:off x="7823007"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Gotham Book" panose="02000604040000020004" pitchFamily="50" charset="0"/>
            </a:rPr>
            <a:t>Playground</a:t>
          </a:r>
        </a:p>
      </dsp:txBody>
      <dsp:txXfrm>
        <a:off x="7823007" y="2495615"/>
        <a:ext cx="2700029" cy="1617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986BF-EE46-41E2-B943-0207F641351F}">
      <dsp:nvSpPr>
        <dsp:cNvPr id="0" name=""/>
        <dsp:cNvSpPr/>
      </dsp:nvSpPr>
      <dsp:spPr>
        <a:xfrm>
          <a:off x="1029841" y="1526"/>
          <a:ext cx="3725573" cy="2980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9AA8E-6806-4055-B7B0-4DB4BEE1AF7F}">
      <dsp:nvSpPr>
        <dsp:cNvPr id="0" name=""/>
        <dsp:cNvSpPr/>
      </dsp:nvSpPr>
      <dsp:spPr>
        <a:xfrm>
          <a:off x="1365142"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Paint</a:t>
          </a:r>
        </a:p>
      </dsp:txBody>
      <dsp:txXfrm>
        <a:off x="1365142" y="2855660"/>
        <a:ext cx="3315760" cy="699720"/>
      </dsp:txXfrm>
    </dsp:sp>
    <dsp:sp modelId="{3F3C88A4-7243-48B4-9039-0B86BD5CB1A5}">
      <dsp:nvSpPr>
        <dsp:cNvPr id="0" name=""/>
        <dsp:cNvSpPr/>
      </dsp:nvSpPr>
      <dsp:spPr>
        <a:xfrm>
          <a:off x="5127972" y="1526"/>
          <a:ext cx="3725573" cy="2980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02C20-04C5-46AE-A768-78A81AB13236}">
      <dsp:nvSpPr>
        <dsp:cNvPr id="0" name=""/>
        <dsp:cNvSpPr/>
      </dsp:nvSpPr>
      <dsp:spPr>
        <a:xfrm>
          <a:off x="5463274"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Water</a:t>
          </a:r>
        </a:p>
      </dsp:txBody>
      <dsp:txXfrm>
        <a:off x="5463274" y="2855660"/>
        <a:ext cx="3315760" cy="699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E7117-50B0-47A5-9613-F8108AE5C69A}">
      <dsp:nvSpPr>
        <dsp:cNvPr id="0" name=""/>
        <dsp:cNvSpPr/>
      </dsp:nvSpPr>
      <dsp:spPr>
        <a:xfrm>
          <a:off x="2182028" y="225425"/>
          <a:ext cx="3491690" cy="4453687"/>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A51817-9942-4C59-9D28-7CC00A00B858}">
      <dsp:nvSpPr>
        <dsp:cNvPr id="0" name=""/>
        <dsp:cNvSpPr/>
      </dsp:nvSpPr>
      <dsp:spPr>
        <a:xfrm>
          <a:off x="2321696" y="1828753"/>
          <a:ext cx="2688601" cy="26722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b" anchorCtr="0">
          <a:noAutofit/>
        </a:bodyPr>
        <a:lstStyle/>
        <a:p>
          <a:pPr marL="0" lvl="0" indent="0" algn="l" defTabSz="1244600">
            <a:lnSpc>
              <a:spcPct val="90000"/>
            </a:lnSpc>
            <a:spcBef>
              <a:spcPct val="0"/>
            </a:spcBef>
            <a:spcAft>
              <a:spcPct val="35000"/>
            </a:spcAft>
            <a:buNone/>
          </a:pPr>
          <a:endParaRPr lang="en-US" sz="2800" kern="1200">
            <a:solidFill>
              <a:srgbClr val="0C1B55"/>
            </a:solidFill>
            <a:latin typeface="Gotham Book" panose="02000604040000020004" pitchFamily="50" charset="0"/>
          </a:endParaRPr>
        </a:p>
      </dsp:txBody>
      <dsp:txXfrm>
        <a:off x="2321696" y="1828753"/>
        <a:ext cx="2688601" cy="2672212"/>
      </dsp:txXfrm>
    </dsp:sp>
    <dsp:sp modelId="{39AC6FC4-8392-4477-8FD1-4765FD20D119}">
      <dsp:nvSpPr>
        <dsp:cNvPr id="0" name=""/>
        <dsp:cNvSpPr/>
      </dsp:nvSpPr>
      <dsp:spPr>
        <a:xfrm>
          <a:off x="5319077" y="2741"/>
          <a:ext cx="709284" cy="7092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16DB0-F9F4-40B2-8954-102DEF176E65}">
      <dsp:nvSpPr>
        <dsp:cNvPr id="0" name=""/>
        <dsp:cNvSpPr/>
      </dsp:nvSpPr>
      <dsp:spPr>
        <a:xfrm>
          <a:off x="6028361" y="2741"/>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Cold/Flu Medications</a:t>
          </a:r>
        </a:p>
      </dsp:txBody>
      <dsp:txXfrm>
        <a:off x="6028361" y="2741"/>
        <a:ext cx="3690457" cy="709284"/>
      </dsp:txXfrm>
    </dsp:sp>
    <dsp:sp modelId="{002CD064-F2FF-4F6D-8DFD-41D3B52DC8A9}">
      <dsp:nvSpPr>
        <dsp:cNvPr id="0" name=""/>
        <dsp:cNvSpPr/>
      </dsp:nvSpPr>
      <dsp:spPr>
        <a:xfrm>
          <a:off x="5319077" y="839697"/>
          <a:ext cx="709284" cy="7092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532BC8-460C-46EA-B1A3-E8BA729345D6}">
      <dsp:nvSpPr>
        <dsp:cNvPr id="0" name=""/>
        <dsp:cNvSpPr/>
      </dsp:nvSpPr>
      <dsp:spPr>
        <a:xfrm>
          <a:off x="6028361" y="839697"/>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Powders</a:t>
          </a:r>
        </a:p>
      </dsp:txBody>
      <dsp:txXfrm>
        <a:off x="6028361" y="839697"/>
        <a:ext cx="3690457" cy="709284"/>
      </dsp:txXfrm>
    </dsp:sp>
    <dsp:sp modelId="{B7549908-9DCB-4307-95B5-280622C1F133}">
      <dsp:nvSpPr>
        <dsp:cNvPr id="0" name=""/>
        <dsp:cNvSpPr/>
      </dsp:nvSpPr>
      <dsp:spPr>
        <a:xfrm>
          <a:off x="5319077" y="1676652"/>
          <a:ext cx="709284" cy="70928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322DC0-103B-4FB1-BDE6-28D7B30D3BBD}">
      <dsp:nvSpPr>
        <dsp:cNvPr id="0" name=""/>
        <dsp:cNvSpPr/>
      </dsp:nvSpPr>
      <dsp:spPr>
        <a:xfrm>
          <a:off x="6028361" y="1676652"/>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Aspirin/Acetaminophen</a:t>
          </a:r>
        </a:p>
      </dsp:txBody>
      <dsp:txXfrm>
        <a:off x="6028361" y="1676652"/>
        <a:ext cx="3690457" cy="709284"/>
      </dsp:txXfrm>
    </dsp:sp>
    <dsp:sp modelId="{7B29DA72-365A-4439-BBE6-11665D441AE6}">
      <dsp:nvSpPr>
        <dsp:cNvPr id="0" name=""/>
        <dsp:cNvSpPr/>
      </dsp:nvSpPr>
      <dsp:spPr>
        <a:xfrm>
          <a:off x="5319077" y="2513608"/>
          <a:ext cx="709284" cy="70928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50EAF-7100-4479-805A-85B98DCAA1D5}">
      <dsp:nvSpPr>
        <dsp:cNvPr id="0" name=""/>
        <dsp:cNvSpPr/>
      </dsp:nvSpPr>
      <dsp:spPr>
        <a:xfrm>
          <a:off x="6028361" y="2513608"/>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Sunscreen</a:t>
          </a:r>
        </a:p>
      </dsp:txBody>
      <dsp:txXfrm>
        <a:off x="6028361" y="2513608"/>
        <a:ext cx="3690457" cy="709284"/>
      </dsp:txXfrm>
    </dsp:sp>
    <dsp:sp modelId="{730ECB8F-F307-42B2-B619-DB684B5CC454}">
      <dsp:nvSpPr>
        <dsp:cNvPr id="0" name=""/>
        <dsp:cNvSpPr/>
      </dsp:nvSpPr>
      <dsp:spPr>
        <a:xfrm>
          <a:off x="5319077" y="3350564"/>
          <a:ext cx="709284" cy="7092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23F100-7FBF-474B-A00C-1A357BE71B10}">
      <dsp:nvSpPr>
        <dsp:cNvPr id="0" name=""/>
        <dsp:cNvSpPr/>
      </dsp:nvSpPr>
      <dsp:spPr>
        <a:xfrm>
          <a:off x="6028361" y="3350564"/>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Diaper Rash Products</a:t>
          </a:r>
        </a:p>
      </dsp:txBody>
      <dsp:txXfrm>
        <a:off x="6028361" y="3350564"/>
        <a:ext cx="3690457" cy="709284"/>
      </dsp:txXfrm>
    </dsp:sp>
    <dsp:sp modelId="{5816B735-23A8-498A-BEB0-364C58741328}">
      <dsp:nvSpPr>
        <dsp:cNvPr id="0" name=""/>
        <dsp:cNvSpPr/>
      </dsp:nvSpPr>
      <dsp:spPr>
        <a:xfrm>
          <a:off x="5319077" y="4187520"/>
          <a:ext cx="709284" cy="7092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396D2-B9C4-4218-943F-A3F3ED59174B}">
      <dsp:nvSpPr>
        <dsp:cNvPr id="0" name=""/>
        <dsp:cNvSpPr/>
      </dsp:nvSpPr>
      <dsp:spPr>
        <a:xfrm>
          <a:off x="6028361" y="4187520"/>
          <a:ext cx="3690457" cy="709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0C1B55"/>
              </a:solidFill>
              <a:latin typeface="Gotham Book" panose="02000604040000020004" pitchFamily="50" charset="0"/>
            </a:rPr>
            <a:t>Mosquito Repellant</a:t>
          </a:r>
        </a:p>
      </dsp:txBody>
      <dsp:txXfrm>
        <a:off x="6028361" y="4187520"/>
        <a:ext cx="3690457" cy="709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F3770-8881-4214-9516-811634823184}">
      <dsp:nvSpPr>
        <dsp:cNvPr id="0" name=""/>
        <dsp:cNvSpPr/>
      </dsp:nvSpPr>
      <dsp:spPr>
        <a:xfrm>
          <a:off x="3850242" y="1771954"/>
          <a:ext cx="1604884" cy="1458256"/>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The Five Rights</a:t>
          </a:r>
        </a:p>
      </dsp:txBody>
      <dsp:txXfrm>
        <a:off x="3921428" y="1843140"/>
        <a:ext cx="1462512" cy="1315884"/>
      </dsp:txXfrm>
    </dsp:sp>
    <dsp:sp modelId="{F8246FAF-FE36-4DA4-AE62-8E07E01BCA7C}">
      <dsp:nvSpPr>
        <dsp:cNvPr id="0" name=""/>
        <dsp:cNvSpPr/>
      </dsp:nvSpPr>
      <dsp:spPr>
        <a:xfrm rot="16176096">
          <a:off x="4451994" y="1165410"/>
          <a:ext cx="386323"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Gotham Book" panose="02000604040000020004" pitchFamily="50" charset="0"/>
          </a:endParaRPr>
        </a:p>
      </dsp:txBody>
      <dsp:txXfrm rot="10800000">
        <a:off x="4510345" y="1324575"/>
        <a:ext cx="270426" cy="303652"/>
      </dsp:txXfrm>
    </dsp:sp>
    <dsp:sp modelId="{C8472D62-3E30-49C6-B8C9-0E9E595022D4}">
      <dsp:nvSpPr>
        <dsp:cNvPr id="0" name=""/>
        <dsp:cNvSpPr/>
      </dsp:nvSpPr>
      <dsp:spPr>
        <a:xfrm>
          <a:off x="3663573" y="9347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Child</a:t>
          </a:r>
        </a:p>
      </dsp:txBody>
      <dsp:txXfrm>
        <a:off x="3709929" y="139831"/>
        <a:ext cx="1858630" cy="856888"/>
      </dsp:txXfrm>
    </dsp:sp>
    <dsp:sp modelId="{331A4640-A0B5-4938-AD65-700A32873A8F}">
      <dsp:nvSpPr>
        <dsp:cNvPr id="0" name=""/>
        <dsp:cNvSpPr/>
      </dsp:nvSpPr>
      <dsp:spPr>
        <a:xfrm rot="21207852">
          <a:off x="5583663" y="2210461"/>
          <a:ext cx="329564"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Gotham Book" panose="02000604040000020004" pitchFamily="50" charset="0"/>
          </a:endParaRPr>
        </a:p>
      </dsp:txBody>
      <dsp:txXfrm>
        <a:off x="5583984" y="2317306"/>
        <a:ext cx="230695" cy="303652"/>
      </dsp:txXfrm>
    </dsp:sp>
    <dsp:sp modelId="{2E8B179B-9E61-47C8-9123-E9BFA90DCF67}">
      <dsp:nvSpPr>
        <dsp:cNvPr id="0" name=""/>
        <dsp:cNvSpPr/>
      </dsp:nvSpPr>
      <dsp:spPr>
        <a:xfrm>
          <a:off x="6040637" y="175548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Medication</a:t>
          </a:r>
        </a:p>
      </dsp:txBody>
      <dsp:txXfrm>
        <a:off x="6086993" y="1801841"/>
        <a:ext cx="1858630" cy="856888"/>
      </dsp:txXfrm>
    </dsp:sp>
    <dsp:sp modelId="{DCD51126-A4CE-4725-ABB4-E2EC1012CB53}">
      <dsp:nvSpPr>
        <dsp:cNvPr id="0" name=""/>
        <dsp:cNvSpPr/>
      </dsp:nvSpPr>
      <dsp:spPr>
        <a:xfrm rot="3542985">
          <a:off x="5020679" y="3402422"/>
          <a:ext cx="543032"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Gotham Book" panose="02000604040000020004" pitchFamily="50" charset="0"/>
          </a:endParaRPr>
        </a:p>
      </dsp:txBody>
      <dsp:txXfrm>
        <a:off x="5057550" y="3438536"/>
        <a:ext cx="391206" cy="303652"/>
      </dsp:txXfrm>
    </dsp:sp>
    <dsp:sp modelId="{95240FCB-7CD9-4057-BE70-EC4FD386CE56}">
      <dsp:nvSpPr>
        <dsp:cNvPr id="0" name=""/>
        <dsp:cNvSpPr/>
      </dsp:nvSpPr>
      <dsp:spPr>
        <a:xfrm>
          <a:off x="4861225" y="4001023"/>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Dose</a:t>
          </a:r>
        </a:p>
      </dsp:txBody>
      <dsp:txXfrm>
        <a:off x="4907581" y="4047379"/>
        <a:ext cx="1858630" cy="856888"/>
      </dsp:txXfrm>
    </dsp:sp>
    <dsp:sp modelId="{A239DE44-82F5-4197-BEE2-B6550802D199}">
      <dsp:nvSpPr>
        <dsp:cNvPr id="0" name=""/>
        <dsp:cNvSpPr/>
      </dsp:nvSpPr>
      <dsp:spPr>
        <a:xfrm rot="7358179">
          <a:off x="3691815" y="3398445"/>
          <a:ext cx="560916"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Gotham Book" panose="02000604040000020004" pitchFamily="50" charset="0"/>
          </a:endParaRPr>
        </a:p>
      </dsp:txBody>
      <dsp:txXfrm rot="10800000">
        <a:off x="3808668" y="3435736"/>
        <a:ext cx="409090" cy="303652"/>
      </dsp:txXfrm>
    </dsp:sp>
    <dsp:sp modelId="{E976A494-3849-484F-9BD6-EF5692F67BF9}">
      <dsp:nvSpPr>
        <dsp:cNvPr id="0" name=""/>
        <dsp:cNvSpPr/>
      </dsp:nvSpPr>
      <dsp:spPr>
        <a:xfrm>
          <a:off x="2412359" y="4001008"/>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Way</a:t>
          </a:r>
        </a:p>
      </dsp:txBody>
      <dsp:txXfrm>
        <a:off x="2458715" y="4047364"/>
        <a:ext cx="1858630" cy="856888"/>
      </dsp:txXfrm>
    </dsp:sp>
    <dsp:sp modelId="{2E16E7EC-54A3-4923-BC46-D0EC24C21143}">
      <dsp:nvSpPr>
        <dsp:cNvPr id="0" name=""/>
        <dsp:cNvSpPr/>
      </dsp:nvSpPr>
      <dsp:spPr>
        <a:xfrm rot="11176621">
          <a:off x="3319684" y="2210305"/>
          <a:ext cx="380512"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latin typeface="Gotham Book" panose="02000604040000020004" pitchFamily="50" charset="0"/>
          </a:endParaRPr>
        </a:p>
      </dsp:txBody>
      <dsp:txXfrm rot="10800000">
        <a:off x="3433496" y="2317764"/>
        <a:ext cx="266358" cy="303652"/>
      </dsp:txXfrm>
    </dsp:sp>
    <dsp:sp modelId="{15B129E8-DA04-4D40-956A-C1C36F8D255F}">
      <dsp:nvSpPr>
        <dsp:cNvPr id="0" name=""/>
        <dsp:cNvSpPr/>
      </dsp:nvSpPr>
      <dsp:spPr>
        <a:xfrm>
          <a:off x="1215078" y="1755481"/>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Right Time </a:t>
          </a:r>
        </a:p>
      </dsp:txBody>
      <dsp:txXfrm>
        <a:off x="1261434" y="1801837"/>
        <a:ext cx="1858630" cy="8568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13A6E-1322-4D3D-8956-F36799961451}">
      <dsp:nvSpPr>
        <dsp:cNvPr id="0" name=""/>
        <dsp:cNvSpPr/>
      </dsp:nvSpPr>
      <dsp:spPr>
        <a:xfrm>
          <a:off x="0" y="35134"/>
          <a:ext cx="3618420" cy="1267200"/>
        </a:xfrm>
        <a:prstGeom prst="rect">
          <a:avLst/>
        </a:prstGeom>
        <a:solidFill>
          <a:srgbClr val="00A88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latin typeface="Gotham Book" panose="02000604040000020004" pitchFamily="50" charset="0"/>
            </a:rPr>
            <a:t>Check the Five Rights</a:t>
          </a:r>
        </a:p>
      </dsp:txBody>
      <dsp:txXfrm>
        <a:off x="0" y="35134"/>
        <a:ext cx="3618420" cy="1267200"/>
      </dsp:txXfrm>
    </dsp:sp>
    <dsp:sp modelId="{57B4611D-961A-4FAC-837B-51FC2C248FDC}">
      <dsp:nvSpPr>
        <dsp:cNvPr id="0" name=""/>
        <dsp:cNvSpPr/>
      </dsp:nvSpPr>
      <dsp:spPr>
        <a:xfrm>
          <a:off x="0" y="1337469"/>
          <a:ext cx="3618420" cy="2113650"/>
        </a:xfrm>
        <a:prstGeom prst="rect">
          <a:avLst/>
        </a:prstGeom>
        <a:solidFill>
          <a:schemeClr val="bg1">
            <a:alpha val="90000"/>
          </a:schemeClr>
        </a:solidFill>
        <a:ln w="38100" cap="flat" cmpd="sng" algn="ctr">
          <a:solidFill>
            <a:srgbClr val="00A886">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When medication is taken out of storage</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Immediately before administering</a:t>
          </a:r>
        </a:p>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After administering</a:t>
          </a:r>
        </a:p>
      </dsp:txBody>
      <dsp:txXfrm>
        <a:off x="0" y="1337469"/>
        <a:ext cx="3618420" cy="21136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F9B-1536-406F-8D25-A01DD2191B90}">
      <dsp:nvSpPr>
        <dsp:cNvPr id="0" name=""/>
        <dsp:cNvSpPr/>
      </dsp:nvSpPr>
      <dsp:spPr>
        <a:xfrm>
          <a:off x="4112236" y="1583"/>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Clean up spills immediately</a:t>
          </a:r>
        </a:p>
      </dsp:txBody>
      <dsp:txXfrm>
        <a:off x="4112236" y="1583"/>
        <a:ext cx="4109110" cy="1357311"/>
      </dsp:txXfrm>
    </dsp:sp>
    <dsp:sp modelId="{150999C2-22D5-4C54-9EF9-A76652E9CC9F}">
      <dsp:nvSpPr>
        <dsp:cNvPr id="0" name=""/>
        <dsp:cNvSpPr/>
      </dsp:nvSpPr>
      <dsp:spPr>
        <a:xfrm>
          <a:off x="2646564" y="0"/>
          <a:ext cx="1343738" cy="1357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D26D6-5783-41CB-8689-2041C288800F}">
      <dsp:nvSpPr>
        <dsp:cNvPr id="0" name=""/>
        <dsp:cNvSpPr/>
      </dsp:nvSpPr>
      <dsp:spPr>
        <a:xfrm>
          <a:off x="2661193" y="1582851"/>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Wear gloves if possible </a:t>
          </a:r>
        </a:p>
      </dsp:txBody>
      <dsp:txXfrm>
        <a:off x="2661193" y="1582851"/>
        <a:ext cx="4109110" cy="1357311"/>
      </dsp:txXfrm>
    </dsp:sp>
    <dsp:sp modelId="{E2583E3C-81BC-451A-9A90-EA10EB631A1A}">
      <dsp:nvSpPr>
        <dsp:cNvPr id="0" name=""/>
        <dsp:cNvSpPr/>
      </dsp:nvSpPr>
      <dsp:spPr>
        <a:xfrm>
          <a:off x="6877608" y="1582851"/>
          <a:ext cx="1343738" cy="1357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58FD4-46B5-4737-B196-3362A5325F91}">
      <dsp:nvSpPr>
        <dsp:cNvPr id="0" name=""/>
        <dsp:cNvSpPr/>
      </dsp:nvSpPr>
      <dsp:spPr>
        <a:xfrm>
          <a:off x="4112236" y="3164118"/>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C1B55"/>
              </a:solidFill>
              <a:latin typeface="Gotham Book" panose="02000604040000020004" pitchFamily="50" charset="0"/>
            </a:rPr>
            <a:t>Prevent spills from coming into contact with eyes, nose, mouth, or open sores</a:t>
          </a:r>
        </a:p>
      </dsp:txBody>
      <dsp:txXfrm>
        <a:off x="4112236" y="3164118"/>
        <a:ext cx="4109110" cy="1357311"/>
      </dsp:txXfrm>
    </dsp:sp>
    <dsp:sp modelId="{F4CC7941-BCA1-4847-87CE-BAAACFCF7847}">
      <dsp:nvSpPr>
        <dsp:cNvPr id="0" name=""/>
        <dsp:cNvSpPr/>
      </dsp:nvSpPr>
      <dsp:spPr>
        <a:xfrm>
          <a:off x="2646564" y="3164118"/>
          <a:ext cx="1343738" cy="1357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F96-3B2B-4813-9995-50048A516987}">
      <dsp:nvSpPr>
        <dsp:cNvPr id="0" name=""/>
        <dsp:cNvSpPr/>
      </dsp:nvSpPr>
      <dsp:spPr>
        <a:xfrm>
          <a:off x="1989821" y="206479"/>
          <a:ext cx="2313662" cy="1945955"/>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7A5D8-1DCD-4668-BC99-487FB2F1C2BE}">
      <dsp:nvSpPr>
        <dsp:cNvPr id="0" name=""/>
        <dsp:cNvSpPr/>
      </dsp:nvSpPr>
      <dsp:spPr>
        <a:xfrm>
          <a:off x="276343" y="1060933"/>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Purses</a:t>
          </a:r>
        </a:p>
      </dsp:txBody>
      <dsp:txXfrm>
        <a:off x="276343" y="1060933"/>
        <a:ext cx="2140609" cy="1253922"/>
      </dsp:txXfrm>
    </dsp:sp>
    <dsp:sp modelId="{02BE1B0A-E370-4B48-BAE5-1B5C3A78C9B4}">
      <dsp:nvSpPr>
        <dsp:cNvPr id="0" name=""/>
        <dsp:cNvSpPr/>
      </dsp:nvSpPr>
      <dsp:spPr>
        <a:xfrm>
          <a:off x="6439672" y="206479"/>
          <a:ext cx="2313662" cy="19459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D8D8D-B75C-4AA3-9895-700F1D82654A}">
      <dsp:nvSpPr>
        <dsp:cNvPr id="0" name=""/>
        <dsp:cNvSpPr/>
      </dsp:nvSpPr>
      <dsp:spPr>
        <a:xfrm>
          <a:off x="4726201" y="1077259"/>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Bathroom Cabinet</a:t>
          </a:r>
        </a:p>
      </dsp:txBody>
      <dsp:txXfrm>
        <a:off x="4726201" y="1077259"/>
        <a:ext cx="2140609" cy="1253922"/>
      </dsp:txXfrm>
    </dsp:sp>
    <dsp:sp modelId="{F0B5ABED-1BCA-4BC1-B43D-CB3680DEC54A}">
      <dsp:nvSpPr>
        <dsp:cNvPr id="0" name=""/>
        <dsp:cNvSpPr/>
      </dsp:nvSpPr>
      <dsp:spPr>
        <a:xfrm>
          <a:off x="1989821" y="2628948"/>
          <a:ext cx="2313662" cy="19459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AA191-3D1C-4737-82C1-47E744D89B6C}">
      <dsp:nvSpPr>
        <dsp:cNvPr id="0" name=""/>
        <dsp:cNvSpPr/>
      </dsp:nvSpPr>
      <dsp:spPr>
        <a:xfrm>
          <a:off x="276343" y="3483402"/>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Bedside Tables</a:t>
          </a:r>
        </a:p>
      </dsp:txBody>
      <dsp:txXfrm>
        <a:off x="276343" y="3483402"/>
        <a:ext cx="2140609" cy="1253922"/>
      </dsp:txXfrm>
    </dsp:sp>
    <dsp:sp modelId="{A3E1358B-1094-44DC-83E7-F6B7477D4E25}">
      <dsp:nvSpPr>
        <dsp:cNvPr id="0" name=""/>
        <dsp:cNvSpPr/>
      </dsp:nvSpPr>
      <dsp:spPr>
        <a:xfrm>
          <a:off x="6439672" y="2628948"/>
          <a:ext cx="2313662" cy="194595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5F06-8DC2-4961-8F73-A79C9CFDDC93}">
      <dsp:nvSpPr>
        <dsp:cNvPr id="0" name=""/>
        <dsp:cNvSpPr/>
      </dsp:nvSpPr>
      <dsp:spPr>
        <a:xfrm>
          <a:off x="4726201" y="3499728"/>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Book" panose="02000604040000020004" pitchFamily="50" charset="0"/>
            </a:rPr>
            <a:t>Pill Box on Countertop</a:t>
          </a:r>
        </a:p>
      </dsp:txBody>
      <dsp:txXfrm>
        <a:off x="4726201" y="3499728"/>
        <a:ext cx="2140609" cy="125392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4412-549B-4668-9539-1CB338DC3F5A}"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8241-32BF-4FA3-935E-0B22A005B532}" type="slidenum">
              <a:rPr lang="en-US" smtClean="0"/>
              <a:t>‹#›</a:t>
            </a:fld>
            <a:endParaRPr lang="en-US"/>
          </a:p>
        </p:txBody>
      </p:sp>
    </p:spTree>
    <p:extLst>
      <p:ext uri="{BB962C8B-B14F-4D97-AF65-F5344CB8AC3E}">
        <p14:creationId xmlns:p14="http://schemas.microsoft.com/office/powerpoint/2010/main" val="18204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bit.ly/GSQOPreSurvey"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forms.office.com/r/DDfynJsr5B"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OfEu2zqrk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office.com/r/0srhKhNjDw"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it.ly/GSQOPreSurve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idshealth.org/en/parents/shake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chigan.gov/mdhhs/0,5885,7-339-71548_57836_69566-472197--,00.html" TargetMode="External"/><Relationship Id="rId7" Type="http://schemas.openxmlformats.org/officeDocument/2006/relationships/hyperlink" Target="https://www.michigan.gov/mdhhs/0,5885,7-339-71548_57836_69566-165976--,00.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michigan.gov/mdhhs/0,5885,7-339-71548_57836_69566-472201--,00.html" TargetMode="External"/><Relationship Id="rId5" Type="http://schemas.openxmlformats.org/officeDocument/2006/relationships/hyperlink" Target="https://www.michigan.gov/mdhhs/0,5885,7-339-71548_57836_69566-472199--,00.html" TargetMode="External"/><Relationship Id="rId4" Type="http://schemas.openxmlformats.org/officeDocument/2006/relationships/hyperlink" Target="https://www.michigan.gov/mdhhs/0,5885,7-339-71548_57836_69566-472198--,00.html"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fire/is-your-home-a-fire-hazard.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dc.gov/tobacco/basic_information/e-cigarettes/"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parents.com/kids/health/the-dangers-of-vaping-around-your-kid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am04.safelinks.protection.outlook.com/?url=https%3A%2F%2Fwww.goodmorningamerica.com%2Fnews%2Fvideo%2Fclassroom-experiment-reveals-quickly-germs-spread-26755003&amp;data=05%7C01%7C%7C2f689e3482074ec4dd6d08dbafcf827b%7Cfccee086a7964006a2a66864901f7342%7C0%7C1%7C638297078037144275%7CUnknown%7CTWFpbGZsb3d8eyJWIjoiMC4wLjAwMDAiLCJQIjoiV2luMzIiLCJBTiI6Ik1haWwiLCJXVCI6Mn0%3D%7C0%7C%7C%7C&amp;sdata=yRC2AWQfy5uXZ6DbyBUksLM%2Fe%2F5%2Fv9vn%2FsRixmskhf8%3D&amp;reserved=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acf.hhs.gov/sites/default/files/ecd/caring_for_our_children_basics.pdf" TargetMode="External"/><Relationship Id="rId7" Type="http://schemas.openxmlformats.org/officeDocument/2006/relationships/hyperlink" Target="https://time.com/4908654/cell-phone-bacteria/"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nature.com/articles/s41522-018-0050-9" TargetMode="External"/><Relationship Id="rId5" Type="http://schemas.openxmlformats.org/officeDocument/2006/relationships/hyperlink" Target="https://www.poison.org/articles/2007-jun/hand-sanitizer-whats-the-real-story" TargetMode="External"/><Relationship Id="rId4" Type="http://schemas.openxmlformats.org/officeDocument/2006/relationships/hyperlink" Target="https://www.cdc.gov/handwashing/when-how-handwashing.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dc.gov/vaccines/vac-gen/vaxwithme.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pa.gov/coronavirus/whats-difference-between-products-disinfect-sanitize-and-clean-surfac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washingtonpost.com/lifestyle/home/house-fires-burn-much-faster-than-they-used-to-heres-how-to-survive/2017/11/20/1c1eb7f8-c890-11e7-aa96-54417592cf72_story.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safekids.org/sites/default/files/documents/fire_escape_plan_grid.pdf" TargetMode="External"/><Relationship Id="rId7" Type="http://schemas.openxmlformats.org/officeDocument/2006/relationships/hyperlink" Target="https://www.michigan.gov/documents/lara/NFPA._Smoke_alarm_disability_tips._7.2019._MIPLogo._ECS._Final_663829_7.pdf"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michigan.gov/documents/lara/DN_Installation_Form_711419_7.pdf" TargetMode="External"/><Relationship Id="rId5" Type="http://schemas.openxmlformats.org/officeDocument/2006/relationships/hyperlink" Target="https://www.michigan.gov/lara/0,4601,7-154-89334_42271_42384-140662--,00.html" TargetMode="External"/><Relationship Id="rId4" Type="http://schemas.openxmlformats.org/officeDocument/2006/relationships/hyperlink" Target="https://www.michigan.gov/documents/lara/NFPA._Escape_Planning_tips._7.2019._MIPLogo_ECS._Final_663894_7.pdf"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michigan.gov/documents/lara/NFPA._Escape_Planning_tips._7.2019._MIPLogo_ECS._Final_663894_7.pdf"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s://www.michigan.gov/documents/lara/NFPA._Smoke_alarm_disability_tips._7.2019._MIPLogo._ECS._Final_663829_7.pdf" TargetMode="External"/><Relationship Id="rId5" Type="http://schemas.openxmlformats.org/officeDocument/2006/relationships/hyperlink" Target="https://www.michigan.gov/documents/lara/DN_Installation_Form_711419_7.pdf" TargetMode="External"/><Relationship Id="rId4" Type="http://schemas.openxmlformats.org/officeDocument/2006/relationships/hyperlink" Target="https://www.michigan.gov/lara/0,4601,7-154-89334_42271_42384-140662--,00.html"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ichigan.gov/documents/lara/NFPA._Remebering_when_fire_safety_Tips._7.2019._MIPLogo._ECS._Final_663887_7.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ichigan.gov/michiganprepares/0,4621,7-232-65025_65035---,00.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weather.com/safety/tornado/news/what-to-do-in-storm-mobile-home-tornado"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cdc.gov/breastfeeding/recommendations/handling_breastmilk.htm"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cdc.gov/breastfeeding/pdf/preparation-of-breast-milk_H.pdf"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nhtsa.gov/sites/nhtsa.gov/files/documents/carseat-recommendations-for-children-by-age-size.pd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u="none" baseline="0">
                <a:latin typeface="Gotham Book" panose="02000604040000020004" pitchFamily="50" charset="0"/>
                <a:cs typeface="Arial" panose="020B0604020202020204" pitchFamily="34" charset="0"/>
              </a:rPr>
              <a:t>Talking Points/Facilitation Notes</a:t>
            </a:r>
          </a:p>
          <a:p>
            <a:pPr defTabSz="2396015">
              <a:defRPr/>
            </a:pPr>
            <a:endParaRPr lang="en-US" b="1" baseline="0">
              <a:latin typeface="Gotham Book" panose="02000604040000020004" pitchFamily="50" charset="0"/>
              <a:cs typeface="Arial" panose="020B0604020202020204" pitchFamily="34" charset="0"/>
            </a:endParaRPr>
          </a:p>
          <a:p>
            <a:pPr defTabSz="2396015">
              <a:defRPr/>
            </a:pPr>
            <a:r>
              <a:rPr lang="en-US" b="0" baseline="0">
                <a:latin typeface="Gotham Book" panose="02000604040000020004" pitchFamily="50" charset="0"/>
                <a:cs typeface="Arial" panose="020B0604020202020204" pitchFamily="34" charset="0"/>
              </a:rPr>
              <a:t>Welcome participants to the training by introducing yourself and any other trainers or staff who will be supporting the group </a:t>
            </a:r>
            <a:endParaRPr lang="en-US" b="1" baseline="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a:t>
            </a:fld>
            <a:endParaRPr lang="en-US"/>
          </a:p>
        </p:txBody>
      </p:sp>
    </p:spTree>
    <p:extLst>
      <p:ext uri="{BB962C8B-B14F-4D97-AF65-F5344CB8AC3E}">
        <p14:creationId xmlns:p14="http://schemas.microsoft.com/office/powerpoint/2010/main" val="171571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a:latin typeface="Gotham Book" panose="02000604040000020004" pitchFamily="50" charset="0"/>
                <a:cs typeface="Arial" panose="020B0604020202020204" pitchFamily="34" charset="0"/>
              </a:rPr>
              <a:t>Talking Points/Facilitation Notes</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Briefly explain and read the Working Agreements</a:t>
            </a:r>
            <a:endParaRPr lang="en-US" b="0">
              <a:latin typeface="Gotham Book" panose="02000604040000020004" pitchFamily="50" charset="0"/>
              <a:cs typeface="Arial" panose="020B0604020202020204" pitchFamily="34" charset="0"/>
            </a:endParaRPr>
          </a:p>
          <a:p>
            <a:pPr defTabSz="2396015">
              <a:defRPr/>
            </a:pPr>
            <a:endParaRPr lang="en-US" b="0">
              <a:latin typeface="Gotham Book" panose="02000604040000020004" pitchFamily="50" charset="0"/>
              <a:cs typeface="Arial" panose="020B0604020202020204" pitchFamily="34" charset="0"/>
            </a:endParaRPr>
          </a:p>
          <a:p>
            <a:pPr defTabSz="2396015">
              <a:defRPr/>
            </a:pPr>
            <a:r>
              <a:rPr lang="en-US" b="0">
                <a:latin typeface="Gotham Book" panose="02000604040000020004" pitchFamily="50" charset="0"/>
                <a:cs typeface="Arial" panose="020B0604020202020204" pitchFamily="34" charset="0"/>
              </a:rPr>
              <a:t>Demonstrate your Attention Signal, if relevant </a:t>
            </a:r>
          </a:p>
          <a:p>
            <a:pPr defTabSz="2396015">
              <a:defRPr/>
            </a:pPr>
            <a:endParaRPr lang="en-US" b="0">
              <a:latin typeface="Gotham Book" panose="02000604040000020004" pitchFamily="50" charset="0"/>
              <a:cs typeface="Arial" panose="020B0604020202020204" pitchFamily="34" charset="0"/>
            </a:endParaRP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**Remind providers that if they miss more than 15 minutes of the training, they will need to make up the content**</a:t>
            </a:r>
            <a:endParaRPr lang="en-US" b="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a:t>
            </a:fld>
            <a:endParaRPr lang="en-US"/>
          </a:p>
        </p:txBody>
      </p:sp>
    </p:spTree>
    <p:extLst>
      <p:ext uri="{BB962C8B-B14F-4D97-AF65-F5344CB8AC3E}">
        <p14:creationId xmlns:p14="http://schemas.microsoft.com/office/powerpoint/2010/main" val="2413748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This content will not certify you in CPR/First Aid, but it does meet the requirement to become a License-Exempt Provider </a:t>
            </a:r>
          </a:p>
          <a:p>
            <a:endParaRPr lang="en-US">
              <a:latin typeface="Gotham Book" panose="02000604040000020004" pitchFamily="50" charset="0"/>
            </a:endParaRPr>
          </a:p>
          <a:p>
            <a:r>
              <a:rPr lang="en-US">
                <a:latin typeface="Gotham Book" panose="02000604040000020004" pitchFamily="50" charset="0"/>
              </a:rPr>
              <a:t>We highly recommend you join one of our in-person offerings if you’re able to do so in the future</a:t>
            </a:r>
          </a:p>
          <a:p>
            <a:endParaRPr lang="en-US">
              <a:latin typeface="Gotham Book" panose="02000604040000020004" pitchFamily="50" charset="0"/>
            </a:endParaRPr>
          </a:p>
          <a:p>
            <a:r>
              <a:rPr lang="en-US">
                <a:latin typeface="Gotham Book" panose="02000604040000020004" pitchFamily="50" charset="0"/>
              </a:rPr>
              <a:t>Providers trained in CPR and First Aid can lessen the consequences of injury and reduce the potential of life-threatening conditions for the children we care for, and those we work with. The next section of this training will discuss Cardiopulmonary Resuscitation (CPR) and First Aid</a:t>
            </a:r>
            <a:endParaRPr lang="en-US">
              <a:latin typeface="Gotham Book" panose="02000604040000020004" pitchFamily="50" charset="0"/>
              <a:cs typeface="Calibri"/>
            </a:endParaRP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100</a:t>
            </a:fld>
            <a:endParaRPr lang="en-US"/>
          </a:p>
        </p:txBody>
      </p:sp>
    </p:spTree>
    <p:extLst>
      <p:ext uri="{BB962C8B-B14F-4D97-AF65-F5344CB8AC3E}">
        <p14:creationId xmlns:p14="http://schemas.microsoft.com/office/powerpoint/2010/main" val="27047850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Let’s look at what First Aid is</a:t>
            </a:r>
          </a:p>
          <a:p>
            <a:endParaRPr lang="en-US">
              <a:latin typeface="Gotham Book" panose="02000604040000020004" pitchFamily="50" charset="0"/>
            </a:endParaRPr>
          </a:p>
          <a:p>
            <a:r>
              <a:rPr lang="en-US">
                <a:latin typeface="Gotham Book" panose="02000604040000020004" pitchFamily="50" charset="0"/>
              </a:rPr>
              <a:t>First Aid is used when emergent treatment is needed for an injury or illness</a:t>
            </a:r>
          </a:p>
          <a:p>
            <a:endParaRPr lang="en-US">
              <a:latin typeface="Gotham Book" panose="02000604040000020004" pitchFamily="50" charset="0"/>
            </a:endParaRPr>
          </a:p>
          <a:p>
            <a:r>
              <a:rPr lang="en-US">
                <a:latin typeface="Gotham Book" panose="02000604040000020004" pitchFamily="50" charset="0"/>
              </a:rPr>
              <a:t>The injury or illness may or may not require additional medical treatment</a:t>
            </a:r>
          </a:p>
          <a:p>
            <a:endParaRPr lang="en-US">
              <a:latin typeface="Gotham Book" panose="02000604040000020004" pitchFamily="50" charset="0"/>
              <a:cs typeface="Calibri"/>
            </a:endParaRPr>
          </a:p>
          <a:p>
            <a:r>
              <a:rPr lang="en-US">
                <a:latin typeface="Gotham Book" panose="02000604040000020004" pitchFamily="50" charset="0"/>
              </a:rPr>
              <a:t>First Aid is important because when an injury occurs, there may be only moments to provide the type of care that could save a life</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101</a:t>
            </a:fld>
            <a:endParaRPr lang="en-US"/>
          </a:p>
        </p:txBody>
      </p:sp>
    </p:spTree>
    <p:extLst>
      <p:ext uri="{BB962C8B-B14F-4D97-AF65-F5344CB8AC3E}">
        <p14:creationId xmlns:p14="http://schemas.microsoft.com/office/powerpoint/2010/main" val="32860977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u="none" baseline="0">
              <a:latin typeface="Gotham Book" panose="02000604040000020004" pitchFamily="50" charset="0"/>
            </a:endParaRPr>
          </a:p>
          <a:p>
            <a:r>
              <a:rPr lang="en-US">
                <a:latin typeface="Gotham Book" panose="02000604040000020004" pitchFamily="50" charset="0"/>
              </a:rPr>
              <a:t>There are many </a:t>
            </a:r>
            <a:r>
              <a:rPr lang="en-US" b="1">
                <a:latin typeface="Gotham Book" panose="02000604040000020004" pitchFamily="50" charset="0"/>
              </a:rPr>
              <a:t>First Aid topics</a:t>
            </a:r>
            <a:r>
              <a:rPr lang="en-US">
                <a:latin typeface="Gotham Book" panose="02000604040000020004" pitchFamily="50" charset="0"/>
              </a:rPr>
              <a:t>. Let’s talk about those listed here</a:t>
            </a:r>
          </a:p>
          <a:p>
            <a:endParaRPr lang="en-US">
              <a:latin typeface="Gotham Book" panose="02000604040000020004" pitchFamily="50" charset="0"/>
            </a:endParaRPr>
          </a:p>
          <a:p>
            <a:r>
              <a:rPr lang="en-US">
                <a:latin typeface="Gotham Book" panose="02000604040000020004" pitchFamily="50" charset="0"/>
              </a:rPr>
              <a:t>For a </a:t>
            </a:r>
            <a:r>
              <a:rPr lang="en-US" b="1">
                <a:latin typeface="Gotham Book" panose="02000604040000020004" pitchFamily="50" charset="0"/>
              </a:rPr>
              <a:t>hemorrhage</a:t>
            </a:r>
            <a:r>
              <a:rPr lang="en-US">
                <a:latin typeface="Gotham Book" panose="02000604040000020004" pitchFamily="50" charset="0"/>
              </a:rPr>
              <a:t>, which involves serious bleeding, remove any clothing or debris from the wound and put your effort into stopping the bleeding. Apply a tourniquet to the affected limb, or a pressure dressing if not a limb. Have the person lie down. Immobilize the affected area and call 911</a:t>
            </a:r>
          </a:p>
          <a:p>
            <a:endParaRPr lang="en-US">
              <a:latin typeface="Gotham Book" panose="02000604040000020004" pitchFamily="50" charset="0"/>
              <a:cs typeface="Calibri"/>
            </a:endParaRPr>
          </a:p>
          <a:p>
            <a:r>
              <a:rPr lang="en-US">
                <a:latin typeface="Gotham Book" panose="02000604040000020004" pitchFamily="50" charset="0"/>
              </a:rPr>
              <a:t>For a </a:t>
            </a:r>
            <a:r>
              <a:rPr lang="en-US" b="1">
                <a:latin typeface="Gotham Book" panose="02000604040000020004" pitchFamily="50" charset="0"/>
              </a:rPr>
              <a:t>minor open wound</a:t>
            </a:r>
            <a:r>
              <a:rPr lang="en-US">
                <a:latin typeface="Gotham Book" panose="02000604040000020004" pitchFamily="50" charset="0"/>
              </a:rPr>
              <a:t> that is bleeding, cleanse and apply pressure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 first action with </a:t>
            </a:r>
            <a:r>
              <a:rPr lang="en-US" b="1">
                <a:latin typeface="Gotham Book" panose="02000604040000020004" pitchFamily="50" charset="0"/>
              </a:rPr>
              <a:t>seizures </a:t>
            </a:r>
            <a:r>
              <a:rPr lang="en-US">
                <a:latin typeface="Gotham Book" panose="02000604040000020004" pitchFamily="50" charset="0"/>
              </a:rPr>
              <a:t>is to place the child on the floor and turn them on their side. If this is a child with a history of seizures, there should be a care plan discussing medications and treatments. Always notify the parents of a seizure. If the seizure does not resolve quickly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For </a:t>
            </a:r>
            <a:r>
              <a:rPr lang="en-US" b="1">
                <a:latin typeface="Gotham Book" panose="02000604040000020004" pitchFamily="50" charset="0"/>
              </a:rPr>
              <a:t>allergic reactions</a:t>
            </a:r>
            <a:r>
              <a:rPr lang="en-US">
                <a:latin typeface="Gotham Book" panose="02000604040000020004" pitchFamily="50" charset="0"/>
              </a:rPr>
              <a:t>, observe the child for an anaphylactic reaction. If noted, inject epinephrine immediately and call 911. If the individual stops breathing, do CPR. This is covered in more detail in the food allergy section</a:t>
            </a:r>
          </a:p>
          <a:p>
            <a:endParaRPr lang="en-US" i="1">
              <a:latin typeface="Gotham Book" panose="02000604040000020004" pitchFamily="50" charset="0"/>
            </a:endParaRPr>
          </a:p>
          <a:p>
            <a:r>
              <a:rPr lang="en-US" i="1"/>
              <a:t>Burns can be different levels of severity. 1st degree is red without blisters, 2nd degree involves blisters and is very painful, &amp; with 3rd degree the area is very stiff. Never apply butter or ointment to a burn.  For 1st &amp; 2nd degree burns run them under cool water. For 3rd degree just apply a clean, dry, dressing. for anything other than a very minor burn 911 should be called.</a:t>
            </a:r>
            <a:endParaRPr lang="en-US" i="1">
              <a:cs typeface="Calibri"/>
            </a:endParaRPr>
          </a:p>
          <a:p>
            <a:endParaRPr lang="en-US">
              <a:latin typeface="Gotham Book" panose="02000604040000020004" pitchFamily="50" charset="0"/>
            </a:endParaRPr>
          </a:p>
          <a:p>
            <a:r>
              <a:rPr lang="en-US">
                <a:latin typeface="Gotham Book" panose="02000604040000020004" pitchFamily="50" charset="0"/>
              </a:rPr>
              <a:t>For </a:t>
            </a:r>
            <a:r>
              <a:rPr lang="en-US" b="1">
                <a:latin typeface="Gotham Book" panose="02000604040000020004" pitchFamily="50" charset="0"/>
              </a:rPr>
              <a:t>poisoning</a:t>
            </a:r>
            <a:r>
              <a:rPr lang="en-US">
                <a:latin typeface="Gotham Book" panose="02000604040000020004" pitchFamily="50" charset="0"/>
              </a:rPr>
              <a:t>, do not induce vomiting. Call the Poison Control Hotline and follow their directions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you see a child with pale clammy skin after a trauma, they may be in </a:t>
            </a:r>
            <a:r>
              <a:rPr lang="en-US" b="1">
                <a:latin typeface="Gotham Book" panose="02000604040000020004" pitchFamily="50" charset="0"/>
              </a:rPr>
              <a:t>shock</a:t>
            </a:r>
            <a:r>
              <a:rPr lang="en-US">
                <a:latin typeface="Gotham Book" panose="02000604040000020004" pitchFamily="50" charset="0"/>
              </a:rPr>
              <a:t>. Lay them down, elevate their legs, cover them with a blanket, and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a </a:t>
            </a:r>
            <a:r>
              <a:rPr lang="en-US" b="1">
                <a:latin typeface="Gotham Book" panose="02000604040000020004" pitchFamily="50" charset="0"/>
              </a:rPr>
              <a:t>head injury</a:t>
            </a:r>
            <a:r>
              <a:rPr lang="en-US">
                <a:latin typeface="Gotham Book" panose="02000604040000020004" pitchFamily="50" charset="0"/>
              </a:rPr>
              <a:t> involves bleeding, follow the treatment for a bleeding open wound. Additional treatment for a head injury is dependent on how serious it is. If minor, apply ice wrapped in a towel for 20 minutes to reduce swelling and pain. Repeat in one hour. Observe for signs of a possible more serious injury, such as like loss of consciousness, changes in behavior, blood or fluid from nose or ear, seizures. If any of these occur call 911</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For a full description of how to react in any of these circumstances it is important to be First Aid certified and follow the training provided</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102</a:t>
            </a:fld>
            <a:endParaRPr lang="en-US"/>
          </a:p>
        </p:txBody>
      </p:sp>
    </p:spTree>
    <p:extLst>
      <p:ext uri="{BB962C8B-B14F-4D97-AF65-F5344CB8AC3E}">
        <p14:creationId xmlns:p14="http://schemas.microsoft.com/office/powerpoint/2010/main" val="4042518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Young children frequently put things in their mouths, increasing the risk of choking. Therefore, we will review choking</a:t>
            </a:r>
          </a:p>
          <a:p>
            <a:endParaRPr lang="en-US">
              <a:latin typeface="Gotham Book" panose="02000604040000020004" pitchFamily="50" charset="0"/>
            </a:endParaRPr>
          </a:p>
          <a:p>
            <a:r>
              <a:rPr lang="en-US">
                <a:latin typeface="Gotham Book" panose="02000604040000020004" pitchFamily="50" charset="0"/>
              </a:rPr>
              <a:t>It is important that you know how to respond to a child in distress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Our first video addressed a </a:t>
            </a:r>
            <a:r>
              <a:rPr lang="en-US" b="1">
                <a:latin typeface="Gotham Book" panose="02000604040000020004" pitchFamily="50" charset="0"/>
              </a:rPr>
              <a:t>child </a:t>
            </a:r>
            <a:r>
              <a:rPr lang="en-US">
                <a:latin typeface="Gotham Book" panose="02000604040000020004" pitchFamily="50" charset="0"/>
              </a:rPr>
              <a:t>who may be choking</a:t>
            </a:r>
          </a:p>
          <a:p>
            <a:endParaRPr lang="en-US">
              <a:latin typeface="Gotham Book" panose="02000604040000020004" pitchFamily="50" charset="0"/>
            </a:endParaRPr>
          </a:p>
          <a:p>
            <a:r>
              <a:rPr lang="en-US">
                <a:latin typeface="Gotham Book" panose="02000604040000020004" pitchFamily="50" charset="0"/>
              </a:rPr>
              <a:t>When you suspect that a child is choking, first ask if they can breathe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Then do abdominal thrusts by placing your fist in the upper waist and forcefully thrusting upward </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Continue this until the child begins breathing. If the child collapses, call 911 and begin CPR</a:t>
            </a:r>
            <a:endParaRPr lang="en-US">
              <a:latin typeface="Gotham Book" panose="02000604040000020004" pitchFamily="50" charset="0"/>
              <a:cs typeface="Calibri"/>
            </a:endParaRPr>
          </a:p>
          <a:p>
            <a:r>
              <a:rPr lang="en-US" i="1"/>
              <a:t>There are two items we would like to bring to your attention here.  </a:t>
            </a:r>
            <a:endParaRPr lang="en-US" i="1">
              <a:cs typeface="Calibri"/>
            </a:endParaRPr>
          </a:p>
          <a:p>
            <a:r>
              <a:rPr lang="en-US" i="1"/>
              <a:t>1) The technique you are reviewing for children is the same one you would use with adults.</a:t>
            </a:r>
            <a:endParaRPr lang="en-US" i="1">
              <a:cs typeface="Calibri"/>
            </a:endParaRPr>
          </a:p>
          <a:p>
            <a:r>
              <a:rPr lang="en-US" i="1"/>
              <a:t>2) American Red Cross and the American Heart Association(AHA) have different approaches for treating choking for children &amp; adults.  The American Red Cross teaches the combination of abdominal thrusts and back blows. The AHA association teaches to only give abdominal thrusts.  Both are acceptable practices. </a:t>
            </a:r>
            <a:endParaRPr lang="en-US" i="1">
              <a:cs typeface="Calibri"/>
            </a:endParaRPr>
          </a:p>
          <a:p>
            <a:endParaRPr lang="en-US">
              <a:cs typeface="+mn-lt"/>
            </a:endParaRPr>
          </a:p>
          <a:p>
            <a:endParaRPr lang="en-US">
              <a:latin typeface="Gotham Book" panose="02000604040000020004" pitchFamily="50" charset="0"/>
            </a:endParaRPr>
          </a:p>
          <a:p>
            <a:r>
              <a:rPr lang="en-US">
                <a:latin typeface="Gotham Book" panose="02000604040000020004" pitchFamily="50" charset="0"/>
              </a:rPr>
              <a:t>The second video demonstrated what should be done when you suspect an </a:t>
            </a:r>
            <a:r>
              <a:rPr lang="en-US" b="1">
                <a:latin typeface="Gotham Book" panose="02000604040000020004" pitchFamily="50" charset="0"/>
              </a:rPr>
              <a:t>infant </a:t>
            </a:r>
            <a:r>
              <a:rPr lang="en-US">
                <a:latin typeface="Gotham Book" panose="02000604040000020004" pitchFamily="50" charset="0"/>
              </a:rPr>
              <a:t>is choking</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With a choking infant you first check if the infant is breathing. As you saw in the video, the child is lying on the rescuer’s forearm. First administer 5 back slaps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Then turn the infant onto the opposite forearm and administer five chest thrusts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If the infant is still not breathing repeat the cycle over and over until the infant begins breathing. If the infant becomes non-responsive call 911 and begin CPR</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103</a:t>
            </a:fld>
            <a:endParaRPr lang="en-US"/>
          </a:p>
        </p:txBody>
      </p:sp>
    </p:spTree>
    <p:extLst>
      <p:ext uri="{BB962C8B-B14F-4D97-AF65-F5344CB8AC3E}">
        <p14:creationId xmlns:p14="http://schemas.microsoft.com/office/powerpoint/2010/main" val="3129265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a:latin typeface="Gotham Book" panose="02000604040000020004" pitchFamily="50" charset="0"/>
            </a:endParaRPr>
          </a:p>
          <a:p>
            <a:r>
              <a:rPr lang="en-US" b="1">
                <a:latin typeface="Gotham Book" panose="02000604040000020004" pitchFamily="50" charset="0"/>
              </a:rPr>
              <a:t>Cardiopulmonary Resuscitation</a:t>
            </a:r>
            <a:r>
              <a:rPr lang="en-US">
                <a:latin typeface="Gotham Book" panose="02000604040000020004" pitchFamily="50" charset="0"/>
              </a:rPr>
              <a:t> is frequently referred to as CPR</a:t>
            </a:r>
          </a:p>
          <a:p>
            <a:endParaRPr lang="en-US">
              <a:latin typeface="Gotham Book" panose="02000604040000020004" pitchFamily="50" charset="0"/>
            </a:endParaRPr>
          </a:p>
          <a:p>
            <a:r>
              <a:rPr lang="en-US">
                <a:latin typeface="Gotham Book" panose="02000604040000020004" pitchFamily="50" charset="0"/>
              </a:rPr>
              <a:t>CPR is a </a:t>
            </a:r>
            <a:r>
              <a:rPr lang="en-US" b="1">
                <a:latin typeface="Gotham Book" panose="02000604040000020004" pitchFamily="50" charset="0"/>
              </a:rPr>
              <a:t>life-saving procedure used when an infant, child or adult’s heart stops beating, or they are unable to breathe</a:t>
            </a:r>
            <a:endParaRPr lang="en-US" b="1">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CPR </a:t>
            </a:r>
            <a:r>
              <a:rPr lang="en-US" b="1">
                <a:latin typeface="Gotham Book" panose="02000604040000020004" pitchFamily="50" charset="0"/>
              </a:rPr>
              <a:t>includes management of blocked airways, rescue breathing and chest compressions</a:t>
            </a:r>
            <a:endParaRPr lang="en-US" b="1">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104</a:t>
            </a:fld>
            <a:endParaRPr lang="en-US"/>
          </a:p>
        </p:txBody>
      </p:sp>
    </p:spTree>
    <p:extLst>
      <p:ext uri="{BB962C8B-B14F-4D97-AF65-F5344CB8AC3E}">
        <p14:creationId xmlns:p14="http://schemas.microsoft.com/office/powerpoint/2010/main" val="24147917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a:latin typeface="Gotham Book" panose="02000604040000020004" pitchFamily="50" charset="0"/>
            </a:endParaRPr>
          </a:p>
          <a:p>
            <a:r>
              <a:rPr lang="en-US">
                <a:latin typeface="Gotham Book" panose="02000604040000020004" pitchFamily="50" charset="0"/>
              </a:rPr>
              <a:t>Now we are going to cover </a:t>
            </a:r>
            <a:r>
              <a:rPr lang="en-US" b="1">
                <a:latin typeface="Gotham Book" panose="02000604040000020004" pitchFamily="50" charset="0"/>
              </a:rPr>
              <a:t>chest compressions</a:t>
            </a:r>
            <a:r>
              <a:rPr lang="en-US">
                <a:latin typeface="Gotham Book" panose="02000604040000020004" pitchFamily="50" charset="0"/>
              </a:rPr>
              <a:t> and rescue breaths</a:t>
            </a:r>
          </a:p>
          <a:p>
            <a:endParaRPr lang="en-US">
              <a:latin typeface="Gotham Book" panose="02000604040000020004" pitchFamily="50" charset="0"/>
            </a:endParaRPr>
          </a:p>
          <a:p>
            <a:r>
              <a:rPr lang="en-US">
                <a:latin typeface="Gotham Book"/>
              </a:rPr>
              <a:t>When conducting CPR on an adult, use 2 hands and press down 2 </a:t>
            </a:r>
            <a:r>
              <a:rPr lang="en-US" i="1">
                <a:latin typeface="Gotham Book"/>
              </a:rPr>
              <a:t>to 2 ½ inches</a:t>
            </a:r>
            <a:r>
              <a:rPr lang="en-US">
                <a:latin typeface="Gotham Book"/>
              </a:rPr>
              <a:t>. Place the heel of one hand in the center of the chest on the breastbone. Place the heel of the other hand directly on top of the first. Interlace the fingers. Position your shoulders directly over your hands. Keep your arms straight &amp; push down</a:t>
            </a:r>
            <a:endParaRPr lang="en-US">
              <a:latin typeface="Gotham Book"/>
              <a:cs typeface="Calibri"/>
            </a:endParaRPr>
          </a:p>
          <a:p>
            <a:endParaRPr lang="en-US">
              <a:latin typeface="Gotham Book" panose="02000604040000020004" pitchFamily="50" charset="0"/>
            </a:endParaRPr>
          </a:p>
          <a:p>
            <a:r>
              <a:rPr lang="en-US">
                <a:latin typeface="Gotham Book"/>
              </a:rPr>
              <a:t>When applying CPR to a </a:t>
            </a:r>
            <a:r>
              <a:rPr lang="en-US" b="1">
                <a:latin typeface="Gotham Book"/>
              </a:rPr>
              <a:t>child</a:t>
            </a:r>
            <a:r>
              <a:rPr lang="en-US">
                <a:latin typeface="Gotham Book"/>
              </a:rPr>
              <a:t>, </a:t>
            </a:r>
            <a:r>
              <a:rPr lang="en-US" i="1">
                <a:latin typeface="Gotham Book"/>
              </a:rPr>
              <a:t>use 1 or 2 hands depending on the size of the child,</a:t>
            </a:r>
            <a:r>
              <a:rPr lang="en-US">
                <a:latin typeface="Gotham Book"/>
              </a:rPr>
              <a:t> and press down 2 inches</a:t>
            </a:r>
          </a:p>
          <a:p>
            <a:endParaRPr lang="en-US">
              <a:latin typeface="Gotham Book" panose="02000604040000020004" pitchFamily="50" charset="0"/>
            </a:endParaRPr>
          </a:p>
          <a:p>
            <a:r>
              <a:rPr lang="en-US">
                <a:latin typeface="Gotham Book" panose="02000604040000020004" pitchFamily="50" charset="0"/>
              </a:rPr>
              <a:t>For an </a:t>
            </a:r>
            <a:r>
              <a:rPr lang="en-US" b="1">
                <a:latin typeface="Gotham Book" panose="02000604040000020004" pitchFamily="50" charset="0"/>
              </a:rPr>
              <a:t>infant</a:t>
            </a:r>
            <a:r>
              <a:rPr lang="en-US">
                <a:latin typeface="Gotham Book" panose="02000604040000020004" pitchFamily="50" charset="0"/>
              </a:rPr>
              <a:t>, use 2 fingers and press down 1&amp;½ inches</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The rate should be 100 chest compressions per minute. As you are working with someone, a strategy to keep focused is to sing the song "Staying Alive." This can help you time your compressions to be 100 per minute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Note: When you are doing compressions, the rate and amount do not change. However, the strength of the compression varies with infants, children, and adults</a:t>
            </a:r>
            <a:endParaRPr lang="en-US">
              <a:latin typeface="Gotham Book" panose="02000604040000020004" pitchFamily="50" charset="0"/>
              <a:cs typeface="Calibri"/>
            </a:endParaRPr>
          </a:p>
          <a:p>
            <a:endParaRPr lang="en-US">
              <a:latin typeface="Gotham Book" panose="02000604040000020004" pitchFamily="50" charset="0"/>
            </a:endParaRPr>
          </a:p>
          <a:p>
            <a:r>
              <a:rPr lang="en-US"/>
              <a:t>Cincinnatichildrens.org/health/c/infant-</a:t>
            </a:r>
            <a:r>
              <a:rPr lang="en-US" err="1"/>
              <a:t>cpr</a:t>
            </a:r>
            <a:r>
              <a:rPr lang="en-US"/>
              <a:t>          </a:t>
            </a:r>
            <a:r>
              <a:rPr lang="en-US" i="1"/>
              <a:t>Video link for Infant CPR</a:t>
            </a:r>
            <a:endParaRPr lang="en-US"/>
          </a:p>
          <a:p>
            <a:r>
              <a:rPr lang="en-US"/>
              <a:t>Cincinnatichildrens.org/health/c/child-</a:t>
            </a:r>
            <a:r>
              <a:rPr lang="en-US" err="1"/>
              <a:t>cpr</a:t>
            </a:r>
            <a:r>
              <a:rPr lang="en-US"/>
              <a:t>            </a:t>
            </a:r>
            <a:r>
              <a:rPr lang="en-US" i="1"/>
              <a:t>Video link for Child CPR</a:t>
            </a:r>
            <a:endParaRPr lang="en-US"/>
          </a:p>
          <a:p>
            <a:endParaRPr lang="en-US">
              <a:latin typeface="Gotham Book" panose="02000604040000020004" pitchFamily="50" charset="0"/>
            </a:endParaRPr>
          </a:p>
          <a:p>
            <a:r>
              <a:rPr lang="en-US" i="1">
                <a:latin typeface="Gotham Book"/>
              </a:rPr>
              <a:t>When you click the slides, the table will disappear and the videos will appear. To watch video, click each one</a:t>
            </a:r>
            <a:endParaRPr lang="en-US" i="1">
              <a:latin typeface="Gotham Book"/>
              <a:cs typeface="Calibri"/>
            </a:endParaRPr>
          </a:p>
          <a:p>
            <a:endParaRPr lang="en-US" i="1">
              <a:latin typeface="Gotham Book" panose="02000604040000020004" pitchFamily="50" charset="0"/>
            </a:endParaRPr>
          </a:p>
          <a:p>
            <a:r>
              <a:rPr lang="en-US">
                <a:latin typeface="Gotham Book" panose="02000604040000020004" pitchFamily="50" charset="0"/>
              </a:rPr>
              <a:t>Now let’s see what it looks like in action for infants and children </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105</a:t>
            </a:fld>
            <a:endParaRPr lang="en-US"/>
          </a:p>
        </p:txBody>
      </p:sp>
    </p:spTree>
    <p:extLst>
      <p:ext uri="{BB962C8B-B14F-4D97-AF65-F5344CB8AC3E}">
        <p14:creationId xmlns:p14="http://schemas.microsoft.com/office/powerpoint/2010/main" val="2483637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b="1">
              <a:latin typeface="Gotham Book" panose="02000604040000020004" pitchFamily="50" charset="0"/>
            </a:endParaRPr>
          </a:p>
          <a:p>
            <a:r>
              <a:rPr lang="en-US" b="1">
                <a:latin typeface="Gotham Book" panose="02000604040000020004" pitchFamily="50" charset="0"/>
              </a:rPr>
              <a:t>Check that the area is safe and lay the victim flat</a:t>
            </a:r>
            <a:r>
              <a:rPr lang="en-US">
                <a:latin typeface="Gotham Book" panose="02000604040000020004" pitchFamily="50" charset="0"/>
              </a:rPr>
              <a:t>. If the area appears safe, approach the victim from the side. Tap their shoulder and shout “Hey, are you okay?” If the victim is unresponsive this is an emergency</a:t>
            </a:r>
          </a:p>
          <a:p>
            <a:endParaRPr lang="en-US">
              <a:latin typeface="Gotham Book" panose="02000604040000020004" pitchFamily="50" charset="0"/>
            </a:endParaRPr>
          </a:p>
          <a:p>
            <a:r>
              <a:rPr lang="en-US" b="1">
                <a:latin typeface="Gotham Book"/>
              </a:rPr>
              <a:t>If someone else is there send them to call 911</a:t>
            </a:r>
            <a:r>
              <a:rPr lang="en-US">
                <a:latin typeface="Gotham Book"/>
              </a:rPr>
              <a:t>. If an AED is close send them to get the AED. If the victim is an adult and you are alone, you may have to get a phone and the AED before starting CPR on an adult. </a:t>
            </a:r>
            <a:r>
              <a:rPr lang="en-US" i="1"/>
              <a:t>It is important to stress that</a:t>
            </a:r>
            <a:r>
              <a:rPr lang="en-US">
                <a:latin typeface="Gotham Book"/>
              </a:rPr>
              <a:t> If the victim is a child or infant and you are alone,  </a:t>
            </a:r>
            <a:r>
              <a:rPr lang="en-US" i="1">
                <a:latin typeface="Gotham Book"/>
              </a:rPr>
              <a:t>you need to</a:t>
            </a:r>
            <a:r>
              <a:rPr lang="en-US">
                <a:latin typeface="Gotham Book"/>
              </a:rPr>
              <a:t> perform CPR for 2 minutes before leaving to call 911</a:t>
            </a:r>
          </a:p>
          <a:p>
            <a:endParaRPr lang="en-US">
              <a:latin typeface="Gotham Book" panose="02000604040000020004" pitchFamily="50" charset="0"/>
              <a:cs typeface="Calibri"/>
            </a:endParaRPr>
          </a:p>
          <a:p>
            <a:r>
              <a:rPr lang="en-US" b="1">
                <a:latin typeface="Gotham Book" panose="02000604040000020004" pitchFamily="50" charset="0"/>
              </a:rPr>
              <a:t>Check breathing. If they are not breathing, start CPR</a:t>
            </a:r>
            <a:r>
              <a:rPr lang="en-US">
                <a:latin typeface="Gotham Book" panose="02000604040000020004" pitchFamily="50" charset="0"/>
              </a:rPr>
              <a:t>. Look at the victim’s chest for 5-10 seconds to evaluate for breathing before starting CPR. Remember to Look-Listen-and Feel. Look for the chest rising. Listen for air exchange. Feel for air moving</a:t>
            </a:r>
          </a:p>
          <a:p>
            <a:endParaRPr lang="en-US" b="1">
              <a:latin typeface="Gotham Book" panose="02000604040000020004" pitchFamily="50" charset="0"/>
            </a:endParaRPr>
          </a:p>
          <a:p>
            <a:r>
              <a:rPr lang="en-US" b="1">
                <a:latin typeface="Gotham Book" panose="02000604040000020004" pitchFamily="50" charset="0"/>
              </a:rPr>
              <a:t>Perform 30 chest compressions</a:t>
            </a:r>
            <a:endParaRPr lang="en-US" b="1">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Open the airway and tilt the chin back</a:t>
            </a:r>
            <a:r>
              <a:rPr lang="en-US">
                <a:latin typeface="Gotham Book" panose="02000604040000020004" pitchFamily="50" charset="0"/>
              </a:rPr>
              <a:t>. To open the airway place one hand on the forehead and apply firm, backward pressure. Place the fingers of your other hand on the bony part of the jaw and lift the chin</a:t>
            </a:r>
            <a:endParaRPr lang="en-US">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Provide two rescue breaths</a:t>
            </a:r>
            <a:r>
              <a:rPr lang="en-US">
                <a:latin typeface="Gotham Book" panose="02000604040000020004" pitchFamily="50" charset="0"/>
              </a:rPr>
              <a:t>. For mouth-to-mouth breaths, open the airway and pinch the nose. Inhale a regular-sized breath, seal your mouth over the victim’s mouth and give two breaths for 1 second each</a:t>
            </a:r>
            <a:endParaRPr lang="en-US">
              <a:latin typeface="Gotham Book" panose="02000604040000020004" pitchFamily="50" charset="0"/>
              <a:cs typeface="Calibri"/>
            </a:endParaRPr>
          </a:p>
          <a:p>
            <a:endParaRPr lang="en-US" b="1">
              <a:latin typeface="Gotham Book" panose="02000604040000020004" pitchFamily="50" charset="0"/>
            </a:endParaRPr>
          </a:p>
          <a:p>
            <a:r>
              <a:rPr lang="en-US" b="1">
                <a:latin typeface="Gotham Book" panose="02000604040000020004" pitchFamily="50" charset="0"/>
              </a:rPr>
              <a:t>Repeat until ambulance or someone with an AED arrives</a:t>
            </a:r>
            <a:r>
              <a:rPr lang="en-US">
                <a:latin typeface="Gotham Book" panose="02000604040000020004" pitchFamily="50" charset="0"/>
              </a:rPr>
              <a:t>. Repeat this cycle and continue CPR until help arrives or you become too exhausted to continue</a:t>
            </a:r>
            <a:endParaRPr lang="en-US">
              <a:latin typeface="Gotham Book" panose="02000604040000020004" pitchFamily="50" charset="0"/>
              <a:cs typeface="Calibri"/>
            </a:endParaRPr>
          </a:p>
          <a:p>
            <a:endParaRPr lang="en-US">
              <a:latin typeface="Gotham Book" panose="02000604040000020004" pitchFamily="50" charset="0"/>
            </a:endParaRPr>
          </a:p>
          <a:p>
            <a:r>
              <a:rPr lang="en-US">
                <a:latin typeface="Gotham Book" panose="02000604040000020004" pitchFamily="50" charset="0"/>
              </a:rPr>
              <a:t>Use CPR when an adult is not breathing or when they are only gasping occasionally, and when they are not responding to questions or taps on the shoulder. In children and infants, use CPR when they are not breathing normally and not responding</a:t>
            </a:r>
            <a:endParaRPr lang="en-US">
              <a:latin typeface="Gotham Book" panose="02000604040000020004" pitchFamily="50" charset="0"/>
              <a:cs typeface="Calibri"/>
            </a:endParaRP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106</a:t>
            </a:fld>
            <a:endParaRPr lang="en-US"/>
          </a:p>
        </p:txBody>
      </p:sp>
    </p:spTree>
    <p:extLst>
      <p:ext uri="{BB962C8B-B14F-4D97-AF65-F5344CB8AC3E}">
        <p14:creationId xmlns:p14="http://schemas.microsoft.com/office/powerpoint/2010/main" val="25162096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a:latin typeface="Gotham Book" panose="02000604040000020004" pitchFamily="50" charset="0"/>
              </a:rPr>
              <a:t>Talking Points/Facilitation Notes</a:t>
            </a:r>
          </a:p>
          <a:p>
            <a:endParaRPr lang="en-US" i="1">
              <a:latin typeface="Gotham Book" panose="02000604040000020004" pitchFamily="50" charset="0"/>
              <a:cs typeface="Arial" panose="020B0604020202020204" pitchFamily="34" charset="0"/>
            </a:endParaRPr>
          </a:p>
          <a:p>
            <a:r>
              <a:rPr lang="en-US" i="1">
                <a:latin typeface="Gotham Book" panose="02000604040000020004" pitchFamily="50" charset="0"/>
                <a:cs typeface="Arial" panose="020B0604020202020204" pitchFamily="34" charset="0"/>
              </a:rPr>
              <a:t>If any participants select the wrong answer, explain the correct procedure in detail again before moving on to the next item. </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We will be having our last poll of the day. There are three scenarios, please select the best answer for each scenario. </a:t>
            </a:r>
          </a:p>
          <a:p>
            <a:endParaRPr lang="en-US" u="sng">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panose="020B0604020202020204" pitchFamily="34" charset="0"/>
              </a:rPr>
              <a:t>Virtual Activity</a:t>
            </a:r>
          </a:p>
          <a:p>
            <a:r>
              <a:rPr lang="en-US" i="1">
                <a:latin typeface="Gotham Book" panose="02000604040000020004" pitchFamily="50" charset="0"/>
                <a:cs typeface="Arial" panose="020B0604020202020204" pitchFamily="34" charset="0"/>
              </a:rPr>
              <a:t>Set up each poll with multiple choice answers </a:t>
            </a:r>
          </a:p>
          <a:p>
            <a:r>
              <a:rPr lang="en-US" i="1">
                <a:latin typeface="Gotham Book" panose="02000604040000020004" pitchFamily="50" charset="0"/>
                <a:cs typeface="Arial" panose="020B0604020202020204" pitchFamily="34" charset="0"/>
              </a:rPr>
              <a:t>The answers below are the correct answers that should be included in the multiple-choice options</a:t>
            </a:r>
          </a:p>
          <a:p>
            <a:endParaRPr lang="en-US" i="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Baby Anna </a:t>
            </a:r>
            <a:r>
              <a:rPr lang="en-US">
                <a:latin typeface="Gotham Book" panose="02000604040000020004" pitchFamily="50" charset="0"/>
                <a:cs typeface="Arial" panose="020B0604020202020204" pitchFamily="34" charset="0"/>
              </a:rPr>
              <a:t>- Lay her over your forearm, do 5 back slaps between the shoulder blades, then turn her over onto your other arm, do 5 chest compressions just under the nipple line. Repeat this cycle until she starts breathing or crying. If she becomes non-responsive call 911 and begin CPR</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Devonte </a:t>
            </a:r>
            <a:r>
              <a:rPr lang="en-US">
                <a:latin typeface="Gotham Book" panose="02000604040000020004" pitchFamily="50" charset="0"/>
                <a:cs typeface="Arial" panose="020B0604020202020204" pitchFamily="34" charset="0"/>
              </a:rPr>
              <a:t>- Clean the wound and apply pressure with a clean gauze or dressing</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Emi </a:t>
            </a:r>
            <a:r>
              <a:rPr lang="en-US">
                <a:latin typeface="Gotham Book" panose="02000604040000020004" pitchFamily="50" charset="0"/>
                <a:cs typeface="Arial" panose="020B0604020202020204" pitchFamily="34" charset="0"/>
              </a:rPr>
              <a:t>- Check the scene for safety, call for help, begin CPR</a:t>
            </a: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107</a:t>
            </a:fld>
            <a:endParaRPr lang="en-US"/>
          </a:p>
        </p:txBody>
      </p:sp>
    </p:spTree>
    <p:extLst>
      <p:ext uri="{BB962C8B-B14F-4D97-AF65-F5344CB8AC3E}">
        <p14:creationId xmlns:p14="http://schemas.microsoft.com/office/powerpoint/2010/main" val="17152366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a:latin typeface="Gotham Book"/>
                <a:cs typeface="Arial"/>
              </a:rPr>
              <a:t>Talking Points/Facilitation Notes</a:t>
            </a:r>
          </a:p>
          <a:p>
            <a:pPr defTabSz="914153">
              <a:defRPr/>
            </a:pPr>
            <a:endParaRPr lang="en-US" b="1" u="sng" baseline="0">
              <a:solidFill>
                <a:srgbClr val="0563C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pPr defTabSz="914153">
              <a:defRPr/>
            </a:pPr>
            <a:r>
              <a:rPr lang="en-US" b="0" u="none" baseline="0">
                <a:latin typeface="Gotham Book"/>
                <a:cs typeface="Arial"/>
              </a:rPr>
              <a:t>Guide participants to complete the post-survey and provide support as needed</a:t>
            </a:r>
          </a:p>
          <a:p>
            <a:pPr defTabSz="914153">
              <a:defRPr/>
            </a:pPr>
            <a:endParaRPr lang="en-US" b="0" u="none" baseline="0">
              <a:solidFill>
                <a:schemeClr val="tx1"/>
              </a:solidFill>
              <a:latin typeface="Gotham Book" panose="02000604040000020004" pitchFamily="50" charset="0"/>
            </a:endParaRPr>
          </a:p>
          <a:p>
            <a:pPr defTabSz="914153">
              <a:defRPr/>
            </a:pPr>
            <a:r>
              <a:rPr lang="en-US" b="0" u="none" baseline="0">
                <a:solidFill>
                  <a:schemeClr val="tx1"/>
                </a:solidFill>
                <a:latin typeface="Gotham Book"/>
                <a:cs typeface="Arial"/>
              </a:rPr>
              <a:t>Remind providers </a:t>
            </a:r>
            <a:r>
              <a:rPr lang="en-US">
                <a:latin typeface="Gotham Book"/>
                <a:cs typeface="Arial"/>
              </a:rPr>
              <a:t>they must complete this survey to receive credit for the course</a:t>
            </a:r>
          </a:p>
          <a:p>
            <a:pPr defTabSz="914153">
              <a:defRPr/>
            </a:pPr>
            <a:endParaRPr lang="en-US">
              <a:latin typeface="Gotham Book" panose="02000604040000020004" pitchFamily="50" charset="0"/>
            </a:endParaRPr>
          </a:p>
          <a:p>
            <a:pPr defTabSz="914153">
              <a:defRPr/>
            </a:pPr>
            <a:r>
              <a:rPr lang="en-US">
                <a:hlinkClick r:id="rId4"/>
              </a:rPr>
              <a:t>https://forms.office.com/r/DDfynJsr5B</a:t>
            </a:r>
            <a:r>
              <a:rPr lang="en-US"/>
              <a:t> </a:t>
            </a:r>
            <a:endParaRPr lang="en-US">
              <a:ea typeface="Calibri"/>
              <a:cs typeface="Calibri"/>
            </a:endParaRPr>
          </a:p>
          <a:p>
            <a:pPr defTabSz="914153">
              <a:defRPr/>
            </a:pPr>
            <a:endParaRPr lang="en-US" b="0" u="none">
              <a:solidFill>
                <a:schemeClr val="tx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r>
              <a:rPr lang="en-US">
                <a:latin typeface="Gotham Book"/>
                <a:cs typeface="Arial"/>
              </a:rPr>
              <a:t>*make sure participants type this link directly into their browser; if they do a search it will bring up the entire LEPPT PowerPoint pdf*</a:t>
            </a:r>
          </a:p>
          <a:p>
            <a:endParaRPr lang="en-US">
              <a:latin typeface="Gotham Book" panose="02000604040000020004" pitchFamily="50" charset="0"/>
              <a:cs typeface="Calibri"/>
            </a:endParaRPr>
          </a:p>
          <a:p>
            <a:r>
              <a:rPr lang="en-US">
                <a:latin typeface="Gotham Book"/>
                <a:cs typeface="Arial"/>
              </a:rPr>
              <a:t>If training virtually, type the link into the chat box </a:t>
            </a:r>
          </a:p>
          <a:p>
            <a:pPr defTabSz="7576876">
              <a:defRPr/>
            </a:pPr>
            <a:endParaRPr lang="en-US">
              <a:latin typeface="Gotham Book" panose="02000604040000020004" pitchFamily="50" charset="0"/>
              <a:cs typeface="Calibri"/>
            </a:endParaRPr>
          </a:p>
          <a:p>
            <a:pPr defTabSz="914153">
              <a:defRPr/>
            </a:pPr>
            <a:endParaRPr lang="en-US">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108</a:t>
            </a:fld>
            <a:endParaRPr lang="en-US"/>
          </a:p>
        </p:txBody>
      </p:sp>
    </p:spTree>
    <p:extLst>
      <p:ext uri="{BB962C8B-B14F-4D97-AF65-F5344CB8AC3E}">
        <p14:creationId xmlns:p14="http://schemas.microsoft.com/office/powerpoint/2010/main" val="26175606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109</a:t>
            </a:fld>
            <a:endParaRPr lang="en-US"/>
          </a:p>
        </p:txBody>
      </p:sp>
    </p:spTree>
    <p:extLst>
      <p:ext uri="{BB962C8B-B14F-4D97-AF65-F5344CB8AC3E}">
        <p14:creationId xmlns:p14="http://schemas.microsoft.com/office/powerpoint/2010/main" val="948854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a:latin typeface="Gotham Book" panose="02000604040000020004" pitchFamily="50" charset="0"/>
                <a:cs typeface="Arial"/>
              </a:rPr>
              <a:t>Talking Points/Facilitation Notes</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u="none" baseline="0">
                <a:latin typeface="Gotham Book" panose="02000604040000020004" pitchFamily="50" charset="0"/>
                <a:cs typeface="Arial"/>
              </a:rPr>
              <a:t>Facilitate Getting to Know You Activity</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a:rPr>
              <a:t>TIME LIMIT: </a:t>
            </a:r>
            <a:r>
              <a:rPr lang="en-US" b="1">
                <a:latin typeface="Gotham Book" panose="02000604040000020004" pitchFamily="50" charset="0"/>
                <a:cs typeface="Arial"/>
              </a:rPr>
              <a:t>10</a:t>
            </a:r>
            <a:r>
              <a:rPr lang="en-US" b="1" i="0" u="none" baseline="0">
                <a:latin typeface="Gotham Book" panose="02000604040000020004" pitchFamily="50" charset="0"/>
                <a:cs typeface="Arial"/>
              </a:rPr>
              <a:t> minutes (any group size)</a:t>
            </a:r>
          </a:p>
          <a:p>
            <a:r>
              <a:rPr lang="en-US" b="0" u="sng" baseline="0">
                <a:latin typeface="Gotham Book" panose="02000604040000020004" pitchFamily="50" charset="0"/>
                <a:cs typeface="Arial"/>
              </a:rPr>
              <a:t>Activity Goals</a:t>
            </a:r>
          </a:p>
          <a:p>
            <a:r>
              <a:rPr lang="en-US" b="0" baseline="0">
                <a:latin typeface="Gotham Book" panose="02000604040000020004" pitchFamily="50" charset="0"/>
                <a:cs typeface="Arial"/>
              </a:rPr>
              <a:t>To get voices into the room/space</a:t>
            </a:r>
          </a:p>
          <a:p>
            <a:r>
              <a:rPr lang="en-US" b="0" baseline="0">
                <a:latin typeface="Gotham Book" panose="02000604040000020004" pitchFamily="50" charset="0"/>
                <a:cs typeface="Arial"/>
              </a:rPr>
              <a:t>To learn what age groups the providers are caring for, so trainers can guide conversation to meet their needs</a:t>
            </a:r>
          </a:p>
          <a:p>
            <a:endParaRPr lang="en-US" b="1" baseline="0">
              <a:latin typeface="Gotham Book" panose="02000604040000020004" pitchFamily="50" charset="0"/>
              <a:cs typeface="Arial" panose="020B0604020202020204" pitchFamily="34" charset="0"/>
            </a:endParaRPr>
          </a:p>
          <a:p>
            <a:pPr defTabSz="2469933">
              <a:defRPr/>
            </a:pPr>
            <a:r>
              <a:rPr lang="en-US" b="0" i="0" u="none" baseline="0">
                <a:latin typeface="Gotham Book" panose="02000604040000020004" pitchFamily="50" charset="0"/>
                <a:cs typeface="Arial"/>
              </a:rPr>
              <a:t>I</a:t>
            </a:r>
            <a:r>
              <a:rPr lang="en-US" b="0" baseline="0">
                <a:latin typeface="Gotham Book" panose="02000604040000020004" pitchFamily="50" charset="0"/>
                <a:cs typeface="Arial"/>
              </a:rPr>
              <a:t>ntroduce yourself first using the questions</a:t>
            </a:r>
          </a:p>
          <a:p>
            <a:pPr defTabSz="2469933">
              <a:defRPr/>
            </a:pPr>
            <a:endParaRPr lang="en-US" b="0" i="0">
              <a:effectLst/>
              <a:latin typeface="Gotham Book" panose="02000604040000020004" pitchFamily="50" charset="0"/>
              <a:cs typeface="Arial" panose="020B0604020202020204" pitchFamily="34" charset="0"/>
            </a:endParaRPr>
          </a:p>
          <a:p>
            <a:pPr defTabSz="2469933">
              <a:defRPr/>
            </a:pPr>
            <a:r>
              <a:rPr lang="en-US" b="1" i="0">
                <a:effectLst/>
                <a:latin typeface="Gotham Book" panose="02000604040000020004" pitchFamily="50" charset="0"/>
                <a:cs typeface="Arial"/>
              </a:rPr>
              <a:t>Group Size 1-11</a:t>
            </a:r>
            <a:r>
              <a:rPr lang="en-US" b="1">
                <a:latin typeface="Gotham Book" panose="02000604040000020004" pitchFamily="50" charset="0"/>
                <a:cs typeface="Arial"/>
              </a:rPr>
              <a:t> </a:t>
            </a:r>
          </a:p>
          <a:p>
            <a:pPr defTabSz="2469933">
              <a:defRPr/>
            </a:pPr>
            <a:r>
              <a:rPr lang="en-US" b="0" i="0">
                <a:effectLst/>
                <a:latin typeface="Gotham Book" panose="02000604040000020004" pitchFamily="50" charset="0"/>
                <a:cs typeface="Arial"/>
              </a:rPr>
              <a:t>Have participants each take a turn sharing out to the full group their answers to these questions</a:t>
            </a:r>
            <a:r>
              <a:rPr lang="en-US">
                <a:latin typeface="Gotham Book" panose="02000604040000020004" pitchFamily="50" charset="0"/>
                <a:cs typeface="Arial"/>
              </a:rPr>
              <a:t> </a:t>
            </a:r>
            <a:endParaRPr lang="en-US" b="0" i="0">
              <a:effectLst/>
              <a:latin typeface="Gotham Book" panose="02000604040000020004" pitchFamily="50" charset="0"/>
              <a:cs typeface="Arial" panose="020B0604020202020204" pitchFamily="34" charset="0"/>
            </a:endParaRPr>
          </a:p>
          <a:p>
            <a:pPr defTabSz="2469933">
              <a:defRPr/>
            </a:pPr>
            <a:r>
              <a:rPr lang="en-US" b="0" i="0">
                <a:effectLst/>
                <a:latin typeface="Gotham Book" panose="02000604040000020004" pitchFamily="50" charset="0"/>
                <a:cs typeface="Arial"/>
              </a:rPr>
              <a:t>Make note of whether there is a range of ages or not</a:t>
            </a:r>
            <a:r>
              <a:rPr lang="en-US">
                <a:latin typeface="Gotham Book" panose="02000604040000020004" pitchFamily="50" charset="0"/>
                <a:cs typeface="Arial"/>
              </a:rPr>
              <a:t> </a:t>
            </a:r>
            <a:endParaRPr lang="en-US" b="0" i="0">
              <a:effectLst/>
              <a:latin typeface="Gotham Book" panose="02000604040000020004" pitchFamily="50" charset="0"/>
              <a:cs typeface="Arial" panose="020B0604020202020204" pitchFamily="34" charset="0"/>
            </a:endParaRPr>
          </a:p>
          <a:p>
            <a:pPr defTabSz="2469933">
              <a:defRPr/>
            </a:pPr>
            <a:endParaRPr lang="en-US" b="0" i="0">
              <a:effectLst/>
              <a:latin typeface="Gotham Book" panose="02000604040000020004" pitchFamily="50" charset="0"/>
              <a:cs typeface="Arial" panose="020B0604020202020204" pitchFamily="34" charset="0"/>
            </a:endParaRPr>
          </a:p>
          <a:p>
            <a:pPr defTabSz="2469933">
              <a:defRPr/>
            </a:pPr>
            <a:r>
              <a:rPr lang="en-US" b="1" i="0">
                <a:effectLst/>
                <a:latin typeface="Gotham Book" panose="02000604040000020004" pitchFamily="50" charset="0"/>
                <a:cs typeface="Arial"/>
              </a:rPr>
              <a:t>Group Size 12+</a:t>
            </a:r>
            <a:r>
              <a:rPr lang="en-US" b="1">
                <a:latin typeface="Gotham Book" panose="02000604040000020004" pitchFamily="50" charset="0"/>
                <a:cs typeface="Arial"/>
              </a:rPr>
              <a:t> </a:t>
            </a:r>
            <a:endParaRPr lang="en-US" b="1" i="0">
              <a:effectLst/>
              <a:latin typeface="Gotham Book" panose="02000604040000020004" pitchFamily="50" charset="0"/>
              <a:cs typeface="Arial" panose="020B0604020202020204" pitchFamily="34" charset="0"/>
            </a:endParaRPr>
          </a:p>
          <a:p>
            <a:pPr defTabSz="2469933">
              <a:defRPr/>
            </a:pPr>
            <a:r>
              <a:rPr lang="en-US" b="0" i="0">
                <a:effectLst/>
                <a:latin typeface="Gotham Book" panose="02000604040000020004" pitchFamily="50" charset="0"/>
                <a:cs typeface="Arial"/>
              </a:rPr>
              <a:t>Participants turn to an elbow partner (someone next to them) and introduce themselves</a:t>
            </a:r>
            <a:r>
              <a:rPr lang="en-US">
                <a:latin typeface="Gotham Book" panose="02000604040000020004" pitchFamily="50" charset="0"/>
                <a:cs typeface="Arial"/>
              </a:rPr>
              <a:t> </a:t>
            </a:r>
            <a:endParaRPr lang="en-US" b="0" i="0">
              <a:effectLst/>
              <a:latin typeface="Gotham Book" panose="02000604040000020004" pitchFamily="50" charset="0"/>
              <a:cs typeface="Arial" panose="020B0604020202020204" pitchFamily="34" charset="0"/>
            </a:endParaRPr>
          </a:p>
          <a:p>
            <a:pPr defTabSz="2469933">
              <a:defRPr/>
            </a:pPr>
            <a:r>
              <a:rPr lang="en-US" b="0" i="0">
                <a:effectLst/>
                <a:latin typeface="Gotham Book" panose="02000604040000020004" pitchFamily="50" charset="0"/>
                <a:cs typeface="Arial"/>
              </a:rPr>
              <a:t>When back to the full group ask providers to share if they heard anything interesting</a:t>
            </a:r>
            <a:r>
              <a:rPr lang="en-US">
                <a:latin typeface="Gotham Book" panose="02000604040000020004" pitchFamily="50" charset="0"/>
                <a:cs typeface="Arial"/>
              </a:rPr>
              <a:t> </a:t>
            </a:r>
            <a:endParaRPr lang="en-US" b="0" i="0">
              <a:effectLst/>
              <a:latin typeface="Gotham Book" panose="02000604040000020004" pitchFamily="50" charset="0"/>
              <a:cs typeface="Arial" panose="020B0604020202020204" pitchFamily="34" charset="0"/>
            </a:endParaRPr>
          </a:p>
          <a:p>
            <a:pPr defTabSz="2469933">
              <a:defRPr/>
            </a:pPr>
            <a:endParaRPr lang="en-US" b="0" i="0">
              <a:effectLst/>
              <a:latin typeface="Gotham Book" panose="02000604040000020004" pitchFamily="50" charset="0"/>
              <a:cs typeface="Arial"/>
            </a:endParaRPr>
          </a:p>
          <a:p>
            <a:pPr defTabSz="2469933">
              <a:defRPr/>
            </a:pPr>
            <a:r>
              <a:rPr lang="en-US" b="0" i="0">
                <a:effectLst/>
                <a:latin typeface="Gotham Book" panose="02000604040000020004" pitchFamily="50" charset="0"/>
                <a:cs typeface="Arial"/>
              </a:rPr>
              <a:t>Have providers raise their hands in groups (or indicate in some way if they are unable to raise a hand) which age groups they are caring for ((ages birth to 12 months), toddlers (18 months through age 2), preschoolers (ages 3 –5), and school age children (ages 6-12))</a:t>
            </a: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a:t>
            </a:fld>
            <a:endParaRPr lang="en-US"/>
          </a:p>
        </p:txBody>
      </p:sp>
    </p:spTree>
    <p:extLst>
      <p:ext uri="{BB962C8B-B14F-4D97-AF65-F5344CB8AC3E}">
        <p14:creationId xmlns:p14="http://schemas.microsoft.com/office/powerpoint/2010/main" val="278072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Introduce Child Development</a:t>
            </a:r>
            <a:endParaRPr lang="en-US">
              <a:solidFill>
                <a:srgbClr val="000000"/>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12</a:t>
            </a:fld>
            <a:endParaRPr lang="en-US"/>
          </a:p>
        </p:txBody>
      </p:sp>
    </p:spTree>
    <p:extLst>
      <p:ext uri="{BB962C8B-B14F-4D97-AF65-F5344CB8AC3E}">
        <p14:creationId xmlns:p14="http://schemas.microsoft.com/office/powerpoint/2010/main" val="417758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this slide by explaining the increase in attention and research on brain development in children</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Share that we now know that brain development begins very early in life (even before children are born) and continues into adulthood</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Explain that scientists used to believe that our genes determined everything about who we would become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a:defRPr/>
            </a:pPr>
            <a:r>
              <a:rPr lang="en-US">
                <a:latin typeface="Gotham Book" panose="02000604040000020004" pitchFamily="50" charset="0"/>
                <a:ea typeface="Calibri" panose="020F0502020204030204" pitchFamily="34" charset="0"/>
                <a:cs typeface="Arial"/>
              </a:rPr>
              <a:t>Share that research has shown that genetics provide a basic map of our brains, but everyday experiences are what determine whether our brains will have a strong or weak foundation to build on </a:t>
            </a:r>
          </a:p>
          <a:p>
            <a:pPr>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Explain how providers are real-life “brain builders” (the activities they choose when they spend time with children have a direct impact on their brain development)</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the video (explains a concept called Serve and Return, which we know supports healthy brain development)</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a:defRPr/>
            </a:pPr>
            <a:r>
              <a:rPr lang="en-US">
                <a:latin typeface="Gotham Book" panose="02000604040000020004" pitchFamily="50" charset="0"/>
                <a:ea typeface="Calibri" panose="020F0502020204030204" pitchFamily="34" charset="0"/>
                <a:cs typeface="Arial"/>
              </a:rPr>
              <a:t>Play the video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Ask participants what they noticed or what stood out to them from the video</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Explain that it’s the simple, everyday interactions we engage in like playing peek-a-boo, naming objects, asking open-ended questions, and having conversations that help children develop</a:t>
            </a: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a:rPr>
              <a:t>Video Link</a:t>
            </a:r>
          </a:p>
          <a:p>
            <a:r>
              <a:rPr lang="en-US">
                <a:latin typeface="Gotham Book" panose="02000604040000020004" pitchFamily="50" charset="0"/>
                <a:ea typeface="Calibri" panose="020F0502020204030204" pitchFamily="34" charset="0"/>
                <a:cs typeface="Arial"/>
              </a:rPr>
              <a:t>https://www.youtube.com/watch?v=KNrnZag17Ek&amp;t=1s</a:t>
            </a:r>
          </a:p>
          <a:p>
            <a:r>
              <a:rPr lang="en-US" b="1">
                <a:latin typeface="Gotham Book" panose="02000604040000020004" pitchFamily="50" charset="0"/>
                <a:ea typeface="Calibri" panose="020F0502020204030204" pitchFamily="34" charset="0"/>
                <a:cs typeface="Arial"/>
              </a:rPr>
              <a:t>Sources</a:t>
            </a:r>
          </a:p>
          <a:p>
            <a:r>
              <a:rPr lang="en-US">
                <a:latin typeface="Gotham Book" panose="02000604040000020004" pitchFamily="50" charset="0"/>
                <a:ea typeface="Calibri" panose="020F0502020204030204" pitchFamily="34" charset="0"/>
                <a:cs typeface="Arial"/>
              </a:rPr>
              <a:t>https://developingchild.harvard.edu/resources/experiences-build-brain-architecture/</a:t>
            </a:r>
          </a:p>
          <a:p>
            <a:r>
              <a:rPr lang="en-US">
                <a:latin typeface="Gotham Book" panose="02000604040000020004" pitchFamily="50" charset="0"/>
                <a:ea typeface="Calibri" panose="020F0502020204030204" pitchFamily="34" charset="0"/>
                <a:cs typeface="Arial"/>
              </a:rPr>
              <a:t>https://46y5eh11fhgw3ve3ytpwxt9r-wpengine.netdna-ssl.com/wp-content/uploads/2016/05/8-Things-to-Remember-About-Child-Development.pdf</a:t>
            </a:r>
          </a:p>
        </p:txBody>
      </p:sp>
      <p:sp>
        <p:nvSpPr>
          <p:cNvPr id="4" name="Slide Number Placeholder 3"/>
          <p:cNvSpPr>
            <a:spLocks noGrp="1"/>
          </p:cNvSpPr>
          <p:nvPr>
            <p:ph type="sldNum" sz="quarter" idx="5"/>
          </p:nvPr>
        </p:nvSpPr>
        <p:spPr/>
        <p:txBody>
          <a:bodyPr/>
          <a:lstStyle/>
          <a:p>
            <a:fld id="{22688241-32BF-4FA3-935E-0B22A005B532}" type="slidenum">
              <a:rPr lang="en-US" smtClean="0"/>
              <a:t>13</a:t>
            </a:fld>
            <a:endParaRPr lang="en-US"/>
          </a:p>
        </p:txBody>
      </p:sp>
    </p:spTree>
    <p:extLst>
      <p:ext uri="{BB962C8B-B14F-4D97-AF65-F5344CB8AC3E}">
        <p14:creationId xmlns:p14="http://schemas.microsoft.com/office/powerpoint/2010/main" val="40989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the video (shows an everyday interaction between a father and son that demonstrates how simple Serve and Return can be)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a:defRPr/>
            </a:pPr>
            <a:r>
              <a:rPr lang="en-US">
                <a:latin typeface="Gotham Book" panose="02000604040000020004" pitchFamily="50" charset="0"/>
                <a:ea typeface="Calibri" panose="020F0502020204030204" pitchFamily="34" charset="0"/>
                <a:cs typeface="Arial"/>
              </a:rPr>
              <a:t>Prompt participants to be thinking about where they see any of the 5 serve and return steps from the last video (review steps): </a:t>
            </a:r>
          </a:p>
          <a:p>
            <a:pPr>
              <a:defRPr/>
            </a:pPr>
            <a:endParaRPr lang="en-US">
              <a:solidFill>
                <a:srgbClr val="2F2F2F"/>
              </a:solidFill>
              <a:latin typeface="Gotham Book" panose="02000604040000020004" pitchFamily="50" charset="0"/>
              <a:cs typeface="Arial" panose="020B0604020202020204" pitchFamily="34" charset="0"/>
            </a:endParaRPr>
          </a:p>
          <a:p>
            <a:pPr marL="342807" indent="-342807">
              <a:buAutoNum type="arabicPeriod"/>
              <a:defRPr/>
            </a:pPr>
            <a:r>
              <a:rPr lang="en-US">
                <a:solidFill>
                  <a:srgbClr val="2F2F2F"/>
                </a:solidFill>
                <a:latin typeface="Gotham Book" panose="02000604040000020004" pitchFamily="50" charset="0"/>
                <a:cs typeface="Arial"/>
              </a:rPr>
              <a:t>Share the focus </a:t>
            </a:r>
            <a:endParaRPr lang="en-US" b="0" i="0">
              <a:solidFill>
                <a:srgbClr val="2F2F2F"/>
              </a:solidFill>
              <a:effectLst/>
              <a:latin typeface="Gotham Book" panose="02000604040000020004" pitchFamily="50" charset="0"/>
              <a:cs typeface="Arial"/>
            </a:endParaRPr>
          </a:p>
          <a:p>
            <a:pPr marL="342807" indent="-342807" defTabSz="914153">
              <a:buFont typeface="+mj-lt"/>
              <a:buAutoNum type="arabicPeriod"/>
              <a:defRPr/>
            </a:pPr>
            <a:r>
              <a:rPr lang="en-US" b="0" i="0">
                <a:solidFill>
                  <a:srgbClr val="2F2F2F"/>
                </a:solidFill>
                <a:effectLst/>
                <a:latin typeface="Gotham Book" panose="02000604040000020004" pitchFamily="50" charset="0"/>
                <a:cs typeface="Arial"/>
              </a:rPr>
              <a:t>Support and encourage</a:t>
            </a:r>
          </a:p>
          <a:p>
            <a:pPr marL="342807" indent="-342807" defTabSz="914153">
              <a:buFont typeface="+mj-lt"/>
              <a:buAutoNum type="arabicPeriod"/>
              <a:defRPr/>
            </a:pPr>
            <a:r>
              <a:rPr lang="en-US" b="0" i="0">
                <a:solidFill>
                  <a:srgbClr val="2F2F2F"/>
                </a:solidFill>
                <a:effectLst/>
                <a:latin typeface="Gotham Book" panose="02000604040000020004" pitchFamily="50" charset="0"/>
                <a:cs typeface="Arial"/>
              </a:rPr>
              <a:t>Name it </a:t>
            </a:r>
          </a:p>
          <a:p>
            <a:pPr marL="342807" indent="-342807" defTabSz="914153">
              <a:buFont typeface="+mj-lt"/>
              <a:buAutoNum type="arabicPeriod"/>
              <a:defRPr/>
            </a:pPr>
            <a:r>
              <a:rPr lang="en-US" b="0" i="0">
                <a:solidFill>
                  <a:srgbClr val="2F2F2F"/>
                </a:solidFill>
                <a:effectLst/>
                <a:latin typeface="Gotham Book" panose="02000604040000020004" pitchFamily="50" charset="0"/>
                <a:cs typeface="Arial"/>
              </a:rPr>
              <a:t>Take turns back and forth</a:t>
            </a:r>
          </a:p>
          <a:p>
            <a:pPr marL="342807" indent="-342807" defTabSz="914153">
              <a:buFont typeface="+mj-lt"/>
              <a:buAutoNum type="arabicPeriod"/>
              <a:defRPr/>
            </a:pPr>
            <a:r>
              <a:rPr lang="en-US" b="0" i="0">
                <a:solidFill>
                  <a:srgbClr val="2F2F2F"/>
                </a:solidFill>
                <a:effectLst/>
                <a:latin typeface="Gotham Book" panose="02000604040000020004" pitchFamily="50" charset="0"/>
                <a:cs typeface="Arial"/>
              </a:rPr>
              <a:t>Practice endings and beginnings</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a:defRPr/>
            </a:pPr>
            <a:r>
              <a:rPr lang="en-US">
                <a:latin typeface="Gotham Book" panose="02000604040000020004" pitchFamily="50" charset="0"/>
                <a:ea typeface="Calibri" panose="020F0502020204030204" pitchFamily="34" charset="0"/>
                <a:cs typeface="Arial"/>
              </a:rPr>
              <a:t>Play the video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Ask participants to share out where they noticed the Serve and Return steps and any other things they noticed</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a:defRPr/>
            </a:pPr>
            <a:r>
              <a:rPr lang="en-US">
                <a:latin typeface="Gotham Book" panose="02000604040000020004" pitchFamily="50" charset="0"/>
                <a:ea typeface="Calibri" panose="020F0502020204030204" pitchFamily="34" charset="0"/>
                <a:cs typeface="Arial"/>
              </a:rPr>
              <a:t>Remind providers that it’s everyday activities that become opportunities for brain building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Ask participants what everyday activities they do with children that might be opportunities for brain building</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u="sng">
                <a:latin typeface="Gotham Book" panose="02000604040000020004" pitchFamily="50" charset="0"/>
                <a:ea typeface="Calibri" panose="020F0502020204030204" pitchFamily="34" charset="0"/>
                <a:cs typeface="Arial"/>
              </a:rPr>
              <a:t>Answers Should Include</a:t>
            </a:r>
          </a:p>
          <a:p>
            <a:pPr defTabSz="914153">
              <a:defRPr/>
            </a:pPr>
            <a:r>
              <a:rPr lang="en-US">
                <a:latin typeface="Gotham Book" panose="02000604040000020004" pitchFamily="50" charset="0"/>
                <a:cs typeface="Arial"/>
              </a:rPr>
              <a:t>*Read out any answers not listed by the group</a:t>
            </a:r>
          </a:p>
          <a:p>
            <a:pPr defTabSz="914153">
              <a:defRPr/>
            </a:pPr>
            <a:endParaRPr lang="en-US" b="1">
              <a:latin typeface="Gotham Book" panose="02000604040000020004" pitchFamily="50"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a:rPr>
              <a:t>Grocery Shopping	Having meals together</a:t>
            </a:r>
            <a:endParaRPr lang="en-US">
              <a:latin typeface="Gotham Book" panose="02000604040000020004" pitchFamily="50" charset="0"/>
              <a:ea typeface="Calibri" panose="020F0502020204030204" pitchFamily="34" charset="0"/>
              <a:cs typeface="Arial"/>
            </a:endParaRPr>
          </a:p>
          <a:p>
            <a:r>
              <a:rPr lang="en-US">
                <a:solidFill>
                  <a:srgbClr val="000000"/>
                </a:solidFill>
                <a:latin typeface="Gotham Book" panose="02000604040000020004" pitchFamily="50" charset="0"/>
                <a:ea typeface="Times New Roman" panose="02020603050405020304" pitchFamily="18" charset="0"/>
                <a:cs typeface="Arial"/>
              </a:rPr>
              <a:t>Playing games  	Cleaning </a:t>
            </a: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a:rPr>
              <a:t>Cooking   		Going to the park or playing outside together</a:t>
            </a:r>
          </a:p>
          <a:p>
            <a:r>
              <a:rPr lang="en-US">
                <a:solidFill>
                  <a:srgbClr val="000000"/>
                </a:solidFill>
                <a:latin typeface="Gotham Book" panose="02000604040000020004" pitchFamily="50" charset="0"/>
                <a:ea typeface="Calibri" panose="020F0502020204030204" pitchFamily="34" charset="0"/>
                <a:cs typeface="Arial"/>
              </a:rPr>
              <a:t>Reading books 	Waiting in line</a:t>
            </a:r>
            <a:endParaRPr lang="en-US">
              <a:latin typeface="Gotham Book" panose="02000604040000020004" pitchFamily="50" charset="0"/>
              <a:ea typeface="Calibri" panose="020F0502020204030204" pitchFamily="34" charset="0"/>
              <a:cs typeface="Arial"/>
            </a:endParaRPr>
          </a:p>
          <a:p>
            <a:pPr defTabSz="914153">
              <a:defRPr/>
            </a:pPr>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a:rPr>
              <a:t>Video Link</a:t>
            </a:r>
          </a:p>
          <a:p>
            <a:r>
              <a:rPr lang="en-US" u="sng">
                <a:latin typeface="Gotham Book" panose="02000604040000020004" pitchFamily="50" charset="0"/>
                <a:ea typeface="Calibri" panose="020F0502020204030204" pitchFamily="34" charset="0"/>
                <a:cs typeface="Arial"/>
                <a:hlinkClick r:id="rId3">
                  <a:extLst>
                    <a:ext uri="{A12FA001-AC4F-418D-AE19-62706E023703}">
                      <ahyp:hlinkClr xmlns:ahyp="http://schemas.microsoft.com/office/drawing/2018/hyperlinkcolor" val="tx"/>
                    </a:ext>
                  </a:extLst>
                </a:hlinkClick>
              </a:rPr>
              <a:t>https://www.youtube.com/watch?v=DOfEu2zqrkQ</a:t>
            </a:r>
            <a:r>
              <a:rPr lang="en-US">
                <a:latin typeface="Gotham Book" panose="02000604040000020004" pitchFamily="50" charset="0"/>
                <a:ea typeface="Calibri" panose="020F0502020204030204" pitchFamily="34" charset="0"/>
                <a:cs typeface="Arial"/>
              </a:rPr>
              <a:t> </a:t>
            </a:r>
          </a:p>
          <a:p>
            <a:r>
              <a:rPr lang="en-US" b="1">
                <a:latin typeface="Gotham Book" panose="02000604040000020004" pitchFamily="50" charset="0"/>
                <a:ea typeface="Calibri" panose="020F0502020204030204" pitchFamily="34" charset="0"/>
                <a:cs typeface="Arial"/>
              </a:rPr>
              <a:t>Source</a:t>
            </a:r>
          </a:p>
          <a:p>
            <a:r>
              <a:rPr lang="en-US">
                <a:latin typeface="Gotham Book" panose="02000604040000020004" pitchFamily="50" charset="0"/>
                <a:ea typeface="Calibri" panose="020F0502020204030204" pitchFamily="34" charset="0"/>
                <a:cs typeface="Arial"/>
              </a:rPr>
              <a:t>https://www.cdc.gov/ncbddd/actearly/milestones/index.html</a:t>
            </a:r>
          </a:p>
          <a:p>
            <a:pPr defTabSz="914153">
              <a:defRPr/>
            </a:pPr>
            <a:endParaRPr lang="en-US">
              <a:latin typeface="Gotham Book" panose="02000604040000020004" pitchFamily="50" charset="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14</a:t>
            </a:fld>
            <a:endParaRPr lang="en-US"/>
          </a:p>
        </p:txBody>
      </p:sp>
    </p:spTree>
    <p:extLst>
      <p:ext uri="{BB962C8B-B14F-4D97-AF65-F5344CB8AC3E}">
        <p14:creationId xmlns:p14="http://schemas.microsoft.com/office/powerpoint/2010/main" val="345575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developmental milestones by explaining that they </a:t>
            </a:r>
            <a:r>
              <a:rPr lang="en-US">
                <a:latin typeface="Gotham Book" panose="02000604040000020004" pitchFamily="50" charset="0"/>
                <a:ea typeface="Calibri" panose="020F0502020204030204" pitchFamily="34" charset="0"/>
                <a:cs typeface="Arial" panose="020B0604020202020204" pitchFamily="34" charset="0"/>
              </a:rPr>
              <a:t>are the skills seen </a:t>
            </a:r>
            <a:r>
              <a:rPr lang="en-US" b="0" i="0">
                <a:solidFill>
                  <a:srgbClr val="000000"/>
                </a:solidFill>
                <a:effectLst/>
                <a:latin typeface="Gotham Book" panose="02000604040000020004" pitchFamily="50" charset="0"/>
                <a:cs typeface="Arial" panose="020B0604020202020204" pitchFamily="34" charset="0"/>
              </a:rPr>
              <a:t>in infants and children as they grow</a:t>
            </a:r>
          </a:p>
          <a:p>
            <a:pPr defTabSz="914153">
              <a:defRPr/>
            </a:pPr>
            <a:endParaRPr lang="en-US" b="0" i="0">
              <a:solidFill>
                <a:srgbClr val="000000"/>
              </a:solidFill>
              <a:effectLst/>
              <a:latin typeface="Gotham Book" panose="02000604040000020004" pitchFamily="50" charset="0"/>
              <a:cs typeface="Arial" panose="020B0604020202020204" pitchFamily="34" charset="0"/>
            </a:endParaRPr>
          </a:p>
          <a:p>
            <a:pPr defTabSz="914153">
              <a:defRPr/>
            </a:pPr>
            <a:r>
              <a:rPr lang="en-US" b="0" i="0">
                <a:solidFill>
                  <a:srgbClr val="000000"/>
                </a:solidFill>
                <a:effectLst/>
                <a:latin typeface="Gotham Book" panose="02000604040000020004" pitchFamily="50" charset="0"/>
                <a:cs typeface="Arial" panose="020B0604020202020204" pitchFamily="34" charset="0"/>
              </a:rPr>
              <a:t>Explain that children reach these milestones in how they play, learn, speak, act, and move their bodies</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a:solidFill>
                  <a:srgbClr val="000000"/>
                </a:solidFill>
                <a:effectLst/>
                <a:latin typeface="Gotham Book" panose="02000604040000020004" pitchFamily="50" charset="0"/>
                <a:cs typeface="Arial" panose="020B0604020202020204" pitchFamily="34" charset="0"/>
              </a:rPr>
              <a:t>Share examples of milestones (skills such as taking a first step, smiling for the first time, and waving “bye </a:t>
            </a:r>
            <a:r>
              <a:rPr lang="en-US" b="0" i="0" err="1">
                <a:solidFill>
                  <a:srgbClr val="000000"/>
                </a:solidFill>
                <a:effectLst/>
                <a:latin typeface="Gotham Book" panose="02000604040000020004" pitchFamily="50" charset="0"/>
                <a:cs typeface="Arial" panose="020B0604020202020204" pitchFamily="34" charset="0"/>
              </a:rPr>
              <a:t>bye</a:t>
            </a:r>
            <a:r>
              <a:rPr lang="en-US" b="0" i="0">
                <a:solidFill>
                  <a:srgbClr val="000000"/>
                </a:solidFill>
                <a:effectLst/>
                <a:latin typeface="Gotham Book" panose="02000604040000020004" pitchFamily="50" charset="0"/>
                <a:cs typeface="Arial" panose="020B0604020202020204" pitchFamily="34" charset="0"/>
              </a:rPr>
              <a:t>,” pointing at objects)</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Explain that there are four domains or groups of milestones that the Center for Disease Control (CDC) uses to help us understand how children develop</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Ask participants for volunteers to share their knowledge of any of the four categories of developmental milestones </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Social/Emotional</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Physical/Movement</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Language/Communication</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Cognitive/Thinking</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Social/Emotional: </a:t>
            </a:r>
            <a:r>
              <a:rPr lang="en-US" b="0" i="0">
                <a:solidFill>
                  <a:srgbClr val="333333"/>
                </a:solidFill>
                <a:effectLst/>
                <a:latin typeface="Gotham Book" panose="02000604040000020004" pitchFamily="50" charset="0"/>
                <a:cs typeface="Arial" panose="020B0604020202020204" pitchFamily="34" charset="0"/>
              </a:rPr>
              <a:t>This domain is about how children interact with others and express emotion</a:t>
            </a:r>
          </a:p>
          <a:p>
            <a:pPr>
              <a:tabLst>
                <a:tab pos="228539" algn="l"/>
              </a:tabLst>
            </a:pPr>
            <a:endParaRPr lang="en-US">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Physical/Movement: </a:t>
            </a:r>
            <a:r>
              <a:rPr lang="en-US" b="0" i="0">
                <a:solidFill>
                  <a:srgbClr val="333333"/>
                </a:solidFill>
                <a:effectLst/>
                <a:latin typeface="Gotham Book" panose="02000604040000020004" pitchFamily="50" charset="0"/>
                <a:cs typeface="Arial" panose="020B0604020202020204" pitchFamily="34" charset="0"/>
              </a:rPr>
              <a:t>This domain is about how children use their bodies</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Language/Communication: </a:t>
            </a:r>
            <a:r>
              <a:rPr lang="en-US" b="0" i="0">
                <a:solidFill>
                  <a:srgbClr val="333333"/>
                </a:solidFill>
                <a:effectLst/>
                <a:latin typeface="Gotham Book" panose="02000604040000020004" pitchFamily="50" charset="0"/>
                <a:cs typeface="Arial" panose="020B0604020202020204" pitchFamily="34" charset="0"/>
              </a:rPr>
              <a:t>This domain is about how children express their needs and share what they are thinking, as well as understand what is said to them</a:t>
            </a: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Cognitive/Thinking: </a:t>
            </a:r>
            <a:r>
              <a:rPr lang="en-US" b="0" i="0">
                <a:solidFill>
                  <a:srgbClr val="333333"/>
                </a:solidFill>
                <a:effectLst/>
                <a:latin typeface="Gotham Book" panose="02000604040000020004" pitchFamily="50" charset="0"/>
                <a:cs typeface="Arial" panose="020B0604020202020204" pitchFamily="34" charset="0"/>
              </a:rPr>
              <a:t>This domain is about how children learn new things and solve problems</a:t>
            </a:r>
          </a:p>
          <a:p>
            <a:pPr>
              <a:tabLst>
                <a:tab pos="228539" algn="l"/>
              </a:tabLst>
            </a:pPr>
            <a:r>
              <a:rPr lang="en-US" b="0" i="0">
                <a:solidFill>
                  <a:srgbClr val="333333"/>
                </a:solidFill>
                <a:effectLst/>
                <a:latin typeface="Gotham Book" panose="02000604040000020004" pitchFamily="50" charset="0"/>
                <a:cs typeface="Arial" panose="020B0604020202020204" pitchFamily="34" charset="0"/>
              </a:rPr>
              <a:t>It includes how children explore their environment to figure things out – whether by looking at the world around them, putting objects in their mouths, or dropping something to watch it fall</a:t>
            </a:r>
          </a:p>
          <a:p>
            <a:pPr>
              <a:tabLst>
                <a:tab pos="228539" algn="l"/>
              </a:tabLst>
            </a:pPr>
            <a:r>
              <a:rPr lang="en-US" b="0" i="0">
                <a:solidFill>
                  <a:srgbClr val="333333"/>
                </a:solidFill>
                <a:effectLst/>
                <a:latin typeface="Gotham Book" panose="02000604040000020004" pitchFamily="50" charset="0"/>
                <a:cs typeface="Arial" panose="020B0604020202020204" pitchFamily="34" charset="0"/>
              </a:rPr>
              <a:t>This domain also includes “academic” skills like counting and learning letters and numbers</a:t>
            </a:r>
          </a:p>
          <a:p>
            <a:pPr>
              <a:tabLst>
                <a:tab pos="228539" algn="l"/>
              </a:tabLst>
            </a:pPr>
            <a:endParaRPr lang="en-US">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defTabSz="914153">
              <a:tabLst>
                <a:tab pos="228539" algn="l"/>
              </a:tabLst>
              <a:defRPr/>
            </a:pPr>
            <a:r>
              <a:rPr lang="en-US" b="0" i="0">
                <a:solidFill>
                  <a:srgbClr val="000000"/>
                </a:solidFill>
                <a:effectLst/>
                <a:latin typeface="Gotham Book" panose="02000604040000020004" pitchFamily="50" charset="0"/>
                <a:cs typeface="Arial" panose="020B0604020202020204" pitchFamily="34" charset="0"/>
              </a:rPr>
              <a:t>Remind providers that children develop at their own pace, so it’s impossible to tell exactly when a child will learn a given skill</a:t>
            </a:r>
          </a:p>
          <a:p>
            <a:pPr defTabSz="914153">
              <a:tabLst>
                <a:tab pos="228539" algn="l"/>
              </a:tabLst>
              <a:defRPr/>
            </a:pPr>
            <a:endParaRPr lang="en-US" b="0" i="0">
              <a:solidFill>
                <a:srgbClr val="000000"/>
              </a:solidFill>
              <a:effectLst/>
              <a:latin typeface="Gotham Book" panose="02000604040000020004" pitchFamily="50" charset="0"/>
              <a:cs typeface="Arial" panose="020B0604020202020204" pitchFamily="34" charset="0"/>
            </a:endParaRPr>
          </a:p>
          <a:p>
            <a:pPr defTabSz="914153">
              <a:tabLst>
                <a:tab pos="228539" algn="l"/>
              </a:tabLst>
              <a:defRPr/>
            </a:pPr>
            <a:r>
              <a:rPr lang="en-US" b="0" i="0">
                <a:solidFill>
                  <a:srgbClr val="000000"/>
                </a:solidFill>
                <a:effectLst/>
                <a:latin typeface="Gotham Book" panose="02000604040000020004" pitchFamily="50" charset="0"/>
                <a:cs typeface="Arial" panose="020B0604020202020204" pitchFamily="34" charset="0"/>
              </a:rPr>
              <a:t>Explain how the developmental milestones help us have a general idea of the changes to expect as a child grows</a:t>
            </a:r>
          </a:p>
          <a:p>
            <a:pPr defTabSz="914153">
              <a:tabLst>
                <a:tab pos="228539" algn="l"/>
              </a:tabLst>
              <a:defRPr/>
            </a:pPr>
            <a:endParaRPr lang="en-US" b="0" i="0">
              <a:solidFill>
                <a:srgbClr val="000000"/>
              </a:solidFill>
              <a:effectLst/>
              <a:latin typeface="Gotham Book" panose="02000604040000020004" pitchFamily="50"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Introduce the “Milestone Tracker” app and explain how providers and families can download it from their app store</a:t>
            </a:r>
          </a:p>
          <a:p>
            <a:pPr>
              <a:tabLst>
                <a:tab pos="228539" algn="l"/>
              </a:tabLst>
            </a:pPr>
            <a:endParaRPr lang="en-US">
              <a:latin typeface="Gotham Book" panose="02000604040000020004" pitchFamily="50" charset="0"/>
              <a:cs typeface="Arial" panose="020B0604020202020204" pitchFamily="34" charset="0"/>
            </a:endParaRPr>
          </a:p>
          <a:p>
            <a:pPr>
              <a:tabLst>
                <a:tab pos="228539" algn="l"/>
              </a:tabLst>
            </a:pPr>
            <a:r>
              <a:rPr lang="en-US" b="1">
                <a:latin typeface="Gotham Book" panose="02000604040000020004" pitchFamily="50" charset="0"/>
                <a:cs typeface="Arial" panose="020B0604020202020204" pitchFamily="34" charset="0"/>
              </a:rPr>
              <a:t>Sources</a:t>
            </a:r>
          </a:p>
          <a:p>
            <a:pPr>
              <a:tabLst>
                <a:tab pos="228539" algn="l"/>
              </a:tabLst>
            </a:pPr>
            <a:r>
              <a:rPr lang="en-US">
                <a:latin typeface="Gotham Book" panose="02000604040000020004" pitchFamily="50" charset="0"/>
              </a:rPr>
              <a:t>https://www.cdc.gov/ncbddd/actearly/pdf/FULL-LIST-CDC_LTSAE-Checklists2021_Eng_FNL2_508.pdf</a:t>
            </a:r>
            <a:endParaRPr lang="en-US" b="1">
              <a:latin typeface="Gotham Book" panose="02000604040000020004" pitchFamily="50" charset="0"/>
              <a:cs typeface="Arial" panose="020B0604020202020204" pitchFamily="34" charset="0"/>
            </a:endParaRPr>
          </a:p>
          <a:p>
            <a:pPr>
              <a:tabLst>
                <a:tab pos="228539" algn="l"/>
              </a:tabLst>
            </a:pPr>
            <a:r>
              <a:rPr lang="en-US">
                <a:latin typeface="Gotham Book" panose="02000604040000020004" pitchFamily="50" charset="0"/>
                <a:cs typeface="Arial" panose="020B0604020202020204" pitchFamily="34" charset="0"/>
              </a:rPr>
              <a:t>https://www.cdc.gov/ncbddd/actearly/milestones/index.html</a:t>
            </a:r>
          </a:p>
          <a:p>
            <a:pPr>
              <a:tabLst>
                <a:tab pos="228539" algn="l"/>
              </a:tabLst>
            </a:pPr>
            <a:r>
              <a:rPr lang="en-US">
                <a:latin typeface="Gotham Book" panose="02000604040000020004" pitchFamily="50" charset="0"/>
                <a:cs typeface="Arial" panose="020B0604020202020204" pitchFamily="34" charset="0"/>
              </a:rPr>
              <a:t>https://www.cdc.gov/ncbddd/childdevelopment/facts.html</a:t>
            </a:r>
          </a:p>
        </p:txBody>
      </p:sp>
      <p:sp>
        <p:nvSpPr>
          <p:cNvPr id="4" name="Slide Number Placeholder 3"/>
          <p:cNvSpPr>
            <a:spLocks noGrp="1"/>
          </p:cNvSpPr>
          <p:nvPr>
            <p:ph type="sldNum" sz="quarter" idx="5"/>
          </p:nvPr>
        </p:nvSpPr>
        <p:spPr/>
        <p:txBody>
          <a:bodyPr/>
          <a:lstStyle/>
          <a:p>
            <a:fld id="{22688241-32BF-4FA3-935E-0B22A005B532}" type="slidenum">
              <a:rPr lang="en-US" smtClean="0"/>
              <a:t>15</a:t>
            </a:fld>
            <a:endParaRPr lang="en-US"/>
          </a:p>
        </p:txBody>
      </p:sp>
    </p:spTree>
    <p:extLst>
      <p:ext uri="{BB962C8B-B14F-4D97-AF65-F5344CB8AC3E}">
        <p14:creationId xmlns:p14="http://schemas.microsoft.com/office/powerpoint/2010/main" val="410387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a:rPr>
              <a:t>Introduce the paper copies of the developmental milestones ("Milestone Moments")</a:t>
            </a:r>
            <a:endParaRPr lang="en-US">
              <a:latin typeface="Gotham Book" panose="02000604040000020004" pitchFamily="50" charset="0"/>
              <a:cs typeface="Arial" panose="020B0604020202020204" pitchFamily="34" charset="0"/>
            </a:endParaRP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Explain how understanding milestone moments can help us plan interactions and activities to promote development in all four domains</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a:latin typeface="Gotham Book" panose="02000604040000020004" pitchFamily="50" charset="0"/>
                <a:cs typeface="Arial"/>
              </a:rPr>
              <a:t>Facilitate Developmental Milestones Activity</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a:rPr>
              <a:t>TIME LIMIT: 10 minutes (any group size)</a:t>
            </a:r>
          </a:p>
          <a:p>
            <a:r>
              <a:rPr lang="en-US" b="0" u="sng" baseline="0">
                <a:latin typeface="Gotham Book" panose="02000604040000020004" pitchFamily="50" charset="0"/>
                <a:cs typeface="Arial"/>
              </a:rPr>
              <a:t>Activity Goals</a:t>
            </a:r>
          </a:p>
          <a:p>
            <a:r>
              <a:rPr lang="en-US" b="0" baseline="0">
                <a:latin typeface="Gotham Book" panose="02000604040000020004" pitchFamily="50" charset="0"/>
                <a:cs typeface="Arial"/>
              </a:rPr>
              <a:t>To help providers get familiar with milestones for the ages of the children they’re caring for</a:t>
            </a:r>
          </a:p>
          <a:p>
            <a:r>
              <a:rPr lang="en-US" b="0" baseline="0">
                <a:latin typeface="Gotham Book" panose="02000604040000020004" pitchFamily="50" charset="0"/>
                <a:cs typeface="Arial"/>
              </a:rPr>
              <a:t>To prompt providers to think of activities that can support</a:t>
            </a:r>
            <a:r>
              <a:rPr lang="en-US">
                <a:latin typeface="Gotham Book" panose="02000604040000020004" pitchFamily="50" charset="0"/>
                <a:cs typeface="Arial"/>
              </a:rPr>
              <a:t> </a:t>
            </a:r>
            <a:r>
              <a:rPr lang="en-US" b="0" baseline="0">
                <a:latin typeface="Gotham Book" panose="02000604040000020004" pitchFamily="50" charset="0"/>
                <a:cs typeface="Arial"/>
              </a:rPr>
              <a:t>the development of the children they’re caring for</a:t>
            </a:r>
          </a:p>
          <a:p>
            <a:endParaRPr lang="en-US" b="0" baseline="0">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Explain the activity and review the questions on the slide</a:t>
            </a:r>
          </a:p>
          <a:p>
            <a:pPr defTabSz="914153">
              <a:defRPr/>
            </a:pPr>
            <a:endParaRPr lang="en-US">
              <a:latin typeface="Gotham Book" panose="02000604040000020004" pitchFamily="50" charset="0"/>
              <a:ea typeface="Calibri" panose="020F0502020204030204" pitchFamily="34" charset="0"/>
              <a:cs typeface="Arial"/>
            </a:endParaRPr>
          </a:p>
          <a:p>
            <a:pPr defTabSz="914153">
              <a:defRPr/>
            </a:pPr>
            <a:r>
              <a:rPr lang="en-US">
                <a:latin typeface="Gotham Book" panose="02000604040000020004" pitchFamily="50" charset="0"/>
                <a:ea typeface="Calibri" panose="020F0502020204030204" pitchFamily="34" charset="0"/>
                <a:cs typeface="Arial"/>
              </a:rPr>
              <a:t>Have the participants review their handouts independently for a few minutes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In-Person:</a:t>
            </a:r>
          </a:p>
          <a:p>
            <a:r>
              <a:rPr lang="en-US">
                <a:latin typeface="Gotham Book" panose="02000604040000020004" pitchFamily="50" charset="0"/>
                <a:ea typeface="Calibri" panose="020F0502020204030204" pitchFamily="34" charset="0"/>
                <a:cs typeface="Arial"/>
              </a:rPr>
              <a:t>Trainers can break participants into the following small groups according to the ages of children in their care </a:t>
            </a:r>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or have participants remain at their table and discuss with their tablemates, or facilitate as a whole group</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Birth-12 months</a:t>
            </a:r>
          </a:p>
          <a:p>
            <a:r>
              <a:rPr lang="en-US">
                <a:latin typeface="Gotham Book" panose="02000604040000020004" pitchFamily="50" charset="0"/>
                <a:ea typeface="Calibri" panose="020F0502020204030204" pitchFamily="34" charset="0"/>
                <a:cs typeface="Arial"/>
              </a:rPr>
              <a:t>13-24 months</a:t>
            </a:r>
          </a:p>
          <a:p>
            <a:r>
              <a:rPr lang="en-US">
                <a:latin typeface="Gotham Book" panose="02000604040000020004" pitchFamily="50" charset="0"/>
                <a:ea typeface="Calibri" panose="020F0502020204030204" pitchFamily="34" charset="0"/>
                <a:cs typeface="Arial"/>
              </a:rPr>
              <a:t>3-5 years</a:t>
            </a:r>
          </a:p>
          <a:p>
            <a:r>
              <a:rPr lang="en-US">
                <a:latin typeface="Gotham Book" panose="02000604040000020004" pitchFamily="50" charset="0"/>
                <a:ea typeface="Calibri" panose="020F0502020204030204" pitchFamily="34" charset="0"/>
                <a:cs typeface="Arial"/>
              </a:rPr>
              <a:t>6+ years</a:t>
            </a:r>
          </a:p>
          <a:p>
            <a:r>
              <a:rPr lang="en-US">
                <a:latin typeface="Gotham Book" panose="02000604040000020004" pitchFamily="50" charset="0"/>
                <a:ea typeface="Calibri" panose="020F0502020204030204" pitchFamily="34" charset="0"/>
                <a:cs typeface="Arial"/>
              </a:rPr>
              <a:t> </a:t>
            </a:r>
          </a:p>
          <a:p>
            <a:r>
              <a:rPr lang="en-US">
                <a:latin typeface="Gotham Book" panose="02000604040000020004" pitchFamily="50" charset="0"/>
                <a:ea typeface="Calibri" panose="020F0502020204030204" pitchFamily="34" charset="0"/>
                <a:cs typeface="Arial"/>
              </a:rPr>
              <a:t>Have each group share out highlights with the larger group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Virtual:</a:t>
            </a:r>
          </a:p>
          <a:p>
            <a:r>
              <a:rPr lang="en-US">
                <a:latin typeface="Gotham Book" panose="02000604040000020004" pitchFamily="50" charset="0"/>
                <a:ea typeface="Calibri" panose="020F0502020204030204" pitchFamily="34" charset="0"/>
                <a:cs typeface="Arial"/>
              </a:rPr>
              <a:t>CDC handouts/website linked in the text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Handouts </a:t>
            </a:r>
          </a:p>
          <a:p>
            <a:r>
              <a:rPr lang="en-US">
                <a:latin typeface="Gotham Book" panose="02000604040000020004" pitchFamily="50" charset="0"/>
                <a:ea typeface="Calibri" panose="020F0502020204030204" pitchFamily="34" charset="0"/>
                <a:cs typeface="Arial" panose="020B0604020202020204" pitchFamily="34" charset="0"/>
              </a:rPr>
              <a:t>CDC Developmental Milestones</a:t>
            </a:r>
          </a:p>
          <a:p>
            <a:r>
              <a:rPr lang="en-US">
                <a:latin typeface="Gotham Book" panose="02000604040000020004" pitchFamily="50" charset="0"/>
                <a:ea typeface="Calibri" panose="020F0502020204030204" pitchFamily="34" charset="0"/>
                <a:cs typeface="Arial" panose="020B0604020202020204" pitchFamily="34" charset="0"/>
              </a:rPr>
              <a:t>Positive Parenting Tips for Healthy Child Development (Middle Childhood)</a:t>
            </a:r>
          </a:p>
          <a:p>
            <a:endParaRPr lang="en-US" b="1" baseline="0">
              <a:latin typeface="Gotham Book" panose="02000604040000020004" pitchFamily="50" charset="0"/>
              <a:cs typeface="Arial"/>
            </a:endParaRPr>
          </a:p>
          <a:p>
            <a:r>
              <a:rPr lang="en-US" b="1" baseline="0">
                <a:latin typeface="Gotham Book" panose="02000604040000020004" pitchFamily="50" charset="0"/>
                <a:cs typeface="Arial"/>
              </a:rPr>
              <a:t>Sources</a:t>
            </a:r>
          </a:p>
          <a:p>
            <a:r>
              <a:rPr lang="en-US" b="0" baseline="0">
                <a:latin typeface="Gotham Book" panose="02000604040000020004" pitchFamily="50" charset="0"/>
                <a:cs typeface="Arial"/>
              </a:rPr>
              <a:t>https://www.cdc.gov/ncbddd/actearly/milestones/index.html</a:t>
            </a:r>
          </a:p>
          <a:p>
            <a:r>
              <a:rPr lang="en-US" b="0" baseline="0">
                <a:effectLst/>
                <a:latin typeface="Gotham Book" panose="02000604040000020004" pitchFamily="50" charset="0"/>
                <a:cs typeface="Arial"/>
              </a:rPr>
              <a:t>0-5 Checklist: </a:t>
            </a:r>
            <a:r>
              <a:rPr lang="en-US" b="0" baseline="0">
                <a:solidFill>
                  <a:schemeClr val="tx1"/>
                </a:solidFill>
                <a:effectLst/>
                <a:latin typeface="Gotham Book" panose="02000604040000020004" pitchFamily="50" charset="0"/>
                <a:cs typeface="Arial"/>
              </a:rPr>
              <a:t>https://www.cdc.gov/ncbddd/actearly/pdf/FULL-LIST-CDC_LTSAE-Checklists2021_Eng_FNL2_508.pdf</a:t>
            </a:r>
          </a:p>
          <a:p>
            <a:r>
              <a:rPr lang="en-US" b="0" i="0" u="none" strike="noStrike" err="1">
                <a:solidFill>
                  <a:schemeClr val="tx1"/>
                </a:solidFill>
                <a:effectLst/>
                <a:latin typeface="Gotham Book" panose="02000604040000020004" pitchFamily="50" charset="0"/>
                <a:cs typeface="Arial"/>
              </a:rPr>
              <a:t>Schoolagers</a:t>
            </a:r>
            <a:r>
              <a:rPr lang="en-US" b="0" i="0" u="none" strike="noStrike">
                <a:solidFill>
                  <a:schemeClr val="tx1"/>
                </a:solidFill>
                <a:effectLst/>
                <a:latin typeface="Gotham Book" panose="02000604040000020004" pitchFamily="50" charset="0"/>
                <a:cs typeface="Arial"/>
              </a:rPr>
              <a:t>: https://www.cdc.gov/ncbddd/childdevelopment/positiveparenting/index.html</a:t>
            </a:r>
          </a:p>
          <a:p>
            <a:r>
              <a:rPr lang="en-US" b="0" i="0" u="none" strike="noStrike">
                <a:solidFill>
                  <a:srgbClr val="000000"/>
                </a:solidFill>
                <a:effectLst/>
                <a:latin typeface="Gotham Book" panose="02000604040000020004" pitchFamily="50" charset="0"/>
                <a:cs typeface="Arial"/>
              </a:rPr>
              <a:t>(scroll down to see age ranges)</a:t>
            </a:r>
            <a:r>
              <a:rPr lang="en-US" b="0" i="0">
                <a:solidFill>
                  <a:srgbClr val="000000"/>
                </a:solidFill>
                <a:effectLst/>
                <a:latin typeface="Gotham Book" panose="02000604040000020004" pitchFamily="50" charset="0"/>
                <a:cs typeface="Arial"/>
              </a:rPr>
              <a:t>​</a:t>
            </a:r>
          </a:p>
          <a:p>
            <a:r>
              <a:rPr lang="en-US" b="0" i="0">
                <a:solidFill>
                  <a:srgbClr val="000000"/>
                </a:solidFill>
                <a:effectLst/>
                <a:latin typeface="Gotham Book" panose="02000604040000020004" pitchFamily="50" charset="0"/>
                <a:cs typeface="Arial"/>
              </a:rPr>
              <a:t>https://www.cdc.gov/ncbddd/actearly/milestones/index.html</a:t>
            </a:r>
          </a:p>
        </p:txBody>
      </p:sp>
      <p:sp>
        <p:nvSpPr>
          <p:cNvPr id="4" name="Slide Number Placeholder 3"/>
          <p:cNvSpPr>
            <a:spLocks noGrp="1"/>
          </p:cNvSpPr>
          <p:nvPr>
            <p:ph type="sldNum" sz="quarter" idx="5"/>
          </p:nvPr>
        </p:nvSpPr>
        <p:spPr/>
        <p:txBody>
          <a:bodyPr/>
          <a:lstStyle/>
          <a:p>
            <a:fld id="{22688241-32BF-4FA3-935E-0B22A005B532}" type="slidenum">
              <a:rPr lang="en-US" smtClean="0"/>
              <a:t>16</a:t>
            </a:fld>
            <a:endParaRPr lang="en-US"/>
          </a:p>
        </p:txBody>
      </p:sp>
    </p:spTree>
    <p:extLst>
      <p:ext uri="{BB962C8B-B14F-4D97-AF65-F5344CB8AC3E}">
        <p14:creationId xmlns:p14="http://schemas.microsoft.com/office/powerpoint/2010/main" val="32741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Explain the possibility of becoming concerned about the lack of progress a child is making</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Share that 70% of children with developmental disabilities and mental health problems are not identified until school entry</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Explain the importance of early intervention: the earlier a child-in-need receives specialized support, the less impact a delay can have on that child’s future development and learning and connect to the provider’s role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the steps providers can take if they have concerns about development by reviewing the points on the slide: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a:rPr>
              <a:t>Use developmental milestones to help identify possible delays</a:t>
            </a:r>
          </a:p>
          <a:p>
            <a:pPr defTabSz="91415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a:rPr>
              <a:t>Share what you’re observing with the child’s family</a:t>
            </a:r>
          </a:p>
          <a:p>
            <a:pPr defTabSz="914153">
              <a:defRPr/>
            </a:pPr>
            <a:r>
              <a:rPr lang="en-US">
                <a:latin typeface="Gotham Book" panose="02000604040000020004" pitchFamily="50" charset="0"/>
                <a:ea typeface="Calibri" panose="020F0502020204030204" pitchFamily="34" charset="0"/>
                <a:cs typeface="Arial"/>
              </a:rPr>
              <a:t>Explain that both providers and parents can make a referral, but we recommend talking with the family first as it will always be their decision whether to accept services if the child qualifies</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a:rPr>
              <a:t>Encourage the parent or guardian to contact the child’s health care provider about any concerns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Explain Early Intervention Services</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Early On and Build Up Michigan offer free services for children to support their health and development</a:t>
            </a:r>
          </a:p>
          <a:p>
            <a:r>
              <a:rPr lang="en-US">
                <a:latin typeface="Gotham Book" panose="02000604040000020004" pitchFamily="50" charset="0"/>
                <a:ea typeface="Calibri" panose="020F0502020204030204" pitchFamily="34" charset="0"/>
                <a:cs typeface="Arial"/>
              </a:rPr>
              <a:t>Early On serves children from birth to age 3 (have participants flip to this flyer)</a:t>
            </a:r>
          </a:p>
          <a:p>
            <a:r>
              <a:rPr lang="en-US">
                <a:latin typeface="Gotham Book" panose="02000604040000020004" pitchFamily="50" charset="0"/>
                <a:ea typeface="Calibri" panose="020F0502020204030204" pitchFamily="34" charset="0"/>
                <a:cs typeface="Arial"/>
              </a:rPr>
              <a:t>Build Up Michigan serves children up to age 5 (have participants flip to this flyer)</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For older children, parents should seek services through the child’s school district</a:t>
            </a:r>
          </a:p>
          <a:p>
            <a:r>
              <a:rPr lang="en-US" i="1">
                <a:latin typeface="Gotham Book" panose="02000604040000020004" pitchFamily="50" charset="0"/>
                <a:ea typeface="Calibri" panose="020F0502020204030204" pitchFamily="34" charset="0"/>
                <a:cs typeface="Arial"/>
              </a:rPr>
              <a:t>If relevant for the community you are training in, explain the ASQ and what local resources are available </a:t>
            </a:r>
            <a:endParaRPr lang="en-US">
              <a:latin typeface="Gotham Book" panose="02000604040000020004" pitchFamily="50" charset="0"/>
              <a:ea typeface="Calibri" panose="020F0502020204030204" pitchFamily="34" charset="0"/>
              <a:cs typeface="Arial" panose="020B0604020202020204" pitchFamily="34" charset="0"/>
            </a:endParaRPr>
          </a:p>
          <a:p>
            <a:r>
              <a:rPr lang="en-US" i="1">
                <a:latin typeface="Gotham Book" panose="02000604040000020004" pitchFamily="50" charset="0"/>
                <a:ea typeface="Calibri" panose="020F0502020204030204" pitchFamily="34" charset="0"/>
                <a:cs typeface="Arial"/>
              </a:rPr>
              <a:t>If relevant for the community you are training in, explain Help Me Grow</a:t>
            </a:r>
            <a:r>
              <a:rPr lang="en-US">
                <a:latin typeface="Gotham Book" panose="02000604040000020004" pitchFamily="50" charset="0"/>
                <a:ea typeface="Calibri" panose="020F0502020204030204" pitchFamily="34" charset="0"/>
                <a:cs typeface="Arial"/>
              </a:rPr>
              <a:t>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Ask providers what questions they might still have about child development</a:t>
            </a:r>
          </a:p>
          <a:p>
            <a:endParaRPr lang="en-US">
              <a:latin typeface="Gotham Book" panose="02000604040000020004" pitchFamily="50" charset="0"/>
              <a:ea typeface="Calibri" panose="020F0502020204030204" pitchFamily="34" charset="0"/>
              <a:cs typeface="Arial"/>
            </a:endParaRPr>
          </a:p>
          <a:p>
            <a:r>
              <a:rPr lang="en-US" b="1">
                <a:latin typeface="Gotham Book" panose="02000604040000020004" pitchFamily="50" charset="0"/>
                <a:ea typeface="Calibri" panose="020F0502020204030204" pitchFamily="34" charset="0"/>
                <a:cs typeface="Arial"/>
              </a:rPr>
              <a:t>Handouts </a:t>
            </a:r>
            <a:endParaRPr lang="en-US" b="1">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Early On Flyer</a:t>
            </a:r>
          </a:p>
          <a:p>
            <a:r>
              <a:rPr lang="en-US">
                <a:latin typeface="Gotham Book" panose="02000604040000020004" pitchFamily="50" charset="0"/>
                <a:ea typeface="Calibri" panose="020F0502020204030204" pitchFamily="34" charset="0"/>
                <a:cs typeface="Arial"/>
              </a:rPr>
              <a:t>Build Up Flyer</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Source</a:t>
            </a:r>
          </a:p>
          <a:p>
            <a:r>
              <a:rPr lang="en-US">
                <a:latin typeface="Gotham Book" panose="02000604040000020004" pitchFamily="50" charset="0"/>
                <a:cs typeface="Arial"/>
              </a:rPr>
              <a:t>https://nrckids.org/cfoc/database/2.1.1.4</a:t>
            </a:r>
            <a:endParaRPr lang="en-US" b="0" i="0">
              <a:solidFill>
                <a:srgbClr val="000000"/>
              </a:solidFill>
              <a:effectLst/>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17</a:t>
            </a:fld>
            <a:endParaRPr lang="en-US"/>
          </a:p>
        </p:txBody>
      </p:sp>
    </p:spTree>
    <p:extLst>
      <p:ext uri="{BB962C8B-B14F-4D97-AF65-F5344CB8AC3E}">
        <p14:creationId xmlns:p14="http://schemas.microsoft.com/office/powerpoint/2010/main" val="169531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Prevention of Shaken Baby Syndrome, Abusive Head Trauma and Child Maltreatment</a:t>
            </a:r>
          </a:p>
        </p:txBody>
      </p:sp>
      <p:sp>
        <p:nvSpPr>
          <p:cNvPr id="4" name="Slide Number Placeholder 3"/>
          <p:cNvSpPr>
            <a:spLocks noGrp="1"/>
          </p:cNvSpPr>
          <p:nvPr>
            <p:ph type="sldNum" sz="quarter" idx="5"/>
          </p:nvPr>
        </p:nvSpPr>
        <p:spPr/>
        <p:txBody>
          <a:bodyPr/>
          <a:lstStyle/>
          <a:p>
            <a:fld id="{4A21AC57-BC04-4B8F-9536-D2381E92093B}" type="slidenum">
              <a:rPr lang="en-US" smtClean="0"/>
              <a:t>18</a:t>
            </a:fld>
            <a:endParaRPr lang="en-US"/>
          </a:p>
        </p:txBody>
      </p:sp>
    </p:spTree>
    <p:extLst>
      <p:ext uri="{BB962C8B-B14F-4D97-AF65-F5344CB8AC3E}">
        <p14:creationId xmlns:p14="http://schemas.microsoft.com/office/powerpoint/2010/main" val="373555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Introduce the video by explaining that because human beings need connection to thrive, we experience stress when we try to connect but don’t get a response – we can see this even in very young children</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that because children’s brains are vulnerable and growing, this stress can negatively impact their development and its effects can last the entire life span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Play the video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to share what stood out to them from the video </a:t>
            </a:r>
          </a:p>
          <a:p>
            <a:endParaRPr lang="en-US" b="0" i="0">
              <a:solidFill>
                <a:srgbClr val="333333"/>
              </a:solidFill>
              <a:effectLst/>
              <a:latin typeface="Gotham Book" panose="02000604040000020004" pitchFamily="50"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Video Link</a:t>
            </a:r>
          </a:p>
          <a:p>
            <a:r>
              <a:rPr lang="en-US">
                <a:latin typeface="Gotham Book" panose="02000604040000020004" pitchFamily="50" charset="0"/>
                <a:ea typeface="Calibri" panose="020F0502020204030204" pitchFamily="34" charset="0"/>
                <a:cs typeface="Arial" panose="020B0604020202020204" pitchFamily="34" charset="0"/>
              </a:rPr>
              <a:t>https://youtu.be/apzXGEbZht0</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a:t>
            </a:r>
          </a:p>
          <a:p>
            <a:r>
              <a:rPr lang="en-US">
                <a:latin typeface="Gotham Book" panose="02000604040000020004" pitchFamily="50" charset="0"/>
                <a:ea typeface="Calibri" panose="020F0502020204030204" pitchFamily="34" charset="0"/>
                <a:cs typeface="Arial" panose="020B0604020202020204" pitchFamily="34" charset="0"/>
              </a:rPr>
              <a:t>https://developingchild.harvard.edu/resources/experiences-build-brain-architecture/</a:t>
            </a:r>
          </a:p>
          <a:p>
            <a:r>
              <a:rPr lang="en-US">
                <a:latin typeface="Gotham Book" panose="02000604040000020004" pitchFamily="50" charset="0"/>
                <a:ea typeface="Calibri" panose="020F0502020204030204" pitchFamily="34" charset="0"/>
                <a:cs typeface="Arial" panose="020B0604020202020204" pitchFamily="34" charset="0"/>
              </a:rPr>
              <a:t>https://46y5eh11fhgw3ve3ytpwxt9r-wpengine.netdna-ssl.com/wp-content/uploads/2016/05/8-Things-to-Remember-About-Child-Development.pdf</a:t>
            </a:r>
          </a:p>
          <a:p>
            <a:pPr defTabSz="914153">
              <a:defRPr/>
            </a:pPr>
            <a:r>
              <a:rPr lang="en-US">
                <a:solidFill>
                  <a:srgbClr val="333333"/>
                </a:solidFill>
                <a:latin typeface="Gotham Book" panose="02000604040000020004" pitchFamily="50" charset="0"/>
                <a:ea typeface="Calibri" panose="020F0502020204030204" pitchFamily="34" charset="0"/>
                <a:cs typeface="Arial" panose="020B0604020202020204" pitchFamily="34" charset="0"/>
              </a:rPr>
              <a:t>https://dhss.alaska.gov/ocs/Pages/childrensjustice/reporting/why_brain.aspx</a:t>
            </a:r>
          </a:p>
          <a:p>
            <a:pPr defTabSz="914153">
              <a:defRPr/>
            </a:pPr>
            <a:r>
              <a:rPr lang="en-US">
                <a:solidFill>
                  <a:srgbClr val="333333"/>
                </a:solidFill>
                <a:latin typeface="Gotham Book" panose="02000604040000020004" pitchFamily="50" charset="0"/>
                <a:ea typeface="Calibri" panose="020F0502020204030204" pitchFamily="34" charset="0"/>
                <a:cs typeface="Arial" panose="020B0604020202020204" pitchFamily="34" charset="0"/>
              </a:rPr>
              <a:t>https://www.childtrends.org/indicators/child-maltreatment</a:t>
            </a:r>
            <a:endParaRPr lang="en-US">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19</a:t>
            </a:fld>
            <a:endParaRPr lang="en-US"/>
          </a:p>
        </p:txBody>
      </p:sp>
    </p:spTree>
    <p:extLst>
      <p:ext uri="{BB962C8B-B14F-4D97-AF65-F5344CB8AC3E}">
        <p14:creationId xmlns:p14="http://schemas.microsoft.com/office/powerpoint/2010/main" val="425802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a:latin typeface="Gotham Book"/>
                <a:cs typeface="Arial" panose="020B0604020202020204" pitchFamily="34" charset="0"/>
              </a:rPr>
              <a:t>Talking Points/Facilitation Notes</a:t>
            </a:r>
          </a:p>
          <a:p>
            <a:pPr defTabSz="914153">
              <a:defRPr/>
            </a:pPr>
            <a:endParaRPr lang="en-US" b="1" u="sng" baseline="0">
              <a:latin typeface="Gotham Book" panose="02000604040000020004" pitchFamily="50" charset="0"/>
              <a:cs typeface="Arial" panose="020B0604020202020204" pitchFamily="34" charset="0"/>
            </a:endParaRPr>
          </a:p>
          <a:p>
            <a:pPr defTabSz="914153">
              <a:defRPr/>
            </a:pPr>
            <a:r>
              <a:rPr lang="en-US" b="0" u="none" baseline="0">
                <a:latin typeface="Gotham Book"/>
                <a:cs typeface="Arial" panose="020B0604020202020204" pitchFamily="34" charset="0"/>
              </a:rPr>
              <a:t>Guide participants to complete the pre-survey and provide support as needed</a:t>
            </a:r>
          </a:p>
          <a:p>
            <a:r>
              <a:rPr lang="en-US">
                <a:hlinkClick r:id="rId3"/>
              </a:rPr>
              <a:t>https://forms.office.com/r/0srhKhNjDw</a:t>
            </a:r>
            <a:r>
              <a:rPr lang="en-US"/>
              <a:t> </a:t>
            </a:r>
          </a:p>
          <a:p>
            <a:pPr defTabSz="914153">
              <a:defRPr/>
            </a:pPr>
            <a:endParaRPr lang="en-US" u="sng">
              <a:latin typeface="Gotham Book" panose="02000604040000020004" pitchFamily="50" charset="0"/>
              <a:cs typeface="Arial" panose="020B0604020202020204" pitchFamily="34" charset="0"/>
              <a:hlinkClick r:id="rId4"/>
            </a:endParaRPr>
          </a:p>
          <a:p>
            <a:pPr defTabSz="914153">
              <a:defRPr/>
            </a:pPr>
            <a:endParaRPr lang="en-US">
              <a:latin typeface="Gotham Book" panose="02000604040000020004" pitchFamily="50" charset="0"/>
              <a:cs typeface="Arial" panose="020B0604020202020204" pitchFamily="34" charset="0"/>
            </a:endParaRPr>
          </a:p>
          <a:p>
            <a:r>
              <a:rPr lang="en-US">
                <a:latin typeface="Gotham Book"/>
                <a:cs typeface="Arial" panose="020B0604020202020204" pitchFamily="34" charset="0"/>
              </a:rPr>
              <a:t>*make sure participants type this link directly into their browser; if they do a search it will bring up the entire LEPPT PowerPoint pdf*</a:t>
            </a:r>
          </a:p>
          <a:p>
            <a:endParaRPr lang="en-US">
              <a:latin typeface="Gotham Book" panose="02000604040000020004" pitchFamily="50" charset="0"/>
              <a:cs typeface="Arial" panose="020B0604020202020204" pitchFamily="34" charset="0"/>
            </a:endParaRPr>
          </a:p>
          <a:p>
            <a:r>
              <a:rPr lang="en-US">
                <a:latin typeface="Gotham Book"/>
                <a:cs typeface="Arial" panose="020B0604020202020204" pitchFamily="34" charset="0"/>
              </a:rPr>
              <a:t>If training virtually, type the link into the chat box </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a:latin typeface="Gotham Book"/>
                <a:cs typeface="Arial" panose="020B0604020202020204" pitchFamily="34" charset="0"/>
              </a:rPr>
              <a:t>In person, you can have participants show you their screens with the survey completion message or have them do a paper copy (these will need to be entered in manually by the trainer after the LEPPT)</a:t>
            </a:r>
          </a:p>
        </p:txBody>
      </p:sp>
      <p:sp>
        <p:nvSpPr>
          <p:cNvPr id="4" name="Slide Number Placeholder 3"/>
          <p:cNvSpPr>
            <a:spLocks noGrp="1"/>
          </p:cNvSpPr>
          <p:nvPr>
            <p:ph type="sldNum" sz="quarter" idx="5"/>
          </p:nvPr>
        </p:nvSpPr>
        <p:spPr/>
        <p:txBody>
          <a:bodyPr/>
          <a:lstStyle/>
          <a:p>
            <a:fld id="{22688241-32BF-4FA3-935E-0B22A005B532}" type="slidenum">
              <a:rPr lang="en-US" smtClean="0"/>
              <a:t>2</a:t>
            </a:fld>
            <a:endParaRPr lang="en-US"/>
          </a:p>
        </p:txBody>
      </p:sp>
    </p:spTree>
    <p:extLst>
      <p:ext uri="{BB962C8B-B14F-4D97-AF65-F5344CB8AC3E}">
        <p14:creationId xmlns:p14="http://schemas.microsoft.com/office/powerpoint/2010/main" val="50878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with providers that even though the youngest children (0-3) are the most vulnerable to the impacts of abuse, data shows that they experience the highest rate of maltreatment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Stress the importance of providers’ roles in preventing child maltreatment </a:t>
            </a:r>
          </a:p>
        </p:txBody>
      </p:sp>
      <p:sp>
        <p:nvSpPr>
          <p:cNvPr id="4" name="Slide Number Placeholder 3"/>
          <p:cNvSpPr>
            <a:spLocks noGrp="1"/>
          </p:cNvSpPr>
          <p:nvPr>
            <p:ph type="sldNum" sz="quarter" idx="5"/>
          </p:nvPr>
        </p:nvSpPr>
        <p:spPr/>
        <p:txBody>
          <a:bodyPr/>
          <a:lstStyle/>
          <a:p>
            <a:fld id="{22688241-32BF-4FA3-935E-0B22A005B532}" type="slidenum">
              <a:rPr lang="en-US" smtClean="0"/>
              <a:t>20</a:t>
            </a:fld>
            <a:endParaRPr lang="en-US"/>
          </a:p>
        </p:txBody>
      </p:sp>
    </p:spTree>
    <p:extLst>
      <p:ext uri="{BB962C8B-B14F-4D97-AF65-F5344CB8AC3E}">
        <p14:creationId xmlns:p14="http://schemas.microsoft.com/office/powerpoint/2010/main" val="1108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643">
              <a:defRPr/>
            </a:pPr>
            <a:r>
              <a:rPr lang="en-US" b="1">
                <a:latin typeface="Gotham Book" panose="02000604040000020004" pitchFamily="50" charset="0"/>
                <a:cs typeface="Arial" panose="020B0604020202020204" pitchFamily="34" charset="0"/>
              </a:rPr>
              <a:t>Talking Points/Facilitation Notes</a:t>
            </a:r>
          </a:p>
          <a:p>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Introduce guidance in caring for children by explaining that having appropriate expectations for children’s behavior is a primary way to prevent child maltreatment  </a:t>
            </a:r>
          </a:p>
          <a:p>
            <a:endParaRPr lang="en-US">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Explain that some forms of punishment that have proven to be harmful to children and are prohibited for childcare providers</a:t>
            </a:r>
          </a:p>
          <a:p>
            <a:pPr defTabSz="88264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Read the slide</a:t>
            </a:r>
          </a:p>
          <a:p>
            <a:endParaRPr lang="en-US">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Explain that children require different strategies for guidance based on their age and developmental abilities </a:t>
            </a:r>
          </a:p>
          <a:p>
            <a:pPr defTabSz="88264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Provide examples and include mention of children with special needs</a:t>
            </a: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(Example: how you guide a 12-year-old would look different than how you would guide a 2-year-old or a 16-year-old with special needs)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Share with providers that next you will discuss ways to help guide children through positive interactions</a:t>
            </a:r>
          </a:p>
          <a:p>
            <a:endParaRPr lang="en-US">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a:t>
            </a:r>
          </a:p>
          <a:p>
            <a:r>
              <a:rPr lang="en-US">
                <a:latin typeface="Gotham Book" panose="02000604040000020004" pitchFamily="50" charset="0"/>
                <a:cs typeface="Arial" panose="020B0604020202020204" pitchFamily="34" charset="0"/>
              </a:rPr>
              <a:t>State of Michigan Child Care Center Rules – Technical Assistance and Consultation Manual</a:t>
            </a:r>
          </a:p>
          <a:p>
            <a:r>
              <a:rPr lang="en-US">
                <a:latin typeface="Gotham Book" panose="02000604040000020004" pitchFamily="50" charset="0"/>
                <a:ea typeface="Calibri" panose="020F0502020204030204" pitchFamily="34" charset="0"/>
                <a:cs typeface="Arial" panose="020B0604020202020204" pitchFamily="34" charset="0"/>
              </a:rPr>
              <a:t>https://eclkc.ohs.acf.hhs.gov/health-services-management/caring-our-children-basics/prohibited-caregiverteacher-behaviors</a:t>
            </a:r>
          </a:p>
          <a:p>
            <a:r>
              <a:rPr lang="en-US">
                <a:latin typeface="Gotham Book" panose="02000604040000020004" pitchFamily="50" charset="0"/>
                <a:ea typeface="Calibri" panose="020F0502020204030204" pitchFamily="34" charset="0"/>
                <a:cs typeface="Arial" panose="020B0604020202020204" pitchFamily="34" charset="0"/>
              </a:rPr>
              <a:t>https://www.michigan.gov/documents/lara/Home_Technical_Assistance_and_Consultation_Manual_-_Effective_1_1_16_509880_7.pdf</a:t>
            </a:r>
          </a:p>
        </p:txBody>
      </p:sp>
      <p:sp>
        <p:nvSpPr>
          <p:cNvPr id="4" name="Slide Number Placeholder 3"/>
          <p:cNvSpPr>
            <a:spLocks noGrp="1"/>
          </p:cNvSpPr>
          <p:nvPr>
            <p:ph type="sldNum" sz="quarter" idx="5"/>
          </p:nvPr>
        </p:nvSpPr>
        <p:spPr/>
        <p:txBody>
          <a:bodyPr/>
          <a:lstStyle/>
          <a:p>
            <a:fld id="{22688241-32BF-4FA3-935E-0B22A005B532}" type="slidenum">
              <a:rPr lang="en-US" smtClean="0"/>
              <a:t>21</a:t>
            </a:fld>
            <a:endParaRPr lang="en-US"/>
          </a:p>
        </p:txBody>
      </p:sp>
    </p:spTree>
    <p:extLst>
      <p:ext uri="{BB962C8B-B14F-4D97-AF65-F5344CB8AC3E}">
        <p14:creationId xmlns:p14="http://schemas.microsoft.com/office/powerpoint/2010/main" val="245557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cs typeface="Arial" panose="020B0604020202020204" pitchFamily="34" charset="0"/>
              </a:rPr>
              <a:t>Talking Points/Facilitation Notes</a:t>
            </a:r>
          </a:p>
          <a:p>
            <a:pPr defTabSz="914153">
              <a:defRPr/>
            </a:pPr>
            <a:endParaRPr lang="en-US">
              <a:ea typeface="Calibri" panose="020F0502020204030204" pitchFamily="34" charset="0"/>
              <a:cs typeface="Arial" panose="020B0604020202020204" pitchFamily="34" charset="0"/>
            </a:endParaRPr>
          </a:p>
          <a:p>
            <a:pPr defTabSz="914153">
              <a:defRPr/>
            </a:pPr>
            <a:r>
              <a:rPr lang="en-US">
                <a:cs typeface="Arial" panose="020B0604020202020204" pitchFamily="34" charset="0"/>
              </a:rPr>
              <a:t>Remind providers that children have a different perspective of the world than adults do and that being proactive is an important guidance strategy</a:t>
            </a:r>
          </a:p>
          <a:p>
            <a:pPr defTabSz="914153">
              <a:defRPr/>
            </a:pPr>
            <a:endParaRPr lang="en-US">
              <a:cs typeface="Arial" panose="020B0604020202020204" pitchFamily="34" charset="0"/>
            </a:endParaRPr>
          </a:p>
          <a:p>
            <a:pPr defTabSz="914153">
              <a:defRPr/>
            </a:pPr>
            <a:r>
              <a:rPr lang="en-US">
                <a:ea typeface="Calibri" panose="020F0502020204030204" pitchFamily="34" charset="0"/>
                <a:cs typeface="Arial" panose="020B0604020202020204" pitchFamily="34" charset="0"/>
              </a:rPr>
              <a:t>Encourage providers to have a plan for how they will respond to different behaviors and to communicate those outcomes to the children</a:t>
            </a:r>
          </a:p>
          <a:p>
            <a:pPr defTabSz="914153">
              <a:defRPr/>
            </a:pPr>
            <a:endParaRPr lang="en-US">
              <a:cs typeface="Arial" panose="020B0604020202020204" pitchFamily="34" charset="0"/>
            </a:endParaRPr>
          </a:p>
          <a:p>
            <a:pPr defTabSz="914153">
              <a:defRPr/>
            </a:pPr>
            <a:r>
              <a:rPr lang="en-US">
                <a:cs typeface="Arial" panose="020B0604020202020204" pitchFamily="34" charset="0"/>
              </a:rPr>
              <a:t>Review the points on the slide:</a:t>
            </a:r>
          </a:p>
          <a:p>
            <a:pPr defTabSz="914153">
              <a:defRPr/>
            </a:pPr>
            <a:endParaRPr lang="en-US">
              <a:cs typeface="Arial" panose="020B0604020202020204" pitchFamily="34" charset="0"/>
            </a:endParaRPr>
          </a:p>
          <a:p>
            <a:pPr defTabSz="914153">
              <a:defRPr/>
            </a:pPr>
            <a:r>
              <a:rPr lang="en-US">
                <a:ea typeface="Calibri" panose="020F0502020204030204" pitchFamily="34" charset="0"/>
                <a:cs typeface="Arial" panose="020B0604020202020204" pitchFamily="34" charset="0"/>
              </a:rPr>
              <a:t>Explain how </a:t>
            </a:r>
            <a:r>
              <a:rPr lang="en-US" b="1">
                <a:ea typeface="Calibri" panose="020F0502020204030204" pitchFamily="34" charset="0"/>
                <a:cs typeface="Arial" panose="020B0604020202020204" pitchFamily="34" charset="0"/>
              </a:rPr>
              <a:t>making sure the space is ready </a:t>
            </a:r>
            <a:r>
              <a:rPr lang="en-US">
                <a:ea typeface="Calibri" panose="020F0502020204030204" pitchFamily="34" charset="0"/>
                <a:cs typeface="Arial" panose="020B0604020202020204" pitchFamily="34" charset="0"/>
              </a:rPr>
              <a:t>ahead of time can reduce opportunities for challenging behavior </a:t>
            </a:r>
          </a:p>
          <a:p>
            <a:pPr defTabSz="914153">
              <a:defRPr/>
            </a:pPr>
            <a:r>
              <a:rPr lang="en-US">
                <a:cs typeface="Arial" panose="020B0604020202020204" pitchFamily="34" charset="0"/>
              </a:rPr>
              <a:t>(examples: move breakable items out of reach, keep areas like the bathroom closed or blocked off during care)</a:t>
            </a:r>
          </a:p>
          <a:p>
            <a:pPr defTabSz="914153">
              <a:defRPr/>
            </a:pPr>
            <a:endParaRPr lang="en-US">
              <a:cs typeface="Arial" panose="020B0604020202020204" pitchFamily="34" charset="0"/>
            </a:endParaRPr>
          </a:p>
          <a:p>
            <a:r>
              <a:rPr lang="en-US" b="1">
                <a:ea typeface="Calibri" panose="020F0502020204030204" pitchFamily="34" charset="0"/>
                <a:cs typeface="Arial" panose="020B0604020202020204" pitchFamily="34" charset="0"/>
              </a:rPr>
              <a:t>Model the behaviors and language you want to see</a:t>
            </a:r>
          </a:p>
          <a:p>
            <a:r>
              <a:rPr lang="en-US">
                <a:ea typeface="Calibri" panose="020F0502020204030204" pitchFamily="34" charset="0"/>
                <a:cs typeface="Arial" panose="020B0604020202020204" pitchFamily="34" charset="0"/>
              </a:rPr>
              <a:t>Children learn how to behave from what they see, not just what they’re told</a:t>
            </a:r>
          </a:p>
          <a:p>
            <a:endParaRPr lang="en-US">
              <a:ea typeface="Calibri" panose="020F0502020204030204" pitchFamily="34" charset="0"/>
              <a:cs typeface="Arial" panose="020B0604020202020204" pitchFamily="34" charset="0"/>
            </a:endParaRPr>
          </a:p>
          <a:p>
            <a:r>
              <a:rPr lang="en-US" b="1">
                <a:ea typeface="Calibri" panose="020F0502020204030204" pitchFamily="34" charset="0"/>
                <a:cs typeface="Arial" panose="020B0604020202020204" pitchFamily="34" charset="0"/>
              </a:rPr>
              <a:t>Tell children what you want them to do</a:t>
            </a:r>
          </a:p>
          <a:p>
            <a:r>
              <a:rPr lang="en-US">
                <a:ea typeface="Calibri" panose="020F0502020204030204" pitchFamily="34" charset="0"/>
                <a:cs typeface="Arial" panose="020B0604020202020204" pitchFamily="34" charset="0"/>
              </a:rPr>
              <a:t>(provide examples: “please walk” rather than “don’t run,” or “let’s build with the blocks” instead of “don’t throw the blocks”)</a:t>
            </a:r>
          </a:p>
          <a:p>
            <a:endParaRPr lang="en-US">
              <a:ea typeface="Calibri" panose="020F0502020204030204" pitchFamily="34" charset="0"/>
              <a:cs typeface="Arial" panose="020B0604020202020204" pitchFamily="34" charset="0"/>
            </a:endParaRPr>
          </a:p>
          <a:p>
            <a:r>
              <a:rPr lang="en-US" b="1">
                <a:ea typeface="Calibri" panose="020F0502020204030204" pitchFamily="34" charset="0"/>
                <a:cs typeface="Arial" panose="020B0604020202020204" pitchFamily="34" charset="0"/>
              </a:rPr>
              <a:t>Redirect the child to a positive choice</a:t>
            </a:r>
          </a:p>
          <a:p>
            <a:r>
              <a:rPr lang="en-US">
                <a:ea typeface="Calibri" panose="020F0502020204030204" pitchFamily="34" charset="0"/>
                <a:cs typeface="Arial" panose="020B0604020202020204" pitchFamily="34" charset="0"/>
              </a:rPr>
              <a:t>(provide examples: could be used when a child wants a toy another child has - offer another toy first and assure the child they’ll get a chance to play with the desired toy when the other child is finished or explaining that a toddler who “gets into everything” needs more than being told “no” – redirect them to something else to explore)</a:t>
            </a:r>
          </a:p>
          <a:p>
            <a:endParaRPr lang="en-US">
              <a:ea typeface="Calibri" panose="020F0502020204030204" pitchFamily="34" charset="0"/>
              <a:cs typeface="Arial" panose="020B0604020202020204" pitchFamily="34" charset="0"/>
            </a:endParaRPr>
          </a:p>
          <a:p>
            <a:r>
              <a:rPr lang="en-US" b="1">
                <a:ea typeface="Calibri" panose="020F0502020204030204" pitchFamily="34" charset="0"/>
                <a:cs typeface="Arial" panose="020B0604020202020204" pitchFamily="34" charset="0"/>
              </a:rPr>
              <a:t>Ignore behaviors when appropriate</a:t>
            </a:r>
          </a:p>
          <a:p>
            <a:r>
              <a:rPr lang="en-US">
                <a:ea typeface="Calibri" panose="020F0502020204030204" pitchFamily="34" charset="0"/>
                <a:cs typeface="Arial" panose="020B0604020202020204" pitchFamily="34" charset="0"/>
              </a:rPr>
              <a:t>(provide examples: you don’t want to ignore children hitting one another, but perhaps you may choose to ignore a child saying “poopy butt”)</a:t>
            </a:r>
          </a:p>
          <a:p>
            <a:endParaRPr lang="en-US">
              <a:ea typeface="Calibri" panose="020F0502020204030204" pitchFamily="34" charset="0"/>
              <a:cs typeface="Arial" panose="020B0604020202020204" pitchFamily="34" charset="0"/>
            </a:endParaRPr>
          </a:p>
          <a:p>
            <a:r>
              <a:rPr lang="en-US" b="1">
                <a:ea typeface="Calibri" panose="020F0502020204030204" pitchFamily="34" charset="0"/>
                <a:cs typeface="Arial" panose="020B0604020202020204" pitchFamily="34" charset="0"/>
              </a:rPr>
              <a:t>Remove the child from the situation</a:t>
            </a:r>
          </a:p>
          <a:p>
            <a:r>
              <a:rPr lang="en-US">
                <a:ea typeface="Calibri" panose="020F0502020204030204" pitchFamily="34" charset="0"/>
                <a:cs typeface="Arial" panose="020B0604020202020204" pitchFamily="34" charset="0"/>
              </a:rPr>
              <a:t>If a child continues inappropriate behaviors during an activity, remove the child from that activity for a period of time and redirect them to another activity</a:t>
            </a:r>
          </a:p>
          <a:p>
            <a:endParaRPr lang="en-US">
              <a:ea typeface="Calibri" panose="020F0502020204030204" pitchFamily="34" charset="0"/>
              <a:cs typeface="Arial" panose="020B0604020202020204" pitchFamily="34" charset="0"/>
            </a:endParaRPr>
          </a:p>
          <a:p>
            <a:r>
              <a:rPr lang="en-US" b="1">
                <a:ea typeface="Calibri" panose="020F0502020204030204" pitchFamily="34" charset="0"/>
                <a:cs typeface="Arial" panose="020B0604020202020204" pitchFamily="34" charset="0"/>
              </a:rPr>
              <a:t>Source</a:t>
            </a:r>
          </a:p>
          <a:p>
            <a:r>
              <a:rPr lang="en-US">
                <a:ea typeface="Calibri" panose="020F0502020204030204" pitchFamily="34" charset="0"/>
                <a:cs typeface="Arial" panose="020B0604020202020204" pitchFamily="34" charset="0"/>
              </a:rPr>
              <a:t>Best Practices for Guiding Children’s Behavior</a:t>
            </a:r>
          </a:p>
          <a:p>
            <a:endParaRPr lang="en-US">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22</a:t>
            </a:fld>
            <a:endParaRPr lang="en-US"/>
          </a:p>
        </p:txBody>
      </p:sp>
    </p:spTree>
    <p:extLst>
      <p:ext uri="{BB962C8B-B14F-4D97-AF65-F5344CB8AC3E}">
        <p14:creationId xmlns:p14="http://schemas.microsoft.com/office/powerpoint/2010/main" val="261354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rPr>
              <a:t>Talking Points/Facilitation Notes</a:t>
            </a:r>
          </a:p>
          <a:p>
            <a:endParaRPr lang="en-US" b="1">
              <a:latin typeface="Gotham Book" panose="02000604040000020004" pitchFamily="50" charset="0"/>
            </a:endParaRPr>
          </a:p>
          <a:p>
            <a:r>
              <a:rPr lang="en-US">
                <a:latin typeface="Gotham Book" panose="02000604040000020004" pitchFamily="50" charset="0"/>
              </a:rPr>
              <a:t>Discuss the realities of stressful situations when caring for children of any age</a:t>
            </a:r>
          </a:p>
          <a:p>
            <a:endParaRPr lang="en-US">
              <a:latin typeface="Gotham Book" panose="02000604040000020004" pitchFamily="50" charset="0"/>
            </a:endParaRPr>
          </a:p>
          <a:p>
            <a:r>
              <a:rPr lang="en-US">
                <a:latin typeface="Gotham Book" panose="02000604040000020004" pitchFamily="50" charset="0"/>
              </a:rPr>
              <a:t>Explain the importance of self-awareness - understanding what situations or behaviors cause the most stress for us individually and having a plan for when we’re stressed or overwhelmed </a:t>
            </a:r>
          </a:p>
          <a:p>
            <a:endParaRPr lang="en-US">
              <a:latin typeface="Gotham Book" panose="02000604040000020004" pitchFamily="50" charset="0"/>
            </a:endParaRPr>
          </a:p>
          <a:p>
            <a:r>
              <a:rPr lang="en-US">
                <a:latin typeface="Gotham Book" panose="02000604040000020004" pitchFamily="50" charset="0"/>
              </a:rPr>
              <a:t>Review the points on the slide:</a:t>
            </a:r>
          </a:p>
          <a:p>
            <a:endParaRPr lang="en-US">
              <a:latin typeface="Gotham Book" panose="02000604040000020004" pitchFamily="50" charset="0"/>
            </a:endParaRPr>
          </a:p>
          <a:p>
            <a:pPr>
              <a:buClr>
                <a:srgbClr val="498500"/>
              </a:buClr>
            </a:pPr>
            <a:r>
              <a:rPr lang="en-US" b="1">
                <a:latin typeface="Gotham Book" panose="02000604040000020004" pitchFamily="50" charset="0"/>
                <a:cs typeface="Arial" panose="020B0604020202020204" pitchFamily="34" charset="0"/>
              </a:rPr>
              <a:t>Know it is okay to ask for help</a:t>
            </a:r>
          </a:p>
          <a:p>
            <a:pPr>
              <a:buClr>
                <a:srgbClr val="498500"/>
              </a:buClr>
            </a:pPr>
            <a:r>
              <a:rPr lang="en-US" b="1">
                <a:latin typeface="Gotham Book" panose="02000604040000020004" pitchFamily="50" charset="0"/>
                <a:cs typeface="Arial" panose="020B0604020202020204" pitchFamily="34" charset="0"/>
              </a:rPr>
              <a:t>Have easy access to parent phone number and other support people</a:t>
            </a:r>
          </a:p>
          <a:p>
            <a:pPr defTabSz="914153">
              <a:buClr>
                <a:srgbClr val="498500"/>
              </a:buClr>
              <a:defRPr/>
            </a:pPr>
            <a:r>
              <a:rPr lang="en-US" b="1">
                <a:latin typeface="Gotham Book" panose="02000604040000020004" pitchFamily="50" charset="0"/>
                <a:cs typeface="Arial" panose="020B0604020202020204" pitchFamily="34" charset="0"/>
              </a:rPr>
              <a:t>Know that it is okay to let an infant or toddler cry - if the child is safe</a:t>
            </a:r>
          </a:p>
          <a:p>
            <a:pPr>
              <a:buClr>
                <a:srgbClr val="498500"/>
              </a:buClr>
            </a:pPr>
            <a:r>
              <a:rPr lang="en-US" b="1">
                <a:latin typeface="Gotham Book" panose="02000604040000020004" pitchFamily="50" charset="0"/>
                <a:cs typeface="Arial" panose="020B0604020202020204" pitchFamily="34" charset="0"/>
              </a:rPr>
              <a:t>Step into another room and breathe </a:t>
            </a:r>
            <a:endParaRPr lang="en-US">
              <a:latin typeface="Gotham Book" panose="02000604040000020004" pitchFamily="50" charset="0"/>
            </a:endParaRPr>
          </a:p>
          <a:p>
            <a:endParaRPr lang="en-US" b="1">
              <a:latin typeface="Gotham Book" panose="02000604040000020004" pitchFamily="50" charset="0"/>
            </a:endParaRPr>
          </a:p>
          <a:p>
            <a:r>
              <a:rPr lang="en-US">
                <a:latin typeface="Gotham Book" panose="02000604040000020004" pitchFamily="50" charset="0"/>
              </a:rPr>
              <a:t>Ask providers to share one way that they relieve stress with the group</a:t>
            </a:r>
          </a:p>
          <a:p>
            <a:endParaRPr lang="en-US" b="1">
              <a:latin typeface="Gotham Book" panose="02000604040000020004" pitchFamily="50" charset="0"/>
            </a:endParaRPr>
          </a:p>
          <a:p>
            <a:r>
              <a:rPr lang="en-US">
                <a:latin typeface="Gotham Book" panose="02000604040000020004" pitchFamily="50" charset="0"/>
              </a:rPr>
              <a:t>Ask providers what questions they might still have about prevention of child maltreatment</a:t>
            </a:r>
          </a:p>
        </p:txBody>
      </p:sp>
      <p:sp>
        <p:nvSpPr>
          <p:cNvPr id="4" name="Slide Number Placeholder 3"/>
          <p:cNvSpPr>
            <a:spLocks noGrp="1"/>
          </p:cNvSpPr>
          <p:nvPr>
            <p:ph type="sldNum" sz="quarter" idx="5"/>
          </p:nvPr>
        </p:nvSpPr>
        <p:spPr/>
        <p:txBody>
          <a:bodyPr/>
          <a:lstStyle/>
          <a:p>
            <a:fld id="{22688241-32BF-4FA3-935E-0B22A005B532}" type="slidenum">
              <a:rPr lang="en-US" smtClean="0"/>
              <a:t>23</a:t>
            </a:fld>
            <a:endParaRPr lang="en-US"/>
          </a:p>
        </p:txBody>
      </p:sp>
    </p:spTree>
    <p:extLst>
      <p:ext uri="{BB962C8B-B14F-4D97-AF65-F5344CB8AC3E}">
        <p14:creationId xmlns:p14="http://schemas.microsoft.com/office/powerpoint/2010/main" val="344065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rPr>
              <a:t>Talking Points/Facilitation Notes</a:t>
            </a:r>
          </a:p>
          <a:p>
            <a:pPr marL="0" marR="0" lvl="0" indent="0" algn="l" defTabSz="2396015" rtl="0" eaLnBrk="1" fontAlgn="auto" latinLnBrk="0" hangingPunct="1">
              <a:lnSpc>
                <a:spcPct val="100000"/>
              </a:lnSpc>
              <a:spcBef>
                <a:spcPts val="0"/>
              </a:spcBef>
              <a:spcAft>
                <a:spcPts val="0"/>
              </a:spcAft>
              <a:buClrTx/>
              <a:buSzTx/>
              <a:buFontTx/>
              <a:buNone/>
              <a:tabLst/>
              <a:defRPr/>
            </a:pPr>
            <a:r>
              <a:rPr lang="en-US" b="0">
                <a:highlight>
                  <a:srgbClr val="FFFF00"/>
                </a:highlight>
                <a:latin typeface="Gotham Book" panose="02000604040000020004" pitchFamily="50" charset="0"/>
              </a:rPr>
              <a:t>Share with providers the information on this slide to help them realize how serious AHT is.</a:t>
            </a:r>
          </a:p>
          <a:p>
            <a:pPr defTabSz="2396015">
              <a:defRPr/>
            </a:pPr>
            <a:endParaRPr lang="en-US" b="1">
              <a:latin typeface="Gotham Book" panose="02000604040000020004" pitchFamily="50" charset="0"/>
            </a:endParaRPr>
          </a:p>
          <a:p>
            <a:pPr defTabSz="2396015">
              <a:defRPr/>
            </a:pPr>
            <a:r>
              <a:rPr lang="en-US">
                <a:latin typeface="Gotham Book" panose="02000604040000020004" pitchFamily="50" charset="0"/>
              </a:rPr>
              <a:t>Introduce the topic of shaken baby syndrome or abusive head trauma </a:t>
            </a:r>
          </a:p>
          <a:p>
            <a:pPr defTabSz="2396015">
              <a:defRPr/>
            </a:pPr>
            <a:endParaRPr lang="en-US" b="1">
              <a:latin typeface="Gotham Book" panose="02000604040000020004" pitchFamily="50" charset="0"/>
            </a:endParaRPr>
          </a:p>
          <a:p>
            <a:pPr defTabSz="2396015">
              <a:defRPr/>
            </a:pPr>
            <a:r>
              <a:rPr lang="en-US">
                <a:latin typeface="Gotham Book" panose="02000604040000020004" pitchFamily="50" charset="0"/>
              </a:rPr>
              <a:t>Review the points on the slide:</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Explain that these injuries happen when someone (most often a parent or other caregiver) </a:t>
            </a:r>
            <a:r>
              <a:rPr lang="en-US" b="1">
                <a:latin typeface="Gotham Book" panose="02000604040000020004" pitchFamily="50" charset="0"/>
              </a:rPr>
              <a:t>vigorously shakes </a:t>
            </a:r>
            <a:r>
              <a:rPr lang="en-US">
                <a:latin typeface="Gotham Book" panose="02000604040000020004" pitchFamily="50" charset="0"/>
              </a:rPr>
              <a:t>a child or strikes the child's head against a surface</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Discuss how sometimes a caregiver </a:t>
            </a:r>
            <a:r>
              <a:rPr lang="en-US" b="1">
                <a:latin typeface="Gotham Book" panose="02000604040000020004" pitchFamily="50" charset="0"/>
              </a:rPr>
              <a:t>can't get a baby to stop crying </a:t>
            </a:r>
            <a:r>
              <a:rPr lang="en-US">
                <a:latin typeface="Gotham Book" panose="02000604040000020004" pitchFamily="50" charset="0"/>
              </a:rPr>
              <a:t>and shakes them out of frustration or anger</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Stress that these actions </a:t>
            </a:r>
            <a:r>
              <a:rPr lang="en-US" b="1">
                <a:latin typeface="Gotham Book" panose="02000604040000020004" pitchFamily="50" charset="0"/>
              </a:rPr>
              <a:t>can cause damage to the brain, eyes, ribs and can even cause death</a:t>
            </a:r>
          </a:p>
          <a:p>
            <a:pPr defTabSz="2396015">
              <a:defRPr/>
            </a:pPr>
            <a:endParaRPr lang="en-US" b="1">
              <a:latin typeface="Gotham Book" panose="02000604040000020004" pitchFamily="50" charset="0"/>
            </a:endParaRPr>
          </a:p>
          <a:p>
            <a:pPr defTabSz="2396015">
              <a:defRPr/>
            </a:pPr>
            <a:r>
              <a:rPr lang="en-US">
                <a:latin typeface="Gotham Book" panose="02000604040000020004" pitchFamily="50" charset="0"/>
              </a:rPr>
              <a:t>Ask providers if they have any ideas about why babies might be easy to injure in this way</a:t>
            </a:r>
          </a:p>
          <a:p>
            <a:pPr defTabSz="2396015">
              <a:defRPr/>
            </a:pPr>
            <a:endParaRPr lang="en-US">
              <a:latin typeface="Gotham Book" panose="02000604040000020004" pitchFamily="50" charset="0"/>
            </a:endParaRPr>
          </a:p>
          <a:p>
            <a:pPr defTabSz="2396015">
              <a:defRPr/>
            </a:pPr>
            <a:r>
              <a:rPr lang="en-US" u="sng">
                <a:latin typeface="Gotham Book" panose="02000604040000020004" pitchFamily="50" charset="0"/>
              </a:rPr>
              <a:t>Answers Should Include</a:t>
            </a:r>
          </a:p>
          <a:p>
            <a:pPr defTabSz="2396015">
              <a:defRPr/>
            </a:pPr>
            <a:r>
              <a:rPr lang="en-US">
                <a:latin typeface="Gotham Book" panose="02000604040000020004" pitchFamily="50" charset="0"/>
              </a:rPr>
              <a:t>**Read out any answers not listed by the group</a:t>
            </a:r>
          </a:p>
          <a:p>
            <a:pPr defTabSz="2396015">
              <a:defRPr/>
            </a:pPr>
            <a:endParaRPr lang="en-US">
              <a:latin typeface="Gotham Book" panose="02000604040000020004" pitchFamily="50" charset="0"/>
            </a:endParaRPr>
          </a:p>
          <a:p>
            <a:r>
              <a:rPr lang="en-US">
                <a:latin typeface="Gotham Book" panose="02000604040000020004" pitchFamily="50" charset="0"/>
              </a:rPr>
              <a:t>Babies’ heads are heavy and large in proportion to their body size</a:t>
            </a:r>
          </a:p>
          <a:p>
            <a:r>
              <a:rPr lang="en-US">
                <a:latin typeface="Gotham Book" panose="02000604040000020004" pitchFamily="50" charset="0"/>
              </a:rPr>
              <a:t>Babies have weak neck muscles</a:t>
            </a:r>
          </a:p>
          <a:p>
            <a:r>
              <a:rPr lang="en-US">
                <a:latin typeface="Gotham Book" panose="02000604040000020004" pitchFamily="50" charset="0"/>
              </a:rPr>
              <a:t>Babies have fragile, undeveloped brains</a:t>
            </a:r>
          </a:p>
          <a:p>
            <a:r>
              <a:rPr lang="en-US">
                <a:latin typeface="Gotham Book" panose="02000604040000020004" pitchFamily="50" charset="0"/>
              </a:rPr>
              <a:t>There is a large size and strength difference between the baby and the adult</a:t>
            </a:r>
            <a:endParaRPr lang="en-US" b="1">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r>
              <a:rPr lang="en-US">
                <a:latin typeface="Gotham Book" panose="02000604040000020004" pitchFamily="50" charset="0"/>
              </a:rPr>
              <a:t>Explain that, unfortunately, shaking a baby may have the desired effect; the baby cries more at first, but may stop crying as a result of brain damage</a:t>
            </a:r>
          </a:p>
          <a:p>
            <a:endParaRPr lang="en-US">
              <a:latin typeface="Gotham Book" panose="02000604040000020004" pitchFamily="50" charset="0"/>
            </a:endParaRPr>
          </a:p>
          <a:p>
            <a:pPr defTabSz="914153">
              <a:defRPr/>
            </a:pPr>
            <a:r>
              <a:rPr lang="en-US">
                <a:latin typeface="Gotham Book" panose="02000604040000020004" pitchFamily="50" charset="0"/>
              </a:rPr>
              <a:t>Explain that </a:t>
            </a:r>
            <a:r>
              <a:rPr lang="en-US" b="1">
                <a:latin typeface="Gotham Book" panose="02000604040000020004" pitchFamily="50" charset="0"/>
              </a:rPr>
              <a:t>no amount of shaking is ever safe</a:t>
            </a:r>
          </a:p>
          <a:p>
            <a:endParaRPr lang="en-US" b="1">
              <a:latin typeface="Gotham Book" panose="02000604040000020004" pitchFamily="50" charset="0"/>
            </a:endParaRPr>
          </a:p>
          <a:p>
            <a:pPr defTabSz="2396015">
              <a:defRPr/>
            </a:pPr>
            <a:r>
              <a:rPr lang="en-US" b="1">
                <a:latin typeface="Gotham Book" panose="02000604040000020004" pitchFamily="50" charset="0"/>
              </a:rPr>
              <a:t>Sources</a:t>
            </a:r>
          </a:p>
          <a:p>
            <a:pPr defTabSz="2396015">
              <a:defRPr/>
            </a:pPr>
            <a:r>
              <a:rPr lang="en-US">
                <a:latin typeface="Gotham Book" panose="02000604040000020004" pitchFamily="50" charset="0"/>
                <a:hlinkClick r:id="rId3">
                  <a:extLst>
                    <a:ext uri="{A12FA001-AC4F-418D-AE19-62706E023703}">
                      <ahyp:hlinkClr xmlns:ahyp="http://schemas.microsoft.com/office/drawing/2018/hyperlinkcolor" val="tx"/>
                    </a:ext>
                  </a:extLst>
                </a:hlinkClick>
              </a:rPr>
              <a:t>https://www.dontshake.org/learn-more</a:t>
            </a:r>
          </a:p>
          <a:p>
            <a:pPr defTabSz="2396015">
              <a:defRPr/>
            </a:pPr>
            <a:r>
              <a:rPr lang="en-US">
                <a:latin typeface="Gotham Book" panose="02000604040000020004" pitchFamily="50" charset="0"/>
                <a:hlinkClick r:id="rId3">
                  <a:extLst>
                    <a:ext uri="{A12FA001-AC4F-418D-AE19-62706E023703}">
                      <ahyp:hlinkClr xmlns:ahyp="http://schemas.microsoft.com/office/drawing/2018/hyperlinkcolor" val="tx"/>
                    </a:ext>
                  </a:extLst>
                </a:hlinkClick>
              </a:rPr>
              <a:t>https://kidshealth.org/en/parents/shaken.html</a:t>
            </a:r>
            <a:endParaRPr lang="en-US" b="1">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24</a:t>
            </a:fld>
            <a:endParaRPr lang="en-US"/>
          </a:p>
        </p:txBody>
      </p:sp>
    </p:spTree>
    <p:extLst>
      <p:ext uri="{BB962C8B-B14F-4D97-AF65-F5344CB8AC3E}">
        <p14:creationId xmlns:p14="http://schemas.microsoft.com/office/powerpoint/2010/main" val="135309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rPr>
              <a:t>Talking Points/Facilitation Notes</a:t>
            </a:r>
          </a:p>
          <a:p>
            <a:r>
              <a:rPr lang="en-US" sz="1200"/>
              <a:t>This slide describes the 3 actions that result in Abusive Head Trauma.  </a:t>
            </a:r>
          </a:p>
          <a:p>
            <a:endParaRPr lang="en-US" sz="1200"/>
          </a:p>
          <a:p>
            <a:r>
              <a:rPr lang="en-US" sz="1200"/>
              <a:t>Explain to participants that in the past individuals addressed Shaken Baby Syndrome.  Although it is a very serious action and responsible for the majority of Abusive Head Trauma, it is important that we are aware of the other actions that cause Abusive Head Trauma.  Therefore, they will hear the term Abusive Head Trauma used more now instead of Shaken Baby Syndrome because it encompasses all of the causes.</a:t>
            </a:r>
          </a:p>
          <a:p>
            <a:endParaRPr lang="en-US" sz="1200"/>
          </a:p>
          <a:p>
            <a:r>
              <a:rPr lang="en-US" sz="1200"/>
              <a:t>Tell participants to share with families that they should NEVER shake a baby.</a:t>
            </a:r>
          </a:p>
          <a:p>
            <a:endParaRPr lang="en-US" b="1">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25</a:t>
            </a:fld>
            <a:endParaRPr lang="en-US"/>
          </a:p>
        </p:txBody>
      </p:sp>
    </p:spTree>
    <p:extLst>
      <p:ext uri="{BB962C8B-B14F-4D97-AF65-F5344CB8AC3E}">
        <p14:creationId xmlns:p14="http://schemas.microsoft.com/office/powerpoint/2010/main" val="127012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cs typeface="Arial" panose="020B0604020202020204" pitchFamily="34" charset="0"/>
              </a:rPr>
              <a:t>Talking Points/Facilitation Notes</a:t>
            </a:r>
          </a:p>
          <a:p>
            <a:pPr defTabSz="914153">
              <a:defRPr/>
            </a:pPr>
            <a:endParaRPr lang="en-US">
              <a:solidFill>
                <a:srgbClr val="000000"/>
              </a:solidFill>
              <a:cs typeface="Arial" panose="020B0604020202020204" pitchFamily="34" charset="0"/>
            </a:endParaRPr>
          </a:p>
          <a:p>
            <a:pPr defTabSz="914153">
              <a:defRPr/>
            </a:pPr>
            <a:r>
              <a:rPr lang="en-US">
                <a:solidFill>
                  <a:srgbClr val="000000"/>
                </a:solidFill>
                <a:cs typeface="Arial" panose="020B0604020202020204" pitchFamily="34" charset="0"/>
              </a:rPr>
              <a:t>Introduce Recognition and Reporting of Child Abuse and Neglect </a:t>
            </a:r>
          </a:p>
        </p:txBody>
      </p:sp>
      <p:sp>
        <p:nvSpPr>
          <p:cNvPr id="4" name="Slide Number Placeholder 3"/>
          <p:cNvSpPr>
            <a:spLocks noGrp="1"/>
          </p:cNvSpPr>
          <p:nvPr>
            <p:ph type="sldNum" sz="quarter" idx="5"/>
          </p:nvPr>
        </p:nvSpPr>
        <p:spPr/>
        <p:txBody>
          <a:bodyPr/>
          <a:lstStyle/>
          <a:p>
            <a:fld id="{4A21AC57-BC04-4B8F-9536-D2381E92093B}" type="slidenum">
              <a:rPr lang="en-US" smtClean="0"/>
              <a:t>26</a:t>
            </a:fld>
            <a:endParaRPr lang="en-US"/>
          </a:p>
        </p:txBody>
      </p:sp>
    </p:spTree>
    <p:extLst>
      <p:ext uri="{BB962C8B-B14F-4D97-AF65-F5344CB8AC3E}">
        <p14:creationId xmlns:p14="http://schemas.microsoft.com/office/powerpoint/2010/main" val="175144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p>
          <a:p>
            <a:pPr defTabSz="2469933">
              <a:defRPr/>
            </a:pPr>
            <a:endParaRPr lang="en-US" b="1">
              <a:latin typeface="Gotham Book" panose="02000604040000020004" pitchFamily="50" charset="0"/>
            </a:endParaRPr>
          </a:p>
          <a:p>
            <a:pPr defTabSz="2469933">
              <a:defRPr/>
            </a:pPr>
            <a:r>
              <a:rPr lang="en-US" b="0">
                <a:latin typeface="Gotham Book" panose="02000604040000020004" pitchFamily="50" charset="0"/>
              </a:rPr>
              <a:t>Introduce this slide by explaining that part of ensuring children stay safe and healthy is being able to recognize and report child abuse and neglect </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Review the points on the slide:</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Share with providers that,</a:t>
            </a:r>
            <a:r>
              <a:rPr lang="en-US" b="1">
                <a:latin typeface="Gotham Book" panose="02000604040000020004" pitchFamily="50" charset="0"/>
              </a:rPr>
              <a:t> by becoming a License Exempt Provider, they are committing to understanding their role as a Mandated Reporter </a:t>
            </a:r>
          </a:p>
          <a:p>
            <a:pPr defTabSz="2469933">
              <a:defRPr/>
            </a:pPr>
            <a:r>
              <a:rPr lang="en-US" b="0">
                <a:latin typeface="Gotham Book" panose="02000604040000020004" pitchFamily="50" charset="0"/>
              </a:rPr>
              <a:t>(explain what this is – a person required by the Child Protection Law to report suspected child abuse or neglect to MDHHS, not just for the children in their care but for </a:t>
            </a:r>
            <a:r>
              <a:rPr lang="en-US" b="0" u="sng">
                <a:latin typeface="Gotham Book" panose="02000604040000020004" pitchFamily="50" charset="0"/>
              </a:rPr>
              <a:t>all</a:t>
            </a:r>
            <a:r>
              <a:rPr lang="en-US" b="0" u="none">
                <a:latin typeface="Gotham Book" panose="02000604040000020004" pitchFamily="50" charset="0"/>
              </a:rPr>
              <a:t> children they have contact with</a:t>
            </a:r>
            <a:r>
              <a:rPr lang="en-US" b="0">
                <a:latin typeface="Gotham Book" panose="02000604040000020004" pitchFamily="50" charset="0"/>
              </a:rPr>
              <a:t>)</a:t>
            </a:r>
          </a:p>
          <a:p>
            <a:pPr defTabSz="2469933">
              <a:defRPr/>
            </a:pPr>
            <a:endParaRPr lang="en-US">
              <a:solidFill>
                <a:srgbClr val="C00000"/>
              </a:solidFill>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Stress the importance of the role of Mandated Reporters in protecting children - r</a:t>
            </a:r>
            <a:r>
              <a:rPr lang="en-US">
                <a:latin typeface="Gotham Book" panose="02000604040000020004" pitchFamily="50" charset="0"/>
              </a:rPr>
              <a:t>eports made by mandated reporters are confirmed at nearly double the rate of those made by non-mandated reporters</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Explain the importance of </a:t>
            </a:r>
            <a:r>
              <a:rPr lang="en-US" b="1">
                <a:latin typeface="Gotham Book" panose="02000604040000020004" pitchFamily="50" charset="0"/>
              </a:rPr>
              <a:t>knowing the signs of abuse and neglect </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Have providers open the Mandated Reporter guide to the page showing signs of abuse and neglect and the categories (page 8-9)</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Name each category: Physical Abuse, Physical Neglect, Sexual Abuse, Medical Neglect, Maltreatment, Human Trafficking</a:t>
            </a:r>
          </a:p>
          <a:p>
            <a:pPr defTabSz="2469933">
              <a:defRPr/>
            </a:pPr>
            <a:endParaRPr lang="en-US" b="0">
              <a:latin typeface="Gotham Book" panose="02000604040000020004" pitchFamily="50" charset="0"/>
            </a:endParaRPr>
          </a:p>
          <a:p>
            <a:pPr defTabSz="2469933">
              <a:defRPr/>
            </a:pPr>
            <a:r>
              <a:rPr lang="en-US">
                <a:latin typeface="Gotham Book" panose="02000604040000020004" pitchFamily="50" charset="0"/>
                <a:cs typeface="Arial"/>
              </a:rPr>
              <a:t>Read</a:t>
            </a:r>
            <a:r>
              <a:rPr lang="en-US" b="0">
                <a:latin typeface="Gotham Book" panose="02000604040000020004" pitchFamily="50" charset="0"/>
                <a:cs typeface="Arial"/>
              </a:rPr>
              <a:t> </a:t>
            </a:r>
            <a:r>
              <a:rPr lang="en-US">
                <a:latin typeface="Gotham Book" panose="02000604040000020004" pitchFamily="50" charset="0"/>
                <a:cs typeface="Arial"/>
              </a:rPr>
              <a:t>or have providers volunteer to read out</a:t>
            </a:r>
            <a:r>
              <a:rPr lang="en-US" b="0">
                <a:latin typeface="Gotham Book" panose="02000604040000020004" pitchFamily="50" charset="0"/>
                <a:cs typeface="Arial"/>
              </a:rPr>
              <a:t> a couple of physical and behavioral indicators for each one</a:t>
            </a:r>
          </a:p>
          <a:p>
            <a:pPr defTabSz="2469933">
              <a:defRPr/>
            </a:pPr>
            <a:endParaRPr lang="en-US" b="0">
              <a:latin typeface="Gotham Book" panose="02000604040000020004" pitchFamily="50" charset="0"/>
            </a:endParaRPr>
          </a:p>
          <a:p>
            <a:pPr defTabSz="2469933">
              <a:defRPr/>
            </a:pPr>
            <a:r>
              <a:rPr lang="en-US">
                <a:latin typeface="Gotham Book" panose="02000604040000020004" pitchFamily="50" charset="0"/>
                <a:cs typeface="Arial" panose="020B0604020202020204" pitchFamily="34" charset="0"/>
              </a:rPr>
              <a:t>Stress the importance of making the call if there are concerns, even when providers feel uncertain if abuse or neglect is happening</a:t>
            </a:r>
          </a:p>
          <a:p>
            <a:pPr defTabSz="2469933">
              <a:defRPr/>
            </a:pPr>
            <a:endParaRPr lang="en-US" b="0">
              <a:latin typeface="Gotham Book" panose="02000604040000020004" pitchFamily="50" charset="0"/>
            </a:endParaRPr>
          </a:p>
          <a:p>
            <a:pPr defTabSz="2469933">
              <a:defRPr/>
            </a:pPr>
            <a:r>
              <a:rPr lang="en-US" b="1">
                <a:latin typeface="Gotham Book" panose="02000604040000020004" pitchFamily="50" charset="0"/>
              </a:rPr>
              <a:t>Share the MDHHS Centralized Intake phone number </a:t>
            </a:r>
            <a:r>
              <a:rPr lang="en-US" b="0">
                <a:latin typeface="Gotham Book" panose="02000604040000020004" pitchFamily="50" charset="0"/>
              </a:rPr>
              <a:t>and explain how to report: online or by phone - reporting is always confidential and </a:t>
            </a:r>
            <a:r>
              <a:rPr lang="en-US" b="1">
                <a:latin typeface="Gotham Book" panose="02000604040000020004" pitchFamily="50" charset="0"/>
              </a:rPr>
              <a:t>Centralized Intake is open 24 hours a day, 7 days a week</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Share that if providers call in a report, a written report must be mailed or faxed to MDHHS within 72 hours</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Share that if providers choose to report online, there is no need to report by phone or mail/fax the written report</a:t>
            </a:r>
          </a:p>
          <a:p>
            <a:pPr defTabSz="2469933">
              <a:defRPr/>
            </a:pPr>
            <a:endParaRPr lang="en-US" b="0">
              <a:latin typeface="Gotham Book" panose="02000604040000020004" pitchFamily="50" charset="0"/>
            </a:endParaRPr>
          </a:p>
          <a:p>
            <a:pPr defTabSz="2469933">
              <a:defRPr/>
            </a:pPr>
            <a:r>
              <a:rPr lang="en-US" b="0">
                <a:latin typeface="Gotham Book" panose="02000604040000020004" pitchFamily="50" charset="0"/>
              </a:rPr>
              <a:t>Ask providers what questions they might still have about recognizing and reporting child abuse and neglect </a:t>
            </a:r>
          </a:p>
          <a:p>
            <a:endParaRPr lang="en-US" b="1" baseline="0">
              <a:latin typeface="Gotham Book" panose="02000604040000020004" pitchFamily="50" charset="0"/>
            </a:endParaRPr>
          </a:p>
          <a:p>
            <a:endParaRPr lang="en-US" b="0">
              <a:latin typeface="Gotham Book" panose="02000604040000020004" pitchFamily="50" charset="0"/>
            </a:endParaRPr>
          </a:p>
          <a:p>
            <a:r>
              <a:rPr lang="en-US" b="1" baseline="0">
                <a:latin typeface="Gotham Book" panose="02000604040000020004" pitchFamily="50" charset="0"/>
              </a:rPr>
              <a:t>Sources</a:t>
            </a:r>
          </a:p>
          <a:p>
            <a:r>
              <a:rPr lang="en-US" b="0">
                <a:latin typeface="Gotham Book" panose="02000604040000020004" pitchFamily="50" charset="0"/>
                <a:hlinkClick r:id="rId3">
                  <a:extLst>
                    <a:ext uri="{A12FA001-AC4F-418D-AE19-62706E023703}">
                      <ahyp:hlinkClr xmlns:ahyp="http://schemas.microsoft.com/office/drawing/2018/hyperlinkcolor" val="tx"/>
                    </a:ext>
                  </a:extLst>
                </a:hlinkClick>
              </a:rPr>
              <a:t>https://www.michigan.gov/mdhhs/0,5885,7-339-73971_7119_50648_44443---,00.html</a:t>
            </a:r>
            <a:r>
              <a:rPr lang="en-US" b="0">
                <a:latin typeface="Gotham Book" panose="02000604040000020004" pitchFamily="50" charset="0"/>
              </a:rPr>
              <a:t> </a:t>
            </a:r>
          </a:p>
          <a:p>
            <a:r>
              <a:rPr lang="en-US" b="0">
                <a:latin typeface="Gotham Book" panose="02000604040000020004" pitchFamily="50" charset="0"/>
              </a:rPr>
              <a:t>(mandated reporter website with link to guide) </a:t>
            </a:r>
          </a:p>
          <a:p>
            <a:r>
              <a:rPr lang="en-US" b="0" baseline="0">
                <a:latin typeface="Gotham Book" panose="02000604040000020004" pitchFamily="50" charset="0"/>
              </a:rPr>
              <a:t>https://www.michigan.gov/documents/mdhhs/Mandated_Reporter_Training_Guide_727442_7.pdf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Gotham Book" panose="02000604040000020004" pitchFamily="50" charset="0"/>
              </a:rPr>
              <a:t>https://www.michigan.gov/mdhhs/0,5885,7-339-73971_7119_50648_44443_91424---,00.html</a:t>
            </a:r>
            <a:r>
              <a:rPr lang="en-US" b="0" i="0">
                <a:latin typeface="Gotham Book" panose="02000604040000020004" pitchFamily="50" charset="0"/>
                <a:cs typeface="Calibri"/>
              </a:rPr>
              <a:t> (MDHHS website with guidance for reporting online)</a:t>
            </a: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27</a:t>
            </a:fld>
            <a:endParaRPr lang="en-US"/>
          </a:p>
        </p:txBody>
      </p:sp>
    </p:spTree>
    <p:extLst>
      <p:ext uri="{BB962C8B-B14F-4D97-AF65-F5344CB8AC3E}">
        <p14:creationId xmlns:p14="http://schemas.microsoft.com/office/powerpoint/2010/main" val="104378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p>
          <a:p>
            <a:r>
              <a:rPr lang="en-US"/>
              <a:t>Kids can play in ways that may result in minor cuts, scrapes, and bruises.  These are often found on the bony areas of the body like knees, shins, elbows, and forehead.  There are other types of bruises that should be a red flag for possible abuse.  The TEN-4-FACESp screening tool is for use with children under 4 to identify when a bruise is more likely to have been caused by abuse.  Please note that this is a screening tool to identify when to  suspect abuse and make a Children’s Protective services referral.  It  does not diagnose abuse.</a:t>
            </a:r>
          </a:p>
          <a:p>
            <a:endParaRPr lang="en-US"/>
          </a:p>
          <a:p>
            <a:r>
              <a:rPr lang="en-US"/>
              <a:t>All of the items listed on this page are reason for concern and suspicion of child abuse.</a:t>
            </a:r>
          </a:p>
          <a:p>
            <a:r>
              <a:rPr lang="en-US"/>
              <a:t>“TEN”-  This signifies that a bruise on any of these 3 areas on a child under 4 years old warrants suspicion- the Torso, the Ears, and the Neck.</a:t>
            </a:r>
          </a:p>
          <a:p>
            <a:r>
              <a:rPr lang="en-US"/>
              <a:t>“4”- This notes that any bruise on an infant 4 months and younger, or an infant that is not mobile is a red flag to suspect abuse.</a:t>
            </a:r>
          </a:p>
          <a:p>
            <a:r>
              <a:rPr lang="en-US"/>
              <a:t>“FACES”- Any abuse in the following areas is reason for suspicion of abuse: Frenulum (Inner part of gum near teeth), the Angle of the Jaw, the fleshy parts of the cheeks, the Eyelids, and the Subconjunctivae (white part of eye).</a:t>
            </a:r>
          </a:p>
          <a:p>
            <a:r>
              <a:rPr lang="en-US"/>
              <a:t>“p”- any pattern of bruises is reason for suspicion.  An example of this would be a row of cigarette burns.</a:t>
            </a:r>
          </a:p>
          <a:p>
            <a:endParaRPr lang="en-US"/>
          </a:p>
          <a:p>
            <a:r>
              <a:rPr lang="en-US"/>
              <a:t>Tell participants that the use of this tool can help identify abuse early before it escalates and results in tragedy.</a:t>
            </a:r>
          </a:p>
          <a:p>
            <a:pPr defTabSz="2469933">
              <a:defRPr/>
            </a:pPr>
            <a:endParaRPr lang="en-US" b="1">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28</a:t>
            </a:fld>
            <a:endParaRPr lang="en-US"/>
          </a:p>
        </p:txBody>
      </p:sp>
    </p:spTree>
    <p:extLst>
      <p:ext uri="{BB962C8B-B14F-4D97-AF65-F5344CB8AC3E}">
        <p14:creationId xmlns:p14="http://schemas.microsoft.com/office/powerpoint/2010/main" val="667431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Prevention of Sudden Infant Death Syndrome and Safe Sleep Practices by sharing that sleep-related deaths are the leading cause of death among infants 1 month to 1 year of age</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Explain that sleep related deaths are those where the sleep environment (blankets, pillows, people, pets, etc.) likely contributed to the death</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Stress that most sleep‐related deaths are preventable</a:t>
            </a:r>
          </a:p>
          <a:p>
            <a:pPr defTabSz="2396015">
              <a:defRPr/>
            </a:pPr>
            <a:endParaRPr lang="en-US">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endParaRPr lang="en-US" b="1">
              <a:latin typeface="Gotham Book" panose="02000604040000020004" pitchFamily="50" charset="0"/>
            </a:endParaRPr>
          </a:p>
          <a:p>
            <a:pPr defTabSz="2396015">
              <a:defRPr/>
            </a:pPr>
            <a:r>
              <a:rPr lang="en-US" b="1">
                <a:latin typeface="Gotham Book" panose="02000604040000020004" pitchFamily="50" charset="0"/>
              </a:rPr>
              <a:t>Source</a:t>
            </a:r>
          </a:p>
          <a:p>
            <a:pPr defTabSz="2396015">
              <a:defRPr/>
            </a:pPr>
            <a:r>
              <a:rPr lang="en-US">
                <a:latin typeface="Gotham Book" panose="02000604040000020004" pitchFamily="50" charset="0"/>
              </a:rPr>
              <a:t>https://www.michigan.gov/documents/mdhhs/Sleep-Related_Infant_Death_Infographic_726782_7.pdf</a:t>
            </a:r>
          </a:p>
        </p:txBody>
      </p:sp>
      <p:sp>
        <p:nvSpPr>
          <p:cNvPr id="4" name="Slide Number Placeholder 3"/>
          <p:cNvSpPr>
            <a:spLocks noGrp="1"/>
          </p:cNvSpPr>
          <p:nvPr>
            <p:ph type="sldNum" sz="quarter" idx="5"/>
          </p:nvPr>
        </p:nvSpPr>
        <p:spPr/>
        <p:txBody>
          <a:bodyPr/>
          <a:lstStyle/>
          <a:p>
            <a:fld id="{4A21AC57-BC04-4B8F-9536-D2381E92093B}" type="slidenum">
              <a:rPr lang="en-US" smtClean="0"/>
              <a:t>29</a:t>
            </a:fld>
            <a:endParaRPr lang="en-US"/>
          </a:p>
        </p:txBody>
      </p:sp>
    </p:spTree>
    <p:extLst>
      <p:ext uri="{BB962C8B-B14F-4D97-AF65-F5344CB8AC3E}">
        <p14:creationId xmlns:p14="http://schemas.microsoft.com/office/powerpoint/2010/main" val="111811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defTabSz="2396015">
              <a:defRPr/>
            </a:pPr>
            <a:endParaRPr lang="en-US" b="1" u="sng">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Introduce the training and its purpose – </a:t>
            </a:r>
          </a:p>
          <a:p>
            <a:pPr defTabSz="2396015">
              <a:defRPr/>
            </a:pPr>
            <a:r>
              <a:rPr lang="en-US">
                <a:latin typeface="Gotham Book" panose="02000604040000020004" pitchFamily="50" charset="0"/>
                <a:cs typeface="Arial" panose="020B0604020202020204" pitchFamily="34" charset="0"/>
              </a:rPr>
              <a:t>an orientation designed to prepare License Exempt Providers to provide care using best practices that support the health and safety of children</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Discuss how research has led to changes in what’s safest for children over the years – new knowledge leads to changes in best practice</a:t>
            </a:r>
          </a:p>
          <a:p>
            <a:pPr defTabSz="2396015">
              <a:defRPr/>
            </a:pPr>
            <a:r>
              <a:rPr lang="en-US">
                <a:latin typeface="Gotham Book" panose="02000604040000020004" pitchFamily="50" charset="0"/>
                <a:cs typeface="Arial" panose="020B0604020202020204" pitchFamily="34" charset="0"/>
              </a:rPr>
              <a:t> </a:t>
            </a:r>
          </a:p>
          <a:p>
            <a:pPr defTabSz="2396015">
              <a:defRPr/>
            </a:pPr>
            <a:r>
              <a:rPr lang="en-US">
                <a:latin typeface="Gotham Book" panose="02000604040000020004" pitchFamily="50" charset="0"/>
                <a:cs typeface="Arial" panose="020B0604020202020204" pitchFamily="34" charset="0"/>
              </a:rPr>
              <a:t>Share that the LEPs receive training on these federally mandated health and safety topics because they are essential to supporting an environment where children can grow and thrive</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Tell providers that completing this training meets the federal requirement to become a Level 1 License Exempt Provider and that it only needs to be taken once, with an online Health and Safety Refresher course every year after</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Talk to providers about the importance of their role as care providers and encourage them to share what they learn in the training with families </a:t>
            </a:r>
            <a:endParaRPr lang="en-US">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a:t>
            </a:fld>
            <a:endParaRPr lang="en-US"/>
          </a:p>
        </p:txBody>
      </p:sp>
    </p:spTree>
    <p:extLst>
      <p:ext uri="{BB962C8B-B14F-4D97-AF65-F5344CB8AC3E}">
        <p14:creationId xmlns:p14="http://schemas.microsoft.com/office/powerpoint/2010/main" val="322225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a:buFont typeface="Wingdings" panose="05000000000000000000" pitchFamily="2" charset="2"/>
              <a:buChar cha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Introduce this slide by explaining that it contains six common items you might find in a baby’s crib</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Move from item to item and ask providers to give a thumbs up if they believe it’s a safe item or a thumbs down if they believe it’s not safe </a:t>
            </a: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(adjust the signal based on the abilities within the group) </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each of these items presents a strangulation and/or suffocation hazard and are no longer considered a safe part of a baby’s sleeping area</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pPr defTabSz="2396015">
              <a:defRPr/>
            </a:pPr>
            <a:r>
              <a:rPr lang="en-US" b="1">
                <a:latin typeface="Gotham Book" panose="02000604040000020004" pitchFamily="50" charset="0"/>
                <a:cs typeface="Arial" panose="020B0604020202020204" pitchFamily="34" charset="0"/>
              </a:rPr>
              <a:t>Sources </a:t>
            </a:r>
          </a:p>
          <a:p>
            <a:pPr defTabSz="2396015">
              <a:defRPr/>
            </a:pPr>
            <a:r>
              <a:rPr lang="en-US">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a:latin typeface="Gotham Book" panose="02000604040000020004" pitchFamily="50" charset="0"/>
                <a:cs typeface="Arial" panose="020B0604020202020204" pitchFamily="34" charset="0"/>
              </a:rPr>
              <a:t> (not sleeping in carriers, slings, car seats, strollers etc.) </a:t>
            </a:r>
          </a:p>
        </p:txBody>
      </p:sp>
      <p:sp>
        <p:nvSpPr>
          <p:cNvPr id="4" name="Slide Number Placeholder 3"/>
          <p:cNvSpPr>
            <a:spLocks noGrp="1"/>
          </p:cNvSpPr>
          <p:nvPr>
            <p:ph type="sldNum" sz="quarter" idx="5"/>
          </p:nvPr>
        </p:nvSpPr>
        <p:spPr/>
        <p:txBody>
          <a:bodyPr/>
          <a:lstStyle/>
          <a:p>
            <a:fld id="{22688241-32BF-4FA3-935E-0B22A005B532}" type="slidenum">
              <a:rPr lang="en-US" smtClean="0"/>
              <a:t>30</a:t>
            </a:fld>
            <a:endParaRPr lang="en-US"/>
          </a:p>
        </p:txBody>
      </p:sp>
    </p:spTree>
    <p:extLst>
      <p:ext uri="{BB962C8B-B14F-4D97-AF65-F5344CB8AC3E}">
        <p14:creationId xmlns:p14="http://schemas.microsoft.com/office/powerpoint/2010/main" val="249087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sz="1200" b="1">
                <a:latin typeface="Gotham Book" panose="02000604040000020004" pitchFamily="50" charset="0"/>
                <a:cs typeface="Arial" panose="020B0604020202020204" pitchFamily="34" charset="0"/>
              </a:rPr>
              <a:t>Talking Points/Facilitation Notes</a:t>
            </a:r>
          </a:p>
          <a:p>
            <a:pPr defTabSz="2396015">
              <a:defRPr/>
            </a:pPr>
            <a:endParaRPr lang="en-US" sz="1200" b="1">
              <a:latin typeface="Gotham Book" panose="02000604040000020004" pitchFamily="50" charset="0"/>
              <a:cs typeface="Arial" panose="020B0604020202020204" pitchFamily="34" charset="0"/>
            </a:endParaRPr>
          </a:p>
          <a:p>
            <a:r>
              <a:rPr lang="en-US" sz="1200">
                <a:latin typeface="Gotham Book" panose="02000604040000020004" pitchFamily="50" charset="0"/>
                <a:ea typeface="Calibri" panose="020F0502020204030204" pitchFamily="34" charset="0"/>
                <a:cs typeface="Arial" panose="020B0604020202020204" pitchFamily="34" charset="0"/>
              </a:rPr>
              <a:t>Introduce this slide by explaining that what’s considered safe for a baby’s sleep environment has changed over time </a:t>
            </a:r>
          </a:p>
          <a:p>
            <a:endParaRPr lang="en-US" sz="1200">
              <a:latin typeface="Gotham Book" panose="02000604040000020004" pitchFamily="50" charset="0"/>
              <a:ea typeface="Calibri" panose="020F0502020204030204" pitchFamily="34" charset="0"/>
              <a:cs typeface="Arial" panose="020B0604020202020204" pitchFamily="34" charset="0"/>
            </a:endParaRPr>
          </a:p>
          <a:p>
            <a:r>
              <a:rPr lang="en-US" sz="1200">
                <a:latin typeface="Gotham Book" panose="02000604040000020004" pitchFamily="50" charset="0"/>
                <a:ea typeface="Calibri" panose="020F0502020204030204" pitchFamily="34" charset="0"/>
                <a:cs typeface="Arial" panose="020B0604020202020204" pitchFamily="34" charset="0"/>
              </a:rPr>
              <a:t>Stress to providers their responsibility as a License Exempt Provider to practice safe sleep requirements while providing care and explain that when they submit hours of care to CDC billing, they are confirming their use of these practices </a:t>
            </a:r>
          </a:p>
          <a:p>
            <a:endParaRPr lang="en-US" sz="1200">
              <a:latin typeface="Gotham Book" panose="02000604040000020004" pitchFamily="50" charset="0"/>
              <a:ea typeface="Calibri" panose="020F0502020204030204" pitchFamily="34" charset="0"/>
              <a:cs typeface="Arial" panose="020B0604020202020204" pitchFamily="34" charset="0"/>
            </a:endParaRPr>
          </a:p>
          <a:p>
            <a:r>
              <a:rPr lang="en-US" sz="120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sz="1200">
              <a:latin typeface="Gotham Book" panose="02000604040000020004" pitchFamily="50" charset="0"/>
              <a:ea typeface="Calibri" panose="020F0502020204030204" pitchFamily="34" charset="0"/>
              <a:cs typeface="Arial" panose="020B0604020202020204" pitchFamily="34" charset="0"/>
            </a:endParaRPr>
          </a:p>
          <a:p>
            <a:r>
              <a:rPr lang="en-US" sz="1200" b="1">
                <a:latin typeface="Gotham Book" panose="02000604040000020004" pitchFamily="50" charset="0"/>
                <a:ea typeface="Calibri" panose="020F0502020204030204" pitchFamily="34" charset="0"/>
                <a:cs typeface="Arial" panose="020B0604020202020204" pitchFamily="34" charset="0"/>
              </a:rPr>
              <a:t>Babies should sleep </a:t>
            </a:r>
            <a:r>
              <a:rPr lang="en-US" sz="1200" b="1">
                <a:solidFill>
                  <a:srgbClr val="000000"/>
                </a:solidFill>
                <a:latin typeface="Gotham Book" panose="02000604040000020004" pitchFamily="50" charset="0"/>
                <a:ea typeface="Times New Roman" panose="02020603050405020304" pitchFamily="18" charset="0"/>
                <a:cs typeface="Arial" panose="020B0604020202020204" pitchFamily="34" charset="0"/>
              </a:rPr>
              <a:t>alone on their </a:t>
            </a:r>
            <a:r>
              <a:rPr lang="en-US" sz="1200" b="1">
                <a:latin typeface="Gotham Book" panose="02000604040000020004" pitchFamily="50" charset="0"/>
                <a:ea typeface="Times New Roman" panose="02020603050405020304" pitchFamily="18" charset="0"/>
                <a:cs typeface="Arial" panose="020B0604020202020204" pitchFamily="34" charset="0"/>
              </a:rPr>
              <a:t>backs in a </a:t>
            </a:r>
            <a:r>
              <a:rPr lang="en-US" sz="1200" b="1">
                <a:latin typeface="Gotham Book" panose="02000604040000020004" pitchFamily="50"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crib</a:t>
            </a:r>
            <a:r>
              <a:rPr lang="en-US" sz="1200" b="1">
                <a:latin typeface="Gotham Book" panose="02000604040000020004" pitchFamily="50" charset="0"/>
                <a:ea typeface="Times New Roman" panose="02020603050405020304" pitchFamily="18" charset="0"/>
                <a:cs typeface="Arial" panose="020B0604020202020204" pitchFamily="34" charset="0"/>
              </a:rPr>
              <a:t>, </a:t>
            </a:r>
            <a:r>
              <a:rPr lang="en-US" sz="1200" b="1">
                <a:latin typeface="Gotham Book" panose="02000604040000020004" pitchFamily="50"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portable crib</a:t>
            </a:r>
            <a:r>
              <a:rPr lang="en-US" sz="1200" b="1">
                <a:latin typeface="Gotham Book" panose="02000604040000020004" pitchFamily="50" charset="0"/>
                <a:ea typeface="Times New Roman" panose="02020603050405020304" pitchFamily="18" charset="0"/>
                <a:cs typeface="Arial" panose="020B0604020202020204" pitchFamily="34" charset="0"/>
              </a:rPr>
              <a:t>, </a:t>
            </a:r>
            <a:r>
              <a:rPr lang="en-US" sz="1200" b="1">
                <a:latin typeface="Gotham Book" panose="02000604040000020004" pitchFamily="50"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bassinet</a:t>
            </a:r>
            <a:r>
              <a:rPr lang="en-US" sz="1200" b="1">
                <a:latin typeface="Gotham Book" panose="02000604040000020004" pitchFamily="50" charset="0"/>
                <a:ea typeface="Times New Roman" panose="02020603050405020304" pitchFamily="18" charset="0"/>
                <a:cs typeface="Arial" panose="020B0604020202020204" pitchFamily="34" charset="0"/>
              </a:rPr>
              <a:t> or pack ‘n play (</a:t>
            </a:r>
            <a:r>
              <a:rPr lang="en-US" sz="1200" b="1">
                <a:latin typeface="Gotham Book" panose="02000604040000020004" pitchFamily="50"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play yard</a:t>
            </a:r>
            <a:r>
              <a:rPr lang="en-US" sz="1200" b="1">
                <a:latin typeface="Gotham Book" panose="02000604040000020004" pitchFamily="50" charset="0"/>
                <a:ea typeface="Times New Roman" panose="02020603050405020304" pitchFamily="18" charset="0"/>
                <a:cs typeface="Arial" panose="020B0604020202020204" pitchFamily="34" charset="0"/>
              </a:rPr>
              <a:t>) with only a firm mattress and tightly fitted sheet for every sleep time</a:t>
            </a:r>
          </a:p>
          <a:p>
            <a:endPar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that no pillows, pads, blankets, wedges, positioners, comforters, stuffed animals or other objects should be in the baby’s sleep area (other objects may include headbands and pacifier with straps)</a:t>
            </a:r>
          </a:p>
          <a:p>
            <a:endPar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the reality that many caregivers worry about a baby being too cold, but the risk of overheating is serious</a:t>
            </a:r>
          </a:p>
          <a:p>
            <a:endPar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infants who are the right temperature have a warm back of the neck and chest, but might still have cool hands or feet</a:t>
            </a:r>
          </a:p>
          <a:p>
            <a:pPr defTabSz="914153">
              <a:defRPr/>
            </a:pPr>
            <a:endParaRPr lang="en-US" sz="120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sz="1200">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that the </a:t>
            </a:r>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baby should sleep where they can see and hear them </a:t>
            </a:r>
            <a:r>
              <a:rPr lang="en-US" sz="1200" b="1">
                <a:solidFill>
                  <a:srgbClr val="000000"/>
                </a:solidFill>
                <a:latin typeface="Gotham Book" panose="02000604040000020004" pitchFamily="50" charset="0"/>
                <a:ea typeface="Times New Roman" panose="02020603050405020304" pitchFamily="18" charset="0"/>
                <a:cs typeface="Arial" panose="020B0604020202020204" pitchFamily="34" charset="0"/>
              </a:rPr>
              <a:t>(in the same room as the adult) </a:t>
            </a:r>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 share the room, not a bed</a:t>
            </a:r>
          </a:p>
          <a:p>
            <a:pPr defTabSz="914153">
              <a:defRPr/>
            </a:pPr>
            <a:endPar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Remind providers that supervised tummy time </a:t>
            </a:r>
            <a:r>
              <a:rPr lang="en-US" sz="1200" u="sng">
                <a:solidFill>
                  <a:srgbClr val="000000"/>
                </a:solidFill>
                <a:latin typeface="Gotham Book" panose="02000604040000020004" pitchFamily="50" charset="0"/>
                <a:ea typeface="Times New Roman" panose="02020603050405020304" pitchFamily="18" charset="0"/>
                <a:cs typeface="Arial" panose="020B0604020202020204" pitchFamily="34" charset="0"/>
              </a:rPr>
              <a:t>is</a:t>
            </a:r>
            <a:r>
              <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rPr>
              <a:t> important and recommended daily because it strengthens babies’ muscles, helping them gain more control over pushing themselves up and holding up their head</a:t>
            </a:r>
          </a:p>
          <a:p>
            <a:pPr defTabSz="914153">
              <a:defRPr/>
            </a:pPr>
            <a:endParaRPr lang="en-US" sz="120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marL="0" marR="0">
              <a:spcBef>
                <a:spcPts val="0"/>
              </a:spcBef>
              <a:spcAft>
                <a:spcPts val="0"/>
              </a:spcAft>
            </a:pPr>
            <a:r>
              <a:rPr lang="en-US" sz="1200">
                <a:solidFill>
                  <a:srgbClr val="000000"/>
                </a:solidFill>
                <a:highlight>
                  <a:srgbClr val="FFFFFF"/>
                </a:highlight>
                <a:latin typeface="Gotham Book" panose="02000604040000020004" pitchFamily="50" charset="0"/>
                <a:ea typeface="Times New Roman" panose="02020603050405020304" pitchFamily="18" charset="0"/>
                <a:cs typeface="Arial" panose="020B0604020202020204" pitchFamily="34" charset="0"/>
              </a:rPr>
              <a:t>Share that tummy time </a:t>
            </a:r>
            <a:r>
              <a:rPr lang="en-US" sz="1200">
                <a:effectLst/>
                <a:highlight>
                  <a:srgbClr val="FFFFFF"/>
                </a:highlight>
                <a:latin typeface="Gotham Book" panose="02000604040000020004" pitchFamily="50" charset="0"/>
                <a:ea typeface="Calibri" panose="020F0502020204030204" pitchFamily="34" charset="0"/>
                <a:cs typeface="Arial" panose="020B0604020202020204" pitchFamily="34" charset="0"/>
              </a:rPr>
              <a:t>should begin soon after hospital discharge and increase incrementally to at least 15 to 30 minutes total daily by 7 weeks of age</a:t>
            </a:r>
          </a:p>
          <a:p>
            <a:pPr marL="0" marR="0">
              <a:spcBef>
                <a:spcPts val="0"/>
              </a:spcBef>
              <a:spcAft>
                <a:spcPts val="0"/>
              </a:spcAft>
            </a:pPr>
            <a:r>
              <a:rPr lang="en-US" sz="1200">
                <a:effectLst/>
                <a:highlight>
                  <a:srgbClr val="FFFFFF"/>
                </a:highlight>
                <a:latin typeface="Gotham Book" panose="02000604040000020004" pitchFamily="50" charset="0"/>
                <a:ea typeface="Calibri" panose="020F0502020204030204" pitchFamily="34" charset="0"/>
                <a:cs typeface="Arial" panose="020B0604020202020204" pitchFamily="34" charset="0"/>
              </a:rPr>
              <a:t> </a:t>
            </a:r>
          </a:p>
          <a:p>
            <a:r>
              <a:rPr lang="en-US" b="1">
                <a:latin typeface="Gotham Book" panose="02000604040000020004" pitchFamily="50" charset="0"/>
                <a:ea typeface="Calibri" panose="020F0502020204030204" pitchFamily="34" charset="0"/>
                <a:cs typeface="Arial" panose="020B0604020202020204" pitchFamily="34" charset="0"/>
              </a:rPr>
              <a:t>Sources</a:t>
            </a:r>
            <a:endParaRPr lang="en-US">
              <a:latin typeface="Gotham Book" panose="02000604040000020004" pitchFamily="50" charset="0"/>
              <a:ea typeface="Calibri" panose="020F0502020204030204" pitchFamily="34" charset="0"/>
              <a:cs typeface="Arial" panose="020B0604020202020204" pitchFamily="34" charset="0"/>
            </a:endParaRPr>
          </a:p>
          <a:p>
            <a:r>
              <a:rPr lang="en-US" u="sng">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https://www.michigan.gov/mdhhs/0,5885,7-339-71548_57836_69566-165976--,00.html</a:t>
            </a:r>
            <a:endParaRPr lang="en-US" u="sng">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cs typeface="Arial" panose="020B0604020202020204" pitchFamily="34" charset="0"/>
              </a:rPr>
              <a:t>https://www.cdc.gov/vitalsigns/safesleep/infographic.html#infographic</a:t>
            </a:r>
          </a:p>
          <a:p>
            <a:r>
              <a:rPr lang="en-US">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31</a:t>
            </a:fld>
            <a:endParaRPr lang="en-US"/>
          </a:p>
        </p:txBody>
      </p:sp>
    </p:spTree>
    <p:extLst>
      <p:ext uri="{BB962C8B-B14F-4D97-AF65-F5344CB8AC3E}">
        <p14:creationId xmlns:p14="http://schemas.microsoft.com/office/powerpoint/2010/main" val="954360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defTabSz="2396015">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Introduce the video by explaining that one of the most common concerns that parents and providers express about having infants sleep on their backs is that they will choke if they spit up</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this short video shows why that is unlikely to happen</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Play the video </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Review the information in the video by explaining that w</a:t>
            </a:r>
            <a:r>
              <a:rPr lang="en-US">
                <a:latin typeface="Gotham Book" panose="02000604040000020004" pitchFamily="50" charset="0"/>
                <a:ea typeface="Times New Roman" panose="02020603050405020304" pitchFamily="18" charset="0"/>
                <a:cs typeface="Arial" panose="020B0604020202020204" pitchFamily="34" charset="0"/>
              </a:rPr>
              <a:t>hen a baby is their back, the air tube is on top of the food tube</a:t>
            </a:r>
          </a:p>
          <a:p>
            <a:pPr defTabSz="914153">
              <a:defRPr/>
            </a:pPr>
            <a:endParaRPr lang="en-US">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a:latin typeface="Gotham Book" panose="02000604040000020004" pitchFamily="50" charset="0"/>
                <a:ea typeface="Times New Roman" panose="02020603050405020304" pitchFamily="18" charset="0"/>
                <a:cs typeface="Arial" panose="020B0604020202020204" pitchFamily="34" charset="0"/>
              </a:rPr>
              <a:t>Share that when a baby spits up, the liquid flows back into the stomach, not the lungs – on the other hand, when a baby is on their stomach, fluid can pool at the opening of the air tube and may cause choking</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that another common question that comes up is whether a baby can stay sleeping on their stomach if they roll over during sleep time</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once the baby can roll from back to stomach and from stomach to back, the baby can be allowed to remain in the sleep position that they choose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Stress the importance of every baby starting every sleep time on their back</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Video Link</a:t>
            </a:r>
          </a:p>
          <a:p>
            <a:r>
              <a:rPr lang="en-US">
                <a:latin typeface="Gotham Book" panose="02000604040000020004" pitchFamily="50" charset="0"/>
                <a:ea typeface="Calibri" panose="020F0502020204030204" pitchFamily="34" charset="0"/>
                <a:cs typeface="Arial" panose="020B0604020202020204" pitchFamily="34" charset="0"/>
              </a:rPr>
              <a:t>https://www.youtube.com/watch?v=uK84x2FE3fg</a:t>
            </a:r>
          </a:p>
          <a:p>
            <a:pPr defTabSz="2396015">
              <a:defRPr/>
            </a:pPr>
            <a:endParaRPr lang="en-US" b="1">
              <a:latin typeface="Gotham Book" panose="02000604040000020004" pitchFamily="50" charset="0"/>
              <a:cs typeface="Arial" panose="020B0604020202020204" pitchFamily="34" charset="0"/>
            </a:endParaRPr>
          </a:p>
          <a:p>
            <a:pPr defTabSz="2396015">
              <a:defRPr/>
            </a:pPr>
            <a:r>
              <a:rPr lang="en-US" b="1">
                <a:latin typeface="Gotham Book" panose="02000604040000020004" pitchFamily="50" charset="0"/>
                <a:cs typeface="Arial" panose="020B0604020202020204" pitchFamily="34" charset="0"/>
              </a:rPr>
              <a:t>Sources</a:t>
            </a:r>
          </a:p>
          <a:p>
            <a:pPr defTabSz="2396015">
              <a:defRPr/>
            </a:pPr>
            <a:r>
              <a:rPr lang="en-US">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a:t>
            </a:r>
            <a:r>
              <a:rPr lang="en-US">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a:latin typeface="Gotham Book" panose="02000604040000020004" pitchFamily="50" charset="0"/>
                <a:cs typeface="Arial" panose="020B0604020202020204" pitchFamily="34" charset="0"/>
              </a:rPr>
              <a:t>) (not sleeping in carriers, slings, car seats, strollers etc.) </a:t>
            </a:r>
          </a:p>
          <a:p>
            <a:pPr defTabSz="2396015">
              <a:defRPr/>
            </a:pPr>
            <a:r>
              <a:rPr lang="en-US">
                <a:latin typeface="Gotham Book" panose="02000604040000020004" pitchFamily="50" charset="0"/>
                <a:cs typeface="Arial" panose="020B0604020202020204" pitchFamily="34" charset="0"/>
              </a:rPr>
              <a:t>https://safetosleep.nichd.nih.gov/safesleepbasics/faq</a:t>
            </a:r>
          </a:p>
          <a:p>
            <a:pPr defTabSz="2396015">
              <a:defRPr/>
            </a:pPr>
            <a:r>
              <a:rPr lang="en-US">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r>
              <a:rPr lang="en-US">
                <a:latin typeface="Gotham Book" panose="02000604040000020004" pitchFamily="50" charset="0"/>
                <a:ea typeface="Times New Roman" panose="02020603050405020304" pitchFamily="18" charset="0"/>
                <a:cs typeface="Arial" panose="020B0604020202020204" pitchFamily="34" charset="0"/>
              </a:rPr>
              <a:t>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32</a:t>
            </a:fld>
            <a:endParaRPr lang="en-US"/>
          </a:p>
        </p:txBody>
      </p:sp>
    </p:spTree>
    <p:extLst>
      <p:ext uri="{BB962C8B-B14F-4D97-AF65-F5344CB8AC3E}">
        <p14:creationId xmlns:p14="http://schemas.microsoft.com/office/powerpoint/2010/main" val="518135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defTabSz="2396015">
              <a:defRPr/>
            </a:pPr>
            <a:endParaRPr lang="en-US" b="1">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a:rPr>
              <a:t>Introduce the final slide in this section by explaining that c</a:t>
            </a:r>
            <a:r>
              <a:rPr lang="en-US">
                <a:solidFill>
                  <a:srgbClr val="000000"/>
                </a:solidFill>
                <a:latin typeface="Gotham Book" panose="02000604040000020004" pitchFamily="50" charset="0"/>
                <a:ea typeface="Times New Roman" panose="02020603050405020304" pitchFamily="18" charset="0"/>
                <a:cs typeface="Arial"/>
              </a:rPr>
              <a:t>ar seats, swings and other sitting devices are not recommended for routine sleep </a:t>
            </a: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Reference the information on the slide and explain that the baby’s head can turn in towards the side padding or they could roll over, causing them to suffocate</a:t>
            </a: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a:solidFill>
                  <a:srgbClr val="000000"/>
                </a:solidFill>
                <a:latin typeface="Gotham Book" panose="02000604040000020004" pitchFamily="50" charset="0"/>
                <a:ea typeface="Times New Roman" panose="02020603050405020304" pitchFamily="18" charset="0"/>
                <a:cs typeface="Arial"/>
              </a:rPr>
              <a:t>Reference the last picture by sharing that car seats, swings, and other sitting devices are usually tilted forward (inclined)</a:t>
            </a: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a:rPr>
              <a:t>Explain that the incline can cause the baby’s head to fall forward in a way that obstructs the airway</a:t>
            </a: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a:solidFill>
                  <a:srgbClr val="000000"/>
                </a:solidFill>
                <a:latin typeface="Gotham Book" panose="02000604040000020004" pitchFamily="50" charset="0"/>
                <a:ea typeface="Times New Roman" panose="02020603050405020304" pitchFamily="18" charset="0"/>
                <a:cs typeface="Arial"/>
              </a:rPr>
              <a:t>These risks are all reasons why the most recent safe sleep recommendations state that the baby's sleep surface should be non-inclined (flat) </a:t>
            </a: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a:solidFill>
                  <a:srgbClr val="000000"/>
                </a:solidFill>
                <a:latin typeface="Gotham Book" panose="02000604040000020004" pitchFamily="50" charset="0"/>
                <a:ea typeface="Times New Roman" panose="02020603050405020304" pitchFamily="18" charset="0"/>
                <a:cs typeface="Arial"/>
              </a:rPr>
              <a:t>Explain that if a baby falls asleep in a swing, bouncy seat, car seat, or other sitting device, they should be moved to a crib, bassinet, or pack ‘n play as soon as possible because these surfaces are non-inclined (flat) and are the safest for sleep</a:t>
            </a:r>
            <a:endParaRPr lang="en-US">
              <a:latin typeface="Gotham Book" panose="02000604040000020004" pitchFamily="50" charset="0"/>
              <a:ea typeface="Calibri" panose="020F0502020204030204" pitchFamily="34" charset="0"/>
              <a:cs typeface="Arial"/>
            </a:endParaRPr>
          </a:p>
          <a:p>
            <a:pPr defTabSz="2396015">
              <a:defRPr/>
            </a:pPr>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Finally remind providers that all children are different, and that children with specific disabilities or chronic illnesses may need different care while sleeping and napping</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 these cases, providers should ensure they have documentation from the child’s medical team</a:t>
            </a:r>
          </a:p>
          <a:p>
            <a:endParaRPr lang="en-US">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a:solidFill>
                  <a:srgbClr val="000000"/>
                </a:solidFill>
                <a:latin typeface="Gotham Book" panose="02000604040000020004" pitchFamily="50" charset="0"/>
                <a:cs typeface="Arial" panose="020B0604020202020204" pitchFamily="34" charset="0"/>
              </a:rPr>
              <a:t>Ask providers what questions they might still have about safe sleep practices</a:t>
            </a:r>
          </a:p>
          <a:p>
            <a:pPr defTabSz="2396015">
              <a:defRPr/>
            </a:pPr>
            <a:endParaRPr lang="en-US" b="1">
              <a:solidFill>
                <a:srgbClr val="000000"/>
              </a:solidFill>
              <a:latin typeface="Gotham Book" panose="02000604040000020004" pitchFamily="50" charset="0"/>
              <a:cs typeface="Arial" panose="020B0604020202020204" pitchFamily="34" charset="0"/>
            </a:endParaRPr>
          </a:p>
          <a:p>
            <a:pPr defTabSz="2396015">
              <a:defRPr/>
            </a:pPr>
            <a:endParaRPr lang="en-US" b="1">
              <a:latin typeface="Gotham Book" panose="02000604040000020004" pitchFamily="50" charset="0"/>
              <a:cs typeface="Arial" panose="020B0604020202020204" pitchFamily="34" charset="0"/>
            </a:endParaRPr>
          </a:p>
          <a:p>
            <a:pPr defTabSz="2396015">
              <a:defRPr/>
            </a:pPr>
            <a:r>
              <a:rPr lang="en-US" b="1">
                <a:latin typeface="Gotham Book" panose="02000604040000020004" pitchFamily="50" charset="0"/>
                <a:cs typeface="Arial" panose="020B0604020202020204" pitchFamily="34" charset="0"/>
              </a:rPr>
              <a:t>Sources</a:t>
            </a:r>
          </a:p>
          <a:p>
            <a:pPr defTabSz="2396015">
              <a:defRPr/>
            </a:pPr>
            <a:r>
              <a:rPr lang="en-US">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a:latin typeface="Gotham Book" panose="02000604040000020004" pitchFamily="50" charset="0"/>
                <a:cs typeface="Arial" panose="020B0604020202020204" pitchFamily="34" charset="0"/>
              </a:rPr>
              <a:t>) (not sleeping in carriers, slings, car seats, strollers etc.</a:t>
            </a:r>
          </a:p>
          <a:p>
            <a:pPr defTabSz="2396015">
              <a:defRPr/>
            </a:pPr>
            <a:r>
              <a:rPr lang="en-US">
                <a:latin typeface="Gotham Book" panose="02000604040000020004" pitchFamily="50" charset="0"/>
                <a:cs typeface="Arial" panose="020B0604020202020204" pitchFamily="34" charset="0"/>
              </a:rPr>
              <a:t>https://www.consumerreports.org/child-safety/while-they-were-sleeping/ </a:t>
            </a:r>
            <a:endParaRPr lang="en-US">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33</a:t>
            </a:fld>
            <a:endParaRPr lang="en-US"/>
          </a:p>
        </p:txBody>
      </p:sp>
    </p:spTree>
    <p:extLst>
      <p:ext uri="{BB962C8B-B14F-4D97-AF65-F5344CB8AC3E}">
        <p14:creationId xmlns:p14="http://schemas.microsoft.com/office/powerpoint/2010/main" val="1021797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To use as determined by the trainer</a:t>
            </a:r>
          </a:p>
        </p:txBody>
      </p:sp>
      <p:sp>
        <p:nvSpPr>
          <p:cNvPr id="4" name="Slide Number Placeholder 3"/>
          <p:cNvSpPr>
            <a:spLocks noGrp="1"/>
          </p:cNvSpPr>
          <p:nvPr>
            <p:ph type="sldNum" sz="quarter" idx="5"/>
          </p:nvPr>
        </p:nvSpPr>
        <p:spPr/>
        <p:txBody>
          <a:bodyPr/>
          <a:lstStyle/>
          <a:p>
            <a:fld id="{22688241-32BF-4FA3-935E-0B22A005B532}" type="slidenum">
              <a:rPr lang="en-US" smtClean="0"/>
              <a:t>34</a:t>
            </a:fld>
            <a:endParaRPr lang="en-US"/>
          </a:p>
        </p:txBody>
      </p:sp>
    </p:spTree>
    <p:extLst>
      <p:ext uri="{BB962C8B-B14F-4D97-AF65-F5344CB8AC3E}">
        <p14:creationId xmlns:p14="http://schemas.microsoft.com/office/powerpoint/2010/main" val="1055875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b="0">
              <a:latin typeface="Gotham Book" panose="02000604040000020004" pitchFamily="50" charset="0"/>
            </a:endParaRPr>
          </a:p>
          <a:p>
            <a:pPr defTabSz="2396015">
              <a:defRPr/>
            </a:pPr>
            <a:r>
              <a:rPr lang="en-US" b="0">
                <a:latin typeface="Gotham Book" panose="02000604040000020004" pitchFamily="50" charset="0"/>
              </a:rPr>
              <a:t>Introduce Building and Physical Premises Safety (Including the Identification of and Protection from Hazards, Bodies of Water, and Vehicular Traffic)</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35</a:t>
            </a:fld>
            <a:endParaRPr lang="en-US"/>
          </a:p>
        </p:txBody>
      </p:sp>
    </p:spTree>
    <p:extLst>
      <p:ext uri="{BB962C8B-B14F-4D97-AF65-F5344CB8AC3E}">
        <p14:creationId xmlns:p14="http://schemas.microsoft.com/office/powerpoint/2010/main" val="904589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Introduce the topic of serious injuries by reading the quote on the slide</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Share with providers that one of their responsibilities while providing care is to help prevent serious injuries and have a plan for what to do if they occur</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solidFill>
                  <a:srgbClr val="000000"/>
                </a:solidFill>
                <a:latin typeface="Gotham Book" panose="02000604040000020004" pitchFamily="50" charset="0"/>
                <a:cs typeface="Arial" panose="020B0604020202020204" pitchFamily="34" charset="0"/>
              </a:rPr>
              <a:t>Explain that during CPR and First Aid providers will learn how to assess and treat different injuries and illnesses but first we’ll talk about prevention </a:t>
            </a:r>
          </a:p>
          <a:p>
            <a:pPr defTabSz="2469933">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36</a:t>
            </a:fld>
            <a:endParaRPr lang="en-US"/>
          </a:p>
        </p:txBody>
      </p:sp>
    </p:spTree>
    <p:extLst>
      <p:ext uri="{BB962C8B-B14F-4D97-AF65-F5344CB8AC3E}">
        <p14:creationId xmlns:p14="http://schemas.microsoft.com/office/powerpoint/2010/main" val="137998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Introduce supervision when caring for children and explain how it’s related to health and safety</a:t>
            </a: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 </a:t>
            </a: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Explain active supervision: focused attention and intentional observation of children </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Review the points on the slide:</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Share that </a:t>
            </a:r>
            <a:r>
              <a:rPr lang="en-US" b="1">
                <a:latin typeface="Gotham Book" panose="02000604040000020004" pitchFamily="50" charset="0"/>
                <a:ea typeface="Calibri" panose="020F0502020204030204" pitchFamily="34" charset="0"/>
                <a:cs typeface="Arial" panose="020B0604020202020204" pitchFamily="34" charset="0"/>
              </a:rPr>
              <a:t>children under the age of six should always be supervised directly by sound and sight</a:t>
            </a:r>
          </a:p>
          <a:p>
            <a:pPr defTabSz="246993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Explain that </a:t>
            </a:r>
            <a:r>
              <a:rPr lang="en-US" b="1">
                <a:latin typeface="Gotham Book" panose="02000604040000020004" pitchFamily="50" charset="0"/>
                <a:ea typeface="Calibri" panose="020F0502020204030204" pitchFamily="34" charset="0"/>
                <a:cs typeface="Arial" panose="020B0604020202020204" pitchFamily="34" charset="0"/>
              </a:rPr>
              <a:t>even when children are napping</a:t>
            </a:r>
            <a:r>
              <a:rPr lang="en-US">
                <a:latin typeface="Gotham Book" panose="02000604040000020004" pitchFamily="50" charset="0"/>
                <a:ea typeface="Calibri" panose="020F0502020204030204" pitchFamily="34" charset="0"/>
                <a:cs typeface="Arial" panose="020B0604020202020204" pitchFamily="34" charset="0"/>
              </a:rPr>
              <a:t>, providers should </a:t>
            </a:r>
            <a:r>
              <a:rPr lang="en-US" b="1">
                <a:latin typeface="Gotham Book" panose="02000604040000020004" pitchFamily="50" charset="0"/>
                <a:ea typeface="Calibri" panose="020F0502020204030204" pitchFamily="34" charset="0"/>
                <a:cs typeface="Arial" panose="020B0604020202020204" pitchFamily="34" charset="0"/>
              </a:rPr>
              <a:t>make visual checks</a:t>
            </a: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(children under 1 require these checks every 15 to 20 minutes while they are sleeping and </a:t>
            </a: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p</a:t>
            </a:r>
            <a:r>
              <a:rPr lang="en-US">
                <a:solidFill>
                  <a:srgbClr val="000000"/>
                </a:solidFill>
                <a:latin typeface="Gotham Book" panose="02000604040000020004" pitchFamily="50" charset="0"/>
                <a:ea typeface="Times New Roman" panose="02020603050405020304" pitchFamily="18" charset="0"/>
                <a:cs typeface="Arial" panose="020B0604020202020204" pitchFamily="34" charset="0"/>
              </a:rPr>
              <a:t>hysically checking is best practice: do not rely on a monitor</a:t>
            </a:r>
            <a:r>
              <a:rPr lang="en-US">
                <a:latin typeface="Gotham Book" panose="02000604040000020004" pitchFamily="50" charset="0"/>
                <a:ea typeface="Calibri" panose="020F0502020204030204" pitchFamily="34" charset="0"/>
                <a:cs typeface="Arial" panose="020B0604020202020204" pitchFamily="34" charset="0"/>
              </a:rPr>
              <a:t>)</a:t>
            </a:r>
            <a:endParaRPr lang="en-US" u="sng">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Discuss how supervision looks different depending on the age and developmental abilities of the child</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Ask providers:</a:t>
            </a: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What might active supervision look like for an infant? Preschooler? School aged child? Teenager? A child with special needs?</a:t>
            </a: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(Use the ages/abilities of the children your providers will be caring for to guide the discussion)</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Provide more examples as needed</a:t>
            </a:r>
            <a:endParaRPr lang="en-US">
              <a:latin typeface="Gotham Book" panose="02000604040000020004" pitchFamily="50"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Facilitate discussion around how providers might ensure active supervision if they need to use the restroom or take a phone call or prepare a meal in the kitchen</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What actions might they take to keep children safe at these times?</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https://eclkc.ohs.acf.hhs.gov/safety-practices/article/active-supervision#:~:text=What%20is%20Active%20Supervision%3F,and%20listening%20at%20all%20times.&amp;text=This%20constant%20vigilance%20helps%20children%20learn%20safely</a:t>
            </a:r>
          </a:p>
          <a:p>
            <a:r>
              <a:rPr lang="en-US">
                <a:latin typeface="Gotham Book" panose="02000604040000020004" pitchFamily="50" charset="0"/>
                <a:cs typeface="Arial" panose="020B0604020202020204" pitchFamily="34" charset="0"/>
              </a:rPr>
              <a:t>https://www.acf.hhs.gov/sites/default/files/documents/ecd/caring_for_our_children_basics.pdf</a:t>
            </a:r>
          </a:p>
          <a:p>
            <a:r>
              <a:rPr lang="en-US">
                <a:latin typeface="Gotham Book" panose="02000604040000020004" pitchFamily="50" charset="0"/>
                <a:cs typeface="Arial" panose="020B0604020202020204" pitchFamily="34" charset="0"/>
              </a:rPr>
              <a:t>https://www.healthychildren.org/English/health-issues/conditions/prevention/Pages/Prevention-In-Child-Care-or-School.aspx</a:t>
            </a:r>
            <a:r>
              <a:rPr lang="en-US" b="1">
                <a:latin typeface="Gotham Book" panose="02000604040000020004" pitchFamily="50" charset="0"/>
                <a:cs typeface="Arial" panose="020B0604020202020204" pitchFamily="34" charset="0"/>
              </a:rPr>
              <a:t> </a:t>
            </a:r>
          </a:p>
          <a:p>
            <a:r>
              <a:rPr lang="en-US">
                <a:latin typeface="Gotham Book" panose="02000604040000020004" pitchFamily="50" charset="0"/>
                <a:cs typeface="Arial" panose="020B0604020202020204" pitchFamily="34" charset="0"/>
              </a:rPr>
              <a:t>https://www.cdc.gov/safechild/child_injury_data.html</a:t>
            </a:r>
          </a:p>
          <a:p>
            <a:r>
              <a:rPr lang="en-US">
                <a:latin typeface="Gotham Book" panose="02000604040000020004" pitchFamily="50" charset="0"/>
                <a:cs typeface="Arial" panose="020B0604020202020204" pitchFamily="34" charset="0"/>
              </a:rPr>
              <a:t>https://www.webmd.com/parenting/childrens-illnesses-which-ones-contagious#1</a:t>
            </a:r>
          </a:p>
          <a:p>
            <a:r>
              <a:rPr lang="en-US">
                <a:latin typeface="Gotham Book" panose="02000604040000020004" pitchFamily="50" charset="0"/>
                <a:cs typeface="Arial" panose="020B0604020202020204" pitchFamily="34" charset="0"/>
              </a:rPr>
              <a:t>https://www.cdc.gov/headsup/pdfs/parents/headsup_playground_safety_fs-a.pdf?CDC_AA_refVal=https%3A%2F%2Fwww.cdc.gov%2Fsafechild%2Fplayground%2Findex.html</a:t>
            </a:r>
          </a:p>
          <a:p>
            <a:endParaRPr lang="en-US">
              <a:solidFill>
                <a:schemeClr val="tx1"/>
              </a:solidFill>
              <a:latin typeface="Arial"/>
              <a:cs typeface="Arial"/>
            </a:endParaRPr>
          </a:p>
          <a:p>
            <a:endParaRPr lang="en-US">
              <a:solidFill>
                <a:schemeClr val="tx1"/>
              </a:solidFill>
              <a:latin typeface="Arial"/>
              <a:cs typeface="Arial"/>
            </a:endParaRPr>
          </a:p>
          <a:p>
            <a:endParaRPr lang="en-US"/>
          </a:p>
        </p:txBody>
      </p:sp>
      <p:sp>
        <p:nvSpPr>
          <p:cNvPr id="4" name="Slide Number Placeholder 3"/>
          <p:cNvSpPr>
            <a:spLocks noGrp="1"/>
          </p:cNvSpPr>
          <p:nvPr>
            <p:ph type="sldNum" sz="quarter" idx="5"/>
          </p:nvPr>
        </p:nvSpPr>
        <p:spPr/>
        <p:txBody>
          <a:bodyPr/>
          <a:lstStyle/>
          <a:p>
            <a:fld id="{22688241-32BF-4FA3-935E-0B22A005B532}" type="slidenum">
              <a:rPr lang="en-US" smtClean="0"/>
              <a:t>37</a:t>
            </a:fld>
            <a:endParaRPr lang="en-US"/>
          </a:p>
        </p:txBody>
      </p:sp>
    </p:spTree>
    <p:extLst>
      <p:ext uri="{BB962C8B-B14F-4D97-AF65-F5344CB8AC3E}">
        <p14:creationId xmlns:p14="http://schemas.microsoft.com/office/powerpoint/2010/main" val="3350469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a:tabLst>
                <a:tab pos="213302" algn="l"/>
              </a:tabLst>
            </a:pPr>
            <a:endParaRPr lang="en-US" b="1">
              <a:latin typeface="Gotham Book" panose="02000604040000020004" pitchFamily="50" charset="0"/>
              <a:cs typeface="Arial" panose="020B0604020202020204" pitchFamily="34" charset="0"/>
            </a:endParaRPr>
          </a:p>
          <a:p>
            <a:pPr defTabSz="914153">
              <a:tabLst>
                <a:tab pos="213302" algn="l"/>
              </a:tabLst>
              <a:defRPr/>
            </a:pPr>
            <a:r>
              <a:rPr lang="en-US">
                <a:latin typeface="Gotham Book" panose="02000604040000020004" pitchFamily="50" charset="0"/>
                <a:ea typeface="Calibri" panose="020F0502020204030204" pitchFamily="34" charset="0"/>
                <a:cs typeface="Arial" panose="020B0604020202020204" pitchFamily="34" charset="0"/>
              </a:rPr>
              <a:t>Introduce common household hazards</a:t>
            </a:r>
          </a:p>
          <a:p>
            <a:pPr>
              <a:tabLst>
                <a:tab pos="213302" algn="l"/>
              </a:tabLst>
            </a:pPr>
            <a:endParaRPr lang="en-US">
              <a:latin typeface="Gotham Book" panose="02000604040000020004" pitchFamily="50" charset="0"/>
              <a:cs typeface="Arial" panose="020B0604020202020204" pitchFamily="34" charset="0"/>
            </a:endParaRPr>
          </a:p>
          <a:p>
            <a:pPr>
              <a:tabLst>
                <a:tab pos="213302" algn="l"/>
              </a:tabLst>
            </a:pPr>
            <a:r>
              <a:rPr lang="en-US">
                <a:latin typeface="Gotham Book" panose="02000604040000020004" pitchFamily="50" charset="0"/>
                <a:cs typeface="Arial" panose="020B0604020202020204" pitchFamily="34" charset="0"/>
              </a:rPr>
              <a:t>Discuss how one </a:t>
            </a:r>
            <a:r>
              <a:rPr lang="en-US">
                <a:latin typeface="Gotham Book" panose="02000604040000020004" pitchFamily="50" charset="0"/>
                <a:ea typeface="Calibri" panose="020F0502020204030204" pitchFamily="34" charset="0"/>
                <a:cs typeface="Arial" panose="020B0604020202020204" pitchFamily="34" charset="0"/>
              </a:rPr>
              <a:t>of the best ways to avoid emergencies and accidents is to make sure an environment is safe to begin with</a:t>
            </a:r>
          </a:p>
          <a:p>
            <a:pPr>
              <a:tabLst>
                <a:tab pos="213302" algn="l"/>
              </a:tabLst>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a:latin typeface="Gotham Book" panose="02000604040000020004" pitchFamily="50" charset="0"/>
                <a:cs typeface="Arial" panose="020B0604020202020204" pitchFamily="34" charset="0"/>
              </a:rPr>
              <a:t>Facilitate Hazard Activity</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panose="020B0604020202020204" pitchFamily="34" charset="0"/>
              </a:rPr>
              <a:t>TIME LIMIT: 5 minutes (any group size)</a:t>
            </a:r>
          </a:p>
          <a:p>
            <a:r>
              <a:rPr lang="en-US" b="0" u="sng" baseline="0">
                <a:latin typeface="Gotham Book" panose="02000604040000020004" pitchFamily="50" charset="0"/>
                <a:cs typeface="Arial" panose="020B0604020202020204" pitchFamily="34" charset="0"/>
              </a:rPr>
              <a:t>Activity Goals</a:t>
            </a:r>
          </a:p>
          <a:p>
            <a:r>
              <a:rPr lang="en-US" b="0" baseline="0">
                <a:latin typeface="Gotham Book" panose="02000604040000020004" pitchFamily="50" charset="0"/>
                <a:cs typeface="Arial" panose="020B0604020202020204" pitchFamily="34" charset="0"/>
              </a:rPr>
              <a:t>To engage providers in identifying potential hazards in the home</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for volunteers to share out the hazards they see in this picture </a:t>
            </a:r>
          </a:p>
          <a:p>
            <a:endParaRPr lang="en-US" b="1">
              <a:latin typeface="Gotham Book" panose="02000604040000020004" pitchFamily="50" charset="0"/>
              <a:cs typeface="Arial" panose="020B0604020202020204" pitchFamily="34" charset="0"/>
            </a:endParaRPr>
          </a:p>
          <a:p>
            <a:r>
              <a:rPr lang="en-US" u="sng">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*Point out any hazards that aren’t listed by the group</a:t>
            </a:r>
          </a:p>
          <a:p>
            <a:endParaRPr lang="en-US">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Lit cigarette on the counter near flammable items</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Towel hanging on the back of the oven </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Water on the floor</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Surge protector on the floor</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Overloaded outlet</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Food burning on the stove</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Burning food in toaster</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Pot and pan handles turned out where children can reach and pull them down</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Oven is on and the door is open</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Knife out on counter</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Knife drawer open</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Metal utensil in the microwave</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Cleaning supplies accessible via open cupboard</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Garbage and leftover food on the counter</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Open trash can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Verdana" panose="020B0604030504040204" pitchFamily="34" charset="0"/>
                <a:cs typeface="Arial" panose="020B0604020202020204" pitchFamily="34" charset="0"/>
              </a:rPr>
              <a:t>Source</a:t>
            </a:r>
            <a:endParaRPr lang="en-US" b="1">
              <a:latin typeface="Gotham Book" panose="02000604040000020004" pitchFamily="50" charset="0"/>
              <a:ea typeface="Calibri" panose="020F0502020204030204" pitchFamily="34" charset="0"/>
              <a:cs typeface="Arial" panose="020B0604020202020204" pitchFamily="34" charset="0"/>
            </a:endParaRPr>
          </a:p>
          <a:p>
            <a:r>
              <a:rPr lang="en-US" u="sng">
                <a:latin typeface="Gotham Book" panose="02000604040000020004" pitchFamily="50"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https://www.redcross.org/get-help/how-to-prepare-for-emergencies/types-of-emergencies/fire/is-your-home-a-fire-hazard.html</a:t>
            </a: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38</a:t>
            </a:fld>
            <a:endParaRPr lang="en-US"/>
          </a:p>
        </p:txBody>
      </p:sp>
    </p:spTree>
    <p:extLst>
      <p:ext uri="{BB962C8B-B14F-4D97-AF65-F5344CB8AC3E}">
        <p14:creationId xmlns:p14="http://schemas.microsoft.com/office/powerpoint/2010/main" val="740140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213302" algn="l"/>
              </a:tabLst>
              <a:defRPr/>
            </a:pPr>
            <a:r>
              <a:rPr lang="en-US" b="1">
                <a:latin typeface="Gotham Book" panose="02000604040000020004" pitchFamily="50" charset="0"/>
                <a:cs typeface="Arial" panose="020B0604020202020204" pitchFamily="34" charset="0"/>
              </a:rPr>
              <a:t>Talking Points/Facilitation Notes</a:t>
            </a:r>
          </a:p>
          <a:p>
            <a:pPr defTabSz="914153">
              <a:tabLst>
                <a:tab pos="213302"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a:latin typeface="Gotham Book" panose="02000604040000020004" pitchFamily="50" charset="0"/>
                <a:ea typeface="Calibri" panose="020F0502020204030204" pitchFamily="34" charset="0"/>
                <a:cs typeface="Arial" panose="020B0604020202020204" pitchFamily="34" charset="0"/>
              </a:rPr>
              <a:t>Guide participants to look at the pictures on the screen and think about the area(s) where they will be providing care</a:t>
            </a:r>
          </a:p>
          <a:p>
            <a:pPr defTabSz="914153">
              <a:tabLst>
                <a:tab pos="213302"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a:latin typeface="Gotham Book" panose="02000604040000020004" pitchFamily="50" charset="0"/>
                <a:ea typeface="Calibri" panose="020F0502020204030204" pitchFamily="34" charset="0"/>
                <a:cs typeface="Arial" panose="020B0604020202020204" pitchFamily="34" charset="0"/>
              </a:rPr>
              <a:t>Ask for volunteers to share out rooms or areas</a:t>
            </a: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panose="020B0604020202020204" pitchFamily="34" charset="0"/>
              </a:rPr>
              <a:t>Prompt them to think about common areas of access: living room, bedrooms, bathrooms, closets and cupboards, laundry rooms, basements, garages</a:t>
            </a:r>
          </a:p>
          <a:p>
            <a:pPr>
              <a:tabLst>
                <a:tab pos="457076"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a:latin typeface="Gotham Book" panose="02000604040000020004" pitchFamily="50" charset="0"/>
                <a:ea typeface="Calibri" panose="020F0502020204030204" pitchFamily="34" charset="0"/>
                <a:cs typeface="Arial" panose="020B0604020202020204" pitchFamily="34" charset="0"/>
              </a:rPr>
              <a:t>Prompt them to think about the kinds of activities that children engage in</a:t>
            </a:r>
          </a:p>
          <a:p>
            <a:pPr>
              <a:tabLst>
                <a:tab pos="457076"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a:latin typeface="Gotham Book" panose="02000604040000020004" pitchFamily="50" charset="0"/>
                <a:ea typeface="Calibri" panose="020F0502020204030204" pitchFamily="34" charset="0"/>
                <a:cs typeface="Arial" panose="020B0604020202020204" pitchFamily="34" charset="0"/>
              </a:rPr>
              <a:t>Ask participants to share out potential hazards in their areas of care, based on the ages and activities of the children they will be providing care for </a:t>
            </a:r>
          </a:p>
          <a:p>
            <a:pPr>
              <a:tabLst>
                <a:tab pos="457076" algn="l"/>
              </a:tabLst>
            </a:pPr>
            <a:r>
              <a:rPr lang="en-US">
                <a:latin typeface="Gotham Book" panose="02000604040000020004" pitchFamily="50" charset="0"/>
                <a:ea typeface="Calibri" panose="020F0502020204030204" pitchFamily="34" charset="0"/>
                <a:cs typeface="Arial" panose="020B0604020202020204" pitchFamily="34" charset="0"/>
              </a:rPr>
              <a:t> </a:t>
            </a:r>
          </a:p>
          <a:p>
            <a:pPr>
              <a:tabLst>
                <a:tab pos="457076" algn="l"/>
              </a:tabLst>
            </a:pPr>
            <a:r>
              <a:rPr lang="en-US" u="sng">
                <a:latin typeface="Gotham Book" panose="02000604040000020004" pitchFamily="50" charset="0"/>
                <a:ea typeface="Calibri" panose="020F0502020204030204" pitchFamily="34" charset="0"/>
                <a:cs typeface="Arial" panose="020B0604020202020204" pitchFamily="34" charset="0"/>
              </a:rPr>
              <a:t>Answers Should Include</a:t>
            </a:r>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cs typeface="Arial" panose="020B0604020202020204" pitchFamily="34" charset="0"/>
              </a:rPr>
              <a:t>*Read out any answers not listed by the group</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Window and toy cords pose risk of strangulation</a:t>
            </a:r>
          </a:p>
          <a:p>
            <a:r>
              <a:rPr lang="en-US">
                <a:latin typeface="Gotham Book" panose="02000604040000020004" pitchFamily="50" charset="0"/>
                <a:ea typeface="Calibri" panose="020F0502020204030204" pitchFamily="34" charset="0"/>
                <a:cs typeface="Arial" panose="020B0604020202020204" pitchFamily="34" charset="0"/>
              </a:rPr>
              <a:t>Cords can be tripping hazards or could be used by a child to pull something down on top of them</a:t>
            </a:r>
          </a:p>
          <a:p>
            <a:r>
              <a:rPr lang="en-US">
                <a:latin typeface="Gotham Book" panose="02000604040000020004" pitchFamily="50" charset="0"/>
                <a:ea typeface="Calibri" panose="020F0502020204030204" pitchFamily="34" charset="0"/>
                <a:cs typeface="Arial" panose="020B0604020202020204" pitchFamily="34" charset="0"/>
              </a:rPr>
              <a:t>Outlets</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Plastic bags</a:t>
            </a:r>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Matches, lighters, and candles</a:t>
            </a:r>
          </a:p>
          <a:p>
            <a:r>
              <a:rPr lang="en-US">
                <a:latin typeface="Gotham Book" panose="02000604040000020004" pitchFamily="50" charset="0"/>
                <a:ea typeface="Calibri" panose="020F0502020204030204" pitchFamily="34" charset="0"/>
                <a:cs typeface="Arial" panose="020B0604020202020204" pitchFamily="34" charset="0"/>
              </a:rPr>
              <a:t>Guns and other weapons</a:t>
            </a:r>
          </a:p>
          <a:p>
            <a:r>
              <a:rPr lang="en-US">
                <a:latin typeface="Gotham Book" panose="02000604040000020004" pitchFamily="50" charset="0"/>
                <a:ea typeface="Calibri" panose="020F0502020204030204" pitchFamily="34" charset="0"/>
                <a:cs typeface="Arial" panose="020B0604020202020204" pitchFamily="34" charset="0"/>
              </a:rPr>
              <a:t>Storage of chemicals and tools in attached garages</a:t>
            </a:r>
          </a:p>
          <a:p>
            <a:r>
              <a:rPr lang="en-US">
                <a:latin typeface="Gotham Book" panose="02000604040000020004" pitchFamily="50" charset="0"/>
                <a:ea typeface="Calibri" panose="020F0502020204030204" pitchFamily="34" charset="0"/>
                <a:cs typeface="Arial" panose="020B0604020202020204" pitchFamily="34" charset="0"/>
              </a:rPr>
              <a:t>Screen time</a:t>
            </a:r>
          </a:p>
          <a:p>
            <a:r>
              <a:rPr lang="en-US">
                <a:latin typeface="Gotham Book" panose="02000604040000020004" pitchFamily="50" charset="0"/>
                <a:ea typeface="Calibri" panose="020F0502020204030204" pitchFamily="34" charset="0"/>
                <a:cs typeface="Arial" panose="020B0604020202020204" pitchFamily="34" charset="0"/>
              </a:rPr>
              <a:t>Burn/scald risks from hot water and from radiator heaters </a:t>
            </a:r>
          </a:p>
          <a:p>
            <a:r>
              <a:rPr lang="en-US">
                <a:latin typeface="Gotham Book" panose="02000604040000020004" pitchFamily="50" charset="0"/>
                <a:ea typeface="Calibri" panose="020F0502020204030204" pitchFamily="34" charset="0"/>
                <a:cs typeface="Arial" panose="020B0604020202020204" pitchFamily="34" charset="0"/>
              </a:rPr>
              <a:t>(120 degrees is the recommended water heater temperatures by from the Consumer Product Safety Commission)</a:t>
            </a:r>
          </a:p>
          <a:p>
            <a:r>
              <a:rPr lang="en-US">
                <a:latin typeface="Gotham Book" panose="02000604040000020004" pitchFamily="50" charset="0"/>
                <a:ea typeface="Calibri" panose="020F0502020204030204" pitchFamily="34" charset="0"/>
                <a:cs typeface="Arial" panose="020B0604020202020204" pitchFamily="34" charset="0"/>
              </a:rPr>
              <a:t>Space heaters</a:t>
            </a:r>
          </a:p>
          <a:p>
            <a:r>
              <a:rPr lang="en-US">
                <a:latin typeface="Gotham Book" panose="02000604040000020004" pitchFamily="50" charset="0"/>
                <a:ea typeface="Calibri" panose="020F0502020204030204" pitchFamily="34" charset="0"/>
                <a:cs typeface="Arial" panose="020B0604020202020204" pitchFamily="34" charset="0"/>
              </a:rPr>
              <a:t>Tipping furniture (TVs on dressers, lamps on nightstands or tables)</a:t>
            </a:r>
          </a:p>
          <a:p>
            <a:r>
              <a:rPr lang="en-US">
                <a:latin typeface="Gotham Book" panose="02000604040000020004" pitchFamily="50" charset="0"/>
                <a:ea typeface="Calibri" panose="020F0502020204030204" pitchFamily="34" charset="0"/>
                <a:cs typeface="Arial" panose="020B0604020202020204" pitchFamily="34" charset="0"/>
              </a:rPr>
              <a:t>Exposed wiring, surge protectors with many things plugged in</a:t>
            </a:r>
          </a:p>
          <a:p>
            <a:r>
              <a:rPr lang="en-US">
                <a:latin typeface="Gotham Book" panose="02000604040000020004" pitchFamily="50" charset="0"/>
                <a:ea typeface="Calibri" panose="020F0502020204030204" pitchFamily="34" charset="0"/>
                <a:cs typeface="Arial" panose="020B0604020202020204" pitchFamily="34" charset="0"/>
              </a:rPr>
              <a:t>Water</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Review water safety</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Explain that children can more easily drown because their head is much larger in proportion to their body</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For example, a child could tip into a bucket of water and be unable to pull themselves out </a:t>
            </a:r>
          </a:p>
          <a:p>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Explain that children can drown in less than two inches of water and that drowning is typically quiet</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to get rid of any standing water in buckets, bins, or pots </a:t>
            </a:r>
          </a:p>
          <a:p>
            <a:r>
              <a:rPr lang="en-US">
                <a:latin typeface="Gotham Book" panose="02000604040000020004" pitchFamily="50" charset="0"/>
                <a:ea typeface="Calibri" panose="020F0502020204030204" pitchFamily="34" charset="0"/>
                <a:cs typeface="Arial" panose="020B0604020202020204" pitchFamily="34" charset="0"/>
              </a:rPr>
              <a:t>(drain the bathtub immediately, keep lids down on toilets, restrict access to bathrooms and laundry rooms)</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https://www.safekids.org/infographic/facts-about-kids-and-danger-drowning</a:t>
            </a:r>
          </a:p>
          <a:p>
            <a:r>
              <a:rPr lang="en-US">
                <a:latin typeface="Gotham Book" panose="02000604040000020004" pitchFamily="50" charset="0"/>
                <a:cs typeface="Arial" panose="020B0604020202020204" pitchFamily="34" charset="0"/>
              </a:rPr>
              <a:t>https://www.safekids.org/sites/default/files/documents/water_safety_tips_0.pdf</a:t>
            </a:r>
          </a:p>
          <a:p>
            <a:pPr>
              <a:lnSpc>
                <a:spcPct val="107000"/>
              </a:lnSpc>
              <a:spcAft>
                <a:spcPts val="800"/>
              </a:spcAft>
            </a:pPr>
            <a:endParaRPr lang="en-US">
              <a:ea typeface="Calibri" panose="020F0502020204030204" pitchFamily="34" charset="0"/>
              <a:cs typeface="Arial" panose="020B0604020202020204" pitchFamily="34" charset="0"/>
            </a:endParaRP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39</a:t>
            </a:fld>
            <a:endParaRPr lang="en-US"/>
          </a:p>
        </p:txBody>
      </p:sp>
    </p:spTree>
    <p:extLst>
      <p:ext uri="{BB962C8B-B14F-4D97-AF65-F5344CB8AC3E}">
        <p14:creationId xmlns:p14="http://schemas.microsoft.com/office/powerpoint/2010/main" val="81076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a:rPr>
              <a:t>Talking Points/Facilitation Notes</a:t>
            </a:r>
          </a:p>
          <a:p>
            <a:pPr defTabSz="2396015">
              <a:defRPr/>
            </a:pPr>
            <a:endParaRPr lang="en-US">
              <a:latin typeface="Gotham Book" panose="02000604040000020004" pitchFamily="50" charset="0"/>
              <a:cs typeface="Arial"/>
            </a:endParaRPr>
          </a:p>
          <a:p>
            <a:pPr defTabSz="2396015">
              <a:defRPr/>
            </a:pPr>
            <a:r>
              <a:rPr lang="en-US">
                <a:latin typeface="Gotham Book" panose="02000604040000020004" pitchFamily="50" charset="0"/>
                <a:cs typeface="Arial"/>
              </a:rPr>
              <a:t>Review the agenda </a:t>
            </a:r>
            <a:endParaRPr lang="en-US">
              <a:latin typeface="Gotham Book" panose="02000604040000020004" pitchFamily="50" charset="0"/>
            </a:endParaRPr>
          </a:p>
          <a:p>
            <a:endParaRPr lang="en-US">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a:t>
            </a:fld>
            <a:endParaRPr lang="en-US"/>
          </a:p>
        </p:txBody>
      </p:sp>
    </p:spTree>
    <p:extLst>
      <p:ext uri="{BB962C8B-B14F-4D97-AF65-F5344CB8AC3E}">
        <p14:creationId xmlns:p14="http://schemas.microsoft.com/office/powerpoint/2010/main" val="341734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physical activity and outdoor play are important for a child’s healthy development</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Remind providers that this includes infants and toddlers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Share that best practice is, when weather permits, to offer daily active outdoor play in every season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why they think outdoor play might be important for a child’s development? </a:t>
            </a:r>
          </a:p>
          <a:p>
            <a:endParaRPr lang="en-US" b="0">
              <a:latin typeface="Gotham Book" panose="02000604040000020004" pitchFamily="50" charset="0"/>
              <a:cs typeface="Arial" panose="020B0604020202020204" pitchFamily="34" charset="0"/>
            </a:endParaRPr>
          </a:p>
          <a:p>
            <a:r>
              <a:rPr lang="en-US" b="0" u="sng">
                <a:latin typeface="Gotham Book" panose="02000604040000020004" pitchFamily="50" charset="0"/>
                <a:cs typeface="Arial" panose="020B0604020202020204" pitchFamily="34" charset="0"/>
              </a:rPr>
              <a:t>Answers Should Include</a:t>
            </a:r>
          </a:p>
          <a:p>
            <a:r>
              <a:rPr lang="en-US">
                <a:latin typeface="Gotham Book" panose="02000604040000020004" pitchFamily="50" charset="0"/>
                <a:cs typeface="Arial" panose="020B0604020202020204" pitchFamily="34" charset="0"/>
              </a:rPr>
              <a:t>*Read out any answers not listed by the group</a:t>
            </a:r>
          </a:p>
          <a:p>
            <a:endParaRPr lang="en-US" b="0" u="none">
              <a:latin typeface="Gotham Book" panose="02000604040000020004" pitchFamily="50" charset="0"/>
              <a:cs typeface="Arial" panose="020B0604020202020204" pitchFamily="34" charset="0"/>
            </a:endParaRPr>
          </a:p>
          <a:p>
            <a:r>
              <a:rPr lang="en-US" b="0">
                <a:latin typeface="Gotham Book" panose="02000604040000020004" pitchFamily="50" charset="0"/>
                <a:cs typeface="Arial" panose="020B0604020202020204" pitchFamily="34" charset="0"/>
              </a:rPr>
              <a:t>It invites children to learn STEM skills</a:t>
            </a:r>
          </a:p>
          <a:p>
            <a:r>
              <a:rPr lang="en-US" b="0">
                <a:latin typeface="Gotham Book" panose="02000604040000020004" pitchFamily="50" charset="0"/>
                <a:cs typeface="Arial" panose="020B0604020202020204" pitchFamily="34" charset="0"/>
              </a:rPr>
              <a:t>It creates opportunities for social interaction and collaboration</a:t>
            </a:r>
          </a:p>
          <a:p>
            <a:r>
              <a:rPr lang="en-US" b="0">
                <a:latin typeface="Gotham Book" panose="02000604040000020004" pitchFamily="50" charset="0"/>
                <a:cs typeface="Arial" panose="020B0604020202020204" pitchFamily="34" charset="0"/>
              </a:rPr>
              <a:t>It promotes physical health</a:t>
            </a:r>
          </a:p>
          <a:p>
            <a:r>
              <a:rPr lang="en-US" b="0">
                <a:latin typeface="Gotham Book" panose="02000604040000020004" pitchFamily="50" charset="0"/>
                <a:cs typeface="Arial" panose="020B0604020202020204" pitchFamily="34" charset="0"/>
              </a:rPr>
              <a:t>It invites new contexts for learning</a:t>
            </a:r>
          </a:p>
          <a:p>
            <a:r>
              <a:rPr lang="en-US" b="0">
                <a:latin typeface="Gotham Book" panose="02000604040000020004" pitchFamily="50" charset="0"/>
                <a:cs typeface="Arial" panose="020B0604020202020204" pitchFamily="34" charset="0"/>
              </a:rPr>
              <a:t>It promotes better sleep</a:t>
            </a:r>
          </a:p>
          <a:p>
            <a:r>
              <a:rPr lang="en-US" b="0">
                <a:latin typeface="Gotham Book" panose="02000604040000020004" pitchFamily="50" charset="0"/>
                <a:cs typeface="Arial" panose="020B0604020202020204" pitchFamily="34" charset="0"/>
              </a:rPr>
              <a:t>It gives children a chance to take appropriate risks</a:t>
            </a:r>
          </a:p>
          <a:p>
            <a:r>
              <a:rPr lang="en-US" b="0">
                <a:latin typeface="Gotham Book" panose="02000604040000020004" pitchFamily="50" charset="0"/>
                <a:cs typeface="Arial" panose="020B0604020202020204" pitchFamily="34" charset="0"/>
              </a:rPr>
              <a:t>It may lead to better learning outcomes once children return to other activities </a:t>
            </a:r>
          </a:p>
          <a:p>
            <a:r>
              <a:rPr lang="en-US" b="0">
                <a:latin typeface="Gotham Book" panose="02000604040000020004" pitchFamily="50" charset="0"/>
                <a:cs typeface="Arial" panose="020B0604020202020204" pitchFamily="34" charset="0"/>
              </a:rPr>
              <a:t>It </a:t>
            </a:r>
            <a:r>
              <a:rPr lang="en-US">
                <a:latin typeface="Gotham Book" panose="02000604040000020004" pitchFamily="50" charset="0"/>
                <a:cs typeface="Arial" panose="020B0604020202020204" pitchFamily="34" charset="0"/>
              </a:rPr>
              <a:t>anchors children to the real world</a:t>
            </a:r>
          </a:p>
          <a:p>
            <a:pPr marL="0" lvl="1"/>
            <a:endParaRPr lang="en-US">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a:t>
            </a:r>
          </a:p>
          <a:p>
            <a:r>
              <a:rPr lang="en-US">
                <a:latin typeface="Gotham Book" panose="02000604040000020004" pitchFamily="50" charset="0"/>
                <a:cs typeface="Arial" panose="020B0604020202020204" pitchFamily="34" charset="0"/>
              </a:rPr>
              <a:t>https://www.naeyc.org/resources/pubs/yc/may2019/outdoor-play-is-essential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40</a:t>
            </a:fld>
            <a:endParaRPr lang="en-US"/>
          </a:p>
        </p:txBody>
      </p:sp>
    </p:spTree>
    <p:extLst>
      <p:ext uri="{BB962C8B-B14F-4D97-AF65-F5344CB8AC3E}">
        <p14:creationId xmlns:p14="http://schemas.microsoft.com/office/powerpoint/2010/main" val="52594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cs typeface="Arial"/>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Introduce this slide by explaining outdoor hazards and encourage providers to talk with the family about their rules related to safety outdoors</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Remind providers to set their own boundaries for safety during the time of care if there’s anything they’re uncomfortable with</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Review the hazards on the slide:</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Highlight the importance of continuing active supervision while outdoors </a:t>
            </a:r>
          </a:p>
          <a:p>
            <a:pPr defTabSz="2469933">
              <a:buFont typeface="Wingdings" panose="05000000000000000000" pitchFamily="2" charset="2"/>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Ask providers what ideas they have about how to protect children from the </a:t>
            </a:r>
            <a:r>
              <a:rPr lang="en-US" b="1">
                <a:latin typeface="Gotham Book" panose="02000604040000020004" pitchFamily="50" charset="0"/>
                <a:cs typeface="Arial"/>
              </a:rPr>
              <a:t>sun</a:t>
            </a:r>
          </a:p>
          <a:p>
            <a:endParaRPr lang="en-US">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a:rPr>
              <a:t>Answers Should Include</a:t>
            </a:r>
          </a:p>
          <a:p>
            <a:r>
              <a:rPr lang="en-US">
                <a:latin typeface="Gotham Book" panose="02000604040000020004" pitchFamily="50" charset="0"/>
                <a:cs typeface="Arial"/>
              </a:rPr>
              <a:t>*Read out any answers not listed by the group</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Stay in the shade</a:t>
            </a:r>
          </a:p>
          <a:p>
            <a:r>
              <a:rPr lang="en-US">
                <a:latin typeface="Gotham Book" panose="02000604040000020004" pitchFamily="50" charset="0"/>
                <a:cs typeface="Arial"/>
              </a:rPr>
              <a:t>Wear sunhats</a:t>
            </a:r>
          </a:p>
          <a:p>
            <a:r>
              <a:rPr lang="en-US">
                <a:latin typeface="Gotham Book" panose="02000604040000020004" pitchFamily="50" charset="0"/>
                <a:cs typeface="Arial"/>
              </a:rPr>
              <a:t>Wear sunglasses</a:t>
            </a:r>
          </a:p>
          <a:p>
            <a:r>
              <a:rPr lang="en-US">
                <a:latin typeface="Gotham Book" panose="02000604040000020004" pitchFamily="50" charset="0"/>
                <a:cs typeface="Arial"/>
              </a:rPr>
              <a:t>Dress children in fabrics that are not see-through to protect the skin</a:t>
            </a:r>
          </a:p>
          <a:p>
            <a:r>
              <a:rPr lang="en-US">
                <a:latin typeface="Gotham Book" panose="02000604040000020004" pitchFamily="50" charset="0"/>
                <a:cs typeface="Arial"/>
              </a:rPr>
              <a:t>Apply sunscreen often and in the right amount (for all skin tones, on all exposed areas – follow directions on container)</a:t>
            </a:r>
          </a:p>
          <a:p>
            <a:r>
              <a:rPr lang="en-US">
                <a:latin typeface="Gotham Book" panose="02000604040000020004" pitchFamily="50" charset="0"/>
                <a:cs typeface="Arial"/>
              </a:rPr>
              <a:t>Monitor children for signs of dehydration (fussiness, redness, excessive crying)</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Discuss the danger of </a:t>
            </a:r>
            <a:r>
              <a:rPr lang="en-US" b="1">
                <a:latin typeface="Gotham Book" panose="02000604040000020004" pitchFamily="50" charset="0"/>
                <a:cs typeface="Arial"/>
              </a:rPr>
              <a:t>animal bites </a:t>
            </a:r>
            <a:endParaRPr lang="en-US" b="1">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Stress the importance of gaining knowledge of the animals in the area or neighborhood</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Encourage providers to teach children to never approach animals without checking with an adult first</a:t>
            </a:r>
          </a:p>
          <a:p>
            <a:endParaRPr lang="en-US">
              <a:latin typeface="Gotham Book" panose="02000604040000020004" pitchFamily="50" charset="0"/>
              <a:cs typeface="Arial" panose="020B0604020202020204" pitchFamily="34" charset="0"/>
            </a:endParaRPr>
          </a:p>
          <a:p>
            <a:pPr>
              <a:defRPr/>
            </a:pPr>
            <a:r>
              <a:rPr lang="en-US">
                <a:latin typeface="Gotham Book" panose="02000604040000020004" pitchFamily="50" charset="0"/>
                <a:cs typeface="Arial"/>
              </a:rPr>
              <a:t>Ask providers what ideas they might have about how to keep children safe around </a:t>
            </a:r>
            <a:r>
              <a:rPr lang="en-US" b="1">
                <a:latin typeface="Gotham Book" panose="02000604040000020004" pitchFamily="50" charset="0"/>
                <a:cs typeface="Arial"/>
              </a:rPr>
              <a:t>water</a:t>
            </a:r>
            <a:r>
              <a:rPr lang="en-US">
                <a:latin typeface="Gotham Book" panose="02000604040000020004" pitchFamily="50" charset="0"/>
                <a:cs typeface="Arial"/>
              </a:rPr>
              <a:t> outside </a:t>
            </a: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a:rPr>
              <a:t>Answers Should Include</a:t>
            </a:r>
          </a:p>
          <a:p>
            <a:r>
              <a:rPr lang="en-US">
                <a:latin typeface="Gotham Book" panose="02000604040000020004" pitchFamily="50" charset="0"/>
                <a:cs typeface="Arial"/>
              </a:rPr>
              <a:t>*Read out any answers not listed by the group</a:t>
            </a:r>
          </a:p>
          <a:p>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Keep children within arms’ length when there is water around</a:t>
            </a:r>
          </a:p>
          <a:p>
            <a:r>
              <a:rPr lang="en-US" b="1" i="1"/>
              <a:t>Ensure that children cannot access a pool, pond, or other body of water where you provide care</a:t>
            </a:r>
            <a:endParaRPr lang="en-US" b="1" i="1">
              <a:cs typeface="Calibri"/>
            </a:endParaRPr>
          </a:p>
          <a:p>
            <a:r>
              <a:rPr lang="en-US">
                <a:latin typeface="Gotham Book" panose="02000604040000020004" pitchFamily="50" charset="0"/>
                <a:cs typeface="Arial"/>
              </a:rPr>
              <a:t>(best practice is for the pool to have a self-latching gate and be surrounded by a 4-foot fence)</a:t>
            </a:r>
          </a:p>
          <a:p>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Discuss </a:t>
            </a:r>
            <a:r>
              <a:rPr lang="en-US" b="0">
                <a:latin typeface="Gotham Book" panose="02000604040000020004" pitchFamily="50" charset="0"/>
                <a:cs typeface="Arial"/>
              </a:rPr>
              <a:t>yard safety </a:t>
            </a:r>
            <a:r>
              <a:rPr lang="en-US">
                <a:latin typeface="Gotham Book" panose="02000604040000020004" pitchFamily="50" charset="0"/>
                <a:cs typeface="Arial"/>
              </a:rPr>
              <a:t>by explaining the importance of walking through the area to ensure there are no hazards (broken glass, tripping hazards, trash/garbage, etc.) before children play there</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cs typeface="Arial"/>
              </a:rPr>
              <a:t>Encourage providers to gain knowledge of where any chemicals, lawn and car supplies, and tools are and ensure children cannot access them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cs typeface="Arial"/>
              </a:rPr>
              <a:t>Remind providers of the importance of wearing helmets and  other protective gear when riding bikes, trikes, scooters and other equipment</a:t>
            </a:r>
          </a:p>
          <a:p>
            <a:pPr defTabSz="2469933">
              <a:defRPr/>
            </a:pPr>
            <a:endParaRPr lang="en-US">
              <a:latin typeface="Gotham Book" panose="02000604040000020004" pitchFamily="50" charset="0"/>
            </a:endParaRPr>
          </a:p>
          <a:p>
            <a:pPr defTabSz="2469933">
              <a:defRPr/>
            </a:pPr>
            <a:r>
              <a:rPr lang="en-US" b="1">
                <a:latin typeface="Gotham Book" panose="02000604040000020004" pitchFamily="50" charset="0"/>
                <a:cs typeface="Arial"/>
              </a:rPr>
              <a:t>Sources</a:t>
            </a:r>
          </a:p>
          <a:p>
            <a:r>
              <a:rPr lang="en-US">
                <a:latin typeface="Gotham Book" panose="02000604040000020004" pitchFamily="50" charset="0"/>
                <a:cs typeface="Arial"/>
              </a:rPr>
              <a:t>https://www.safekids.org/infographic/facts-about-kids-and-danger-drowning</a:t>
            </a:r>
          </a:p>
          <a:p>
            <a:r>
              <a:rPr lang="en-US">
                <a:latin typeface="Gotham Book" panose="02000604040000020004" pitchFamily="50" charset="0"/>
                <a:cs typeface="Arial"/>
              </a:rPr>
              <a:t>https://www.safekids.org/sites/default/files/documents/water_safety_tips_0.pdf</a:t>
            </a:r>
          </a:p>
          <a:p>
            <a:pPr defTabSz="2469933">
              <a:defRPr/>
            </a:pPr>
            <a:r>
              <a:rPr lang="en-US">
                <a:latin typeface="Gotham Book" panose="02000604040000020004" pitchFamily="50" charset="0"/>
                <a:cs typeface="Arial"/>
              </a:rPr>
              <a:t>https://www.epa.gov/sites/production/files/documents/actionsteps.pdf </a:t>
            </a: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a:rPr>
              <a:t>https://playgroundsafety.org/sites/default/files/2018-11/npps-report-card.pdf</a:t>
            </a:r>
          </a:p>
          <a:p>
            <a:pPr defTabSz="2469933">
              <a:defRPr/>
            </a:pPr>
            <a:r>
              <a:rPr lang="en-US">
                <a:latin typeface="Gotham Book" panose="02000604040000020004" pitchFamily="50" charset="0"/>
                <a:cs typeface="Arial"/>
              </a:rPr>
              <a:t>https://www.fda.gov/consumers/consumer-updates/should-you-put-sunscreen-infants-not-usually</a:t>
            </a:r>
          </a:p>
          <a:p>
            <a:pPr defTabSz="2469933">
              <a:defRPr/>
            </a:pPr>
            <a:r>
              <a:rPr lang="en-US">
                <a:latin typeface="Gotham Book" panose="02000604040000020004" pitchFamily="50" charset="0"/>
                <a:cs typeface="Arial"/>
              </a:rPr>
              <a:t>https://www.parents.com/kids/safety/outdoor/sun-care-basics/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41</a:t>
            </a:fld>
            <a:endParaRPr lang="en-US"/>
          </a:p>
        </p:txBody>
      </p:sp>
    </p:spTree>
    <p:extLst>
      <p:ext uri="{BB962C8B-B14F-4D97-AF65-F5344CB8AC3E}">
        <p14:creationId xmlns:p14="http://schemas.microsoft.com/office/powerpoint/2010/main" val="861380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Introduce this slide by continuing the discussion of outdoor hazards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Review the hazards on the slide:</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Discuss the dangers that </a:t>
            </a:r>
            <a:r>
              <a:rPr lang="en-US" b="1">
                <a:latin typeface="Gotham Book" panose="02000604040000020004" pitchFamily="50" charset="0"/>
                <a:cs typeface="Arial" panose="020B0604020202020204" pitchFamily="34" charset="0"/>
              </a:rPr>
              <a:t>traffic, driveways, and parking lots </a:t>
            </a:r>
            <a:r>
              <a:rPr lang="en-US">
                <a:latin typeface="Gotham Book" panose="02000604040000020004" pitchFamily="50" charset="0"/>
                <a:cs typeface="Arial" panose="020B0604020202020204" pitchFamily="34" charset="0"/>
              </a:rPr>
              <a:t>pose to children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Explain that many children cannot be seen in the rearview mirror or in front of the car because of their height</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Share that some children don’t experience a sense of danger around vehicles and stress the importance of teaching children to stay away from parked cars and to ask an adult for help if a toy rolls under a vehicle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Tell providers that by removing toys from driveways or parking lots, they can help lower the risk of children being backed over</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Reference the </a:t>
            </a:r>
            <a:r>
              <a:rPr lang="en-US" b="1">
                <a:latin typeface="Gotham Book" panose="02000604040000020004" pitchFamily="50" charset="0"/>
                <a:cs typeface="Arial" panose="020B0604020202020204" pitchFamily="34" charset="0"/>
              </a:rPr>
              <a:t>Weather</a:t>
            </a:r>
            <a:r>
              <a:rPr lang="en-US">
                <a:latin typeface="Gotham Book" panose="02000604040000020004" pitchFamily="50" charset="0"/>
                <a:cs typeface="Arial" panose="020B0604020202020204" pitchFamily="34" charset="0"/>
              </a:rPr>
              <a:t> Chart in the  and encourage providers to use it to learn what temperatures are safe for outdoor time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Discuss the importance of children being dressed appropriately for the weather and staying hydrated no matter the temperature</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what things might be important to think about when taking children to the </a:t>
            </a:r>
            <a:r>
              <a:rPr lang="en-US" b="1">
                <a:latin typeface="Gotham Book" panose="02000604040000020004" pitchFamily="50" charset="0"/>
                <a:cs typeface="Arial" panose="020B0604020202020204" pitchFamily="34" charset="0"/>
              </a:rPr>
              <a:t>playground</a:t>
            </a:r>
          </a:p>
          <a:p>
            <a:endParaRPr lang="en-US">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panose="020B0604020202020204" pitchFamily="34" charset="0"/>
              </a:rPr>
              <a:t>Answers Should Include</a:t>
            </a:r>
          </a:p>
          <a:p>
            <a:r>
              <a:rPr lang="en-US">
                <a:latin typeface="Gotham Book" panose="02000604040000020004" pitchFamily="50" charset="0"/>
                <a:cs typeface="Arial" panose="020B0604020202020204" pitchFamily="34" charset="0"/>
              </a:rPr>
              <a:t>*Read out any answers not listed by the group</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Age-appropriate play equipment (a playground should have a separate area for children under 5)</a:t>
            </a:r>
          </a:p>
          <a:p>
            <a:r>
              <a:rPr lang="en-US">
                <a:latin typeface="Gotham Book" panose="02000604040000020004" pitchFamily="50" charset="0"/>
                <a:cs typeface="Arial" panose="020B0604020202020204" pitchFamily="34" charset="0"/>
              </a:rPr>
              <a:t>Hazards like rusted or broken playground equipment (inspect equipment before children use it)</a:t>
            </a:r>
          </a:p>
          <a:p>
            <a:r>
              <a:rPr lang="en-US">
                <a:latin typeface="Gotham Book" panose="02000604040000020004" pitchFamily="50" charset="0"/>
                <a:cs typeface="Arial" panose="020B0604020202020204" pitchFamily="34" charset="0"/>
              </a:rPr>
              <a:t>Trash in the play area (pop cans, broken glass, etc.)</a:t>
            </a:r>
          </a:p>
          <a:p>
            <a:r>
              <a:rPr lang="en-US">
                <a:latin typeface="Gotham Book" panose="02000604040000020004" pitchFamily="50" charset="0"/>
                <a:cs typeface="Arial" panose="020B0604020202020204" pitchFamily="34" charset="0"/>
              </a:rPr>
              <a:t>Appropriate clothing (necklaces, scarves, and drawstrings can get caught and pose a strangulation hazard)</a:t>
            </a:r>
          </a:p>
          <a:p>
            <a:endParaRPr lang="en-US">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Handout</a:t>
            </a:r>
          </a:p>
          <a:p>
            <a:pPr marL="0" marR="0" lvl="0" indent="0" algn="l" defTabSz="914153" rtl="0" eaLnBrk="1" fontAlgn="auto" latinLnBrk="0" hangingPunct="1">
              <a:lnSpc>
                <a:spcPct val="100000"/>
              </a:lnSpc>
              <a:spcBef>
                <a:spcPts val="0"/>
              </a:spcBef>
              <a:spcAft>
                <a:spcPts val="0"/>
              </a:spcAft>
              <a:buClrTx/>
              <a:buSzTx/>
              <a:buFontTx/>
              <a:buNone/>
              <a:tabLst/>
              <a:defRPr/>
            </a:pPr>
            <a:r>
              <a:rPr lang="en-US">
                <a:latin typeface="Gotham Book" panose="02000604040000020004" pitchFamily="50" charset="0"/>
                <a:cs typeface="Arial" panose="020B0604020202020204" pitchFamily="34" charset="0"/>
              </a:rPr>
              <a:t>Weather Guide for Outdoor Play (https://www.child-daycare-directory.com/wp-content/uploads/childcare-weather-watch-chart.jpg)</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Sources</a:t>
            </a:r>
          </a:p>
          <a:p>
            <a:pPr defTabSz="914153">
              <a:defRPr/>
            </a:pPr>
            <a:r>
              <a:rPr lang="en-US">
                <a:latin typeface="Gotham Book" panose="02000604040000020004" pitchFamily="50" charset="0"/>
                <a:cs typeface="Arial" panose="020B0604020202020204" pitchFamily="34" charset="0"/>
              </a:rPr>
              <a:t>https://child-daycare-directory.com/resources/childcare-weather-watch/</a:t>
            </a:r>
          </a:p>
          <a:p>
            <a:pPr defTabSz="914153">
              <a:defRPr/>
            </a:pPr>
            <a:r>
              <a:rPr lang="en-US">
                <a:latin typeface="Gotham Book" panose="02000604040000020004" pitchFamily="50" charset="0"/>
                <a:cs typeface="Arial" panose="020B0604020202020204" pitchFamily="34" charset="0"/>
              </a:rPr>
              <a:t>https://playgroundsafety.org/sites/default/files/2018-11/npps-report-card.pdf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42</a:t>
            </a:fld>
            <a:endParaRPr lang="en-US"/>
          </a:p>
        </p:txBody>
      </p:sp>
    </p:spTree>
    <p:extLst>
      <p:ext uri="{BB962C8B-B14F-4D97-AF65-F5344CB8AC3E}">
        <p14:creationId xmlns:p14="http://schemas.microsoft.com/office/powerpoint/2010/main" val="1749745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knowledge of possible environmental hazards is important to keeping children safe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Share with providers that l</a:t>
            </a:r>
            <a:r>
              <a:rPr lang="en-US" b="0">
                <a:latin typeface="Gotham Book" panose="02000604040000020004" pitchFamily="50" charset="0"/>
                <a:cs typeface="Arial" panose="020B0604020202020204" pitchFamily="34" charset="0"/>
              </a:rPr>
              <a:t>ead is the most common environmental hazard, but is </a:t>
            </a:r>
            <a:r>
              <a:rPr lang="en-US">
                <a:latin typeface="Gotham Book" panose="02000604040000020004" pitchFamily="50" charset="0"/>
                <a:cs typeface="Arial" panose="020B0604020202020204" pitchFamily="34" charset="0"/>
              </a:rPr>
              <a:t>100% preventable</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Stress that </a:t>
            </a:r>
            <a:r>
              <a:rPr lang="en-US" b="0">
                <a:latin typeface="Gotham Book" panose="02000604040000020004" pitchFamily="50" charset="0"/>
                <a:cs typeface="Arial" panose="020B0604020202020204" pitchFamily="34" charset="0"/>
              </a:rPr>
              <a:t>no amount of lead is safe for consumption </a:t>
            </a:r>
            <a:r>
              <a:rPr lang="en-US" b="0" u="none">
                <a:latin typeface="Gotham Book" panose="02000604040000020004" pitchFamily="50" charset="0"/>
                <a:cs typeface="Arial" panose="020B0604020202020204" pitchFamily="34" charset="0"/>
              </a:rPr>
              <a:t>– even one paint chip has enough lead to poison a child</a:t>
            </a:r>
          </a:p>
          <a:p>
            <a:endParaRPr lang="en-US" b="0">
              <a:latin typeface="Gotham Book" panose="02000604040000020004" pitchFamily="50" charset="0"/>
              <a:cs typeface="Arial" panose="020B0604020202020204" pitchFamily="34" charset="0"/>
            </a:endParaRPr>
          </a:p>
          <a:p>
            <a:r>
              <a:rPr lang="en-US" b="0">
                <a:latin typeface="Gotham Book" panose="02000604040000020004" pitchFamily="50" charset="0"/>
                <a:cs typeface="Arial" panose="020B0604020202020204" pitchFamily="34" charset="0"/>
              </a:rPr>
              <a:t>Explain that children between the ages of 6 months and 6 years and pregnant women are most at risk, and that there are two potential sources of lead that are important to be aware of </a:t>
            </a:r>
          </a:p>
          <a:p>
            <a:endParaRPr lang="en-US" b="0">
              <a:latin typeface="Gotham Book" panose="02000604040000020004" pitchFamily="50" charset="0"/>
              <a:cs typeface="Arial" panose="020B0604020202020204" pitchFamily="34" charset="0"/>
            </a:endParaRPr>
          </a:p>
          <a:p>
            <a:r>
              <a:rPr lang="en-US" b="0">
                <a:latin typeface="Gotham Book" panose="02000604040000020004" pitchFamily="50" charset="0"/>
                <a:cs typeface="Arial" panose="020B0604020202020204" pitchFamily="34" charset="0"/>
              </a:rPr>
              <a:t>Paint</a:t>
            </a:r>
          </a:p>
          <a:p>
            <a:r>
              <a:rPr lang="en-US" b="0">
                <a:latin typeface="Gotham Book" panose="02000604040000020004" pitchFamily="50" charset="0"/>
                <a:cs typeface="Arial" panose="020B0604020202020204" pitchFamily="34" charset="0"/>
              </a:rPr>
              <a:t>Explain that houses built before 1978 are more likely to have lead-based paint, which is poisonous </a:t>
            </a:r>
          </a:p>
          <a:p>
            <a:endParaRPr lang="en-US" i="0">
              <a:latin typeface="Gotham Book" panose="02000604040000020004" pitchFamily="50" charset="0"/>
              <a:cs typeface="Arial" panose="020B0604020202020204" pitchFamily="34" charset="0"/>
            </a:endParaRPr>
          </a:p>
          <a:p>
            <a:r>
              <a:rPr lang="en-US" b="0" i="0">
                <a:latin typeface="Gotham Book" panose="02000604040000020004" pitchFamily="50" charset="0"/>
                <a:cs typeface="Arial" panose="020B0604020202020204" pitchFamily="34" charset="0"/>
              </a:rPr>
              <a:t>Water</a:t>
            </a:r>
          </a:p>
          <a:p>
            <a:r>
              <a:rPr lang="en-US" b="0" i="0">
                <a:latin typeface="Gotham Book" panose="02000604040000020004" pitchFamily="50" charset="0"/>
                <a:cs typeface="Arial" panose="020B0604020202020204" pitchFamily="34" charset="0"/>
              </a:rPr>
              <a:t>Explain that lead pipes can be impacted over time in ways that cause the lead from the pipes to enter the water and cause it to be poisonous </a:t>
            </a:r>
          </a:p>
          <a:p>
            <a:endParaRPr lang="en-US" i="0">
              <a:latin typeface="Gotham Book" panose="02000604040000020004" pitchFamily="50" charset="0"/>
              <a:cs typeface="Arial" panose="020B0604020202020204" pitchFamily="34" charset="0"/>
            </a:endParaRPr>
          </a:p>
          <a:p>
            <a:pPr defTabSz="914153">
              <a:defRPr/>
            </a:pPr>
            <a:r>
              <a:rPr lang="en-US" b="0" i="0" u="none">
                <a:latin typeface="Gotham Book" panose="02000604040000020004" pitchFamily="50" charset="0"/>
                <a:cs typeface="Arial" panose="020B0604020202020204" pitchFamily="34" charset="0"/>
              </a:rPr>
              <a:t>Stress the importance of taking children 12 months and older to their physician to be tested for lead, especially if there has been suspected exposure </a:t>
            </a:r>
          </a:p>
          <a:p>
            <a:pPr defTabSz="914153">
              <a:defRPr/>
            </a:pPr>
            <a:endParaRPr lang="en-US" b="0" i="0" u="none">
              <a:latin typeface="Gotham Book" panose="02000604040000020004" pitchFamily="50" charset="0"/>
              <a:cs typeface="Arial" panose="020B0604020202020204" pitchFamily="34" charset="0"/>
            </a:endParaRPr>
          </a:p>
          <a:p>
            <a:pPr defTabSz="914153">
              <a:defRPr/>
            </a:pPr>
            <a:r>
              <a:rPr lang="en-US" b="0" i="0" u="none">
                <a:latin typeface="Gotham Book" panose="02000604040000020004" pitchFamily="50" charset="0"/>
                <a:cs typeface="Arial" panose="020B0604020202020204" pitchFamily="34" charset="0"/>
              </a:rPr>
              <a:t>Share with providers that the only treatment for lead exposure is to remove the child from the source of lead that is poisoning them </a:t>
            </a:r>
          </a:p>
          <a:p>
            <a:pPr defTabSz="914153">
              <a:defRPr/>
            </a:pPr>
            <a:endParaRPr lang="en-US" b="0" i="0" u="none">
              <a:latin typeface="Gotham Book" panose="02000604040000020004" pitchFamily="50" charset="0"/>
              <a:cs typeface="Arial" panose="020B0604020202020204" pitchFamily="34" charset="0"/>
            </a:endParaRPr>
          </a:p>
          <a:p>
            <a:pPr defTabSz="914153">
              <a:defRPr/>
            </a:pPr>
            <a:r>
              <a:rPr lang="en-US" b="0" i="0" u="none">
                <a:latin typeface="Gotham Book" panose="02000604040000020004" pitchFamily="50" charset="0"/>
                <a:cs typeface="Arial" panose="020B0604020202020204" pitchFamily="34" charset="0"/>
              </a:rPr>
              <a:t>Highlight community resources relating to lead as applicable</a:t>
            </a: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endParaRPr lang="en-US" b="0" i="0">
              <a:latin typeface="Gotham Book" panose="02000604040000020004" pitchFamily="50" charset="0"/>
              <a:cs typeface="Arial" panose="020B0604020202020204" pitchFamily="34" charset="0"/>
            </a:endParaRPr>
          </a:p>
          <a:p>
            <a:r>
              <a:rPr lang="en-US" b="1" i="0">
                <a:latin typeface="Gotham Book" panose="02000604040000020004" pitchFamily="50" charset="0"/>
                <a:cs typeface="Arial" panose="020B0604020202020204" pitchFamily="34" charset="0"/>
              </a:rPr>
              <a:t>Sources</a:t>
            </a:r>
          </a:p>
          <a:p>
            <a:r>
              <a:rPr lang="en-US" i="0">
                <a:latin typeface="Gotham Book" panose="02000604040000020004" pitchFamily="50" charset="0"/>
                <a:cs typeface="Arial" panose="020B0604020202020204" pitchFamily="34" charset="0"/>
              </a:rPr>
              <a:t>https://www.mayoclinic.org/diseases-conditions/lead-poisoning/diagnosis-treatment/drc-20354723Citation for soil: https://www.mibluecrosscomplete.com/resources/lead-screenings/</a:t>
            </a:r>
          </a:p>
          <a:p>
            <a:r>
              <a:rPr lang="en-US" i="0">
                <a:latin typeface="Gotham Book" panose="02000604040000020004" pitchFamily="50" charset="0"/>
                <a:cs typeface="Arial" panose="020B0604020202020204" pitchFamily="34" charset="0"/>
              </a:rPr>
              <a:t>https://www.cdc.gov/nceh/lead/prevention/sources/soil.htm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43</a:t>
            </a:fld>
            <a:endParaRPr lang="en-US"/>
          </a:p>
        </p:txBody>
      </p:sp>
    </p:spTree>
    <p:extLst>
      <p:ext uri="{BB962C8B-B14F-4D97-AF65-F5344CB8AC3E}">
        <p14:creationId xmlns:p14="http://schemas.microsoft.com/office/powerpoint/2010/main" val="3334119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Explain that it’s important to understand that </a:t>
            </a:r>
            <a:r>
              <a:rPr lang="en-US" b="1">
                <a:latin typeface="Gotham Book" panose="02000604040000020004" pitchFamily="50" charset="0"/>
                <a:cs typeface="Arial" panose="020B0604020202020204" pitchFamily="34" charset="0"/>
              </a:rPr>
              <a:t>exposure to lead can seriously harm a child’s health </a:t>
            </a:r>
            <a:endParaRPr lang="en-US" b="1" i="0">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Review the graphic on the slide: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Exposure to lead can cause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Damage to the brain and nervous system</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Learning and behavior problems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Slowed growth and development</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Hearing and speech problems </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This can cause </a:t>
            </a:r>
          </a:p>
          <a:p>
            <a:pPr defTabSz="914153">
              <a:defRPr/>
            </a:pPr>
            <a:r>
              <a:rPr lang="en-US" b="1">
                <a:latin typeface="Gotham Book" panose="02000604040000020004" pitchFamily="50" charset="0"/>
                <a:cs typeface="Arial" panose="020B0604020202020204" pitchFamily="34" charset="0"/>
              </a:rPr>
              <a:t>Lower IQ</a:t>
            </a:r>
          </a:p>
          <a:p>
            <a:pPr defTabSz="914153">
              <a:defRPr/>
            </a:pPr>
            <a:r>
              <a:rPr lang="en-US" b="1">
                <a:latin typeface="Gotham Book" panose="02000604040000020004" pitchFamily="50" charset="0"/>
                <a:cs typeface="Arial" panose="020B0604020202020204" pitchFamily="34" charset="0"/>
              </a:rPr>
              <a:t>Decreased ability to pay attention</a:t>
            </a:r>
          </a:p>
          <a:p>
            <a:pPr defTabSz="914153">
              <a:defRPr/>
            </a:pPr>
            <a:r>
              <a:rPr lang="en-US" b="1">
                <a:latin typeface="Gotham Book" panose="02000604040000020004" pitchFamily="50" charset="0"/>
                <a:cs typeface="Arial" panose="020B0604020202020204" pitchFamily="34" charset="0"/>
              </a:rPr>
              <a:t>Underperformance in school</a:t>
            </a:r>
            <a:endParaRPr lang="en-US" b="0" i="0">
              <a:latin typeface="Gotham Book" panose="02000604040000020004" pitchFamily="50" charset="0"/>
              <a:cs typeface="Arial" panose="020B0604020202020204" pitchFamily="34" charset="0"/>
            </a:endParaRPr>
          </a:p>
          <a:p>
            <a:endParaRPr lang="en-US" b="0" i="0">
              <a:latin typeface="Gotham Book" panose="02000604040000020004" pitchFamily="50" charset="0"/>
              <a:cs typeface="Arial" panose="020B0604020202020204" pitchFamily="34" charset="0"/>
            </a:endParaRPr>
          </a:p>
          <a:p>
            <a:r>
              <a:rPr lang="en-US" b="0" i="0">
                <a:latin typeface="Gotham Book" panose="02000604040000020004" pitchFamily="50" charset="0"/>
                <a:cs typeface="Arial" panose="020B0604020202020204" pitchFamily="34" charset="0"/>
              </a:rPr>
              <a:t>Ask providers what questions they might still have about lead exposure and indoor or outdoor hazards </a:t>
            </a:r>
          </a:p>
          <a:p>
            <a:endParaRPr lang="en-US">
              <a:latin typeface="Gotham Book" panose="02000604040000020004" pitchFamily="50" charset="0"/>
              <a:cs typeface="Arial" panose="020B0604020202020204" pitchFamily="34" charset="0"/>
            </a:endParaRPr>
          </a:p>
          <a:p>
            <a:endParaRPr lang="en-US" b="0" i="0">
              <a:latin typeface="Gotham Book" panose="02000604040000020004" pitchFamily="50" charset="0"/>
              <a:cs typeface="Arial" panose="020B0604020202020204" pitchFamily="34" charset="0"/>
            </a:endParaRPr>
          </a:p>
          <a:p>
            <a:endParaRPr lang="en-US" i="0">
              <a:latin typeface="Gotham Book" panose="02000604040000020004" pitchFamily="50" charset="0"/>
              <a:cs typeface="Arial" panose="020B0604020202020204" pitchFamily="34" charset="0"/>
            </a:endParaRPr>
          </a:p>
          <a:p>
            <a:r>
              <a:rPr lang="en-US" b="1" i="0">
                <a:latin typeface="Gotham Book" panose="02000604040000020004" pitchFamily="50" charset="0"/>
                <a:cs typeface="Arial" panose="020B0604020202020204" pitchFamily="34" charset="0"/>
              </a:rPr>
              <a:t>Sources</a:t>
            </a:r>
          </a:p>
          <a:p>
            <a:r>
              <a:rPr lang="en-US" i="0">
                <a:latin typeface="Gotham Book" panose="02000604040000020004" pitchFamily="50" charset="0"/>
                <a:cs typeface="Arial" panose="020B0604020202020204" pitchFamily="34" charset="0"/>
              </a:rPr>
              <a:t>Well fed means less lead</a:t>
            </a:r>
          </a:p>
          <a:p>
            <a:r>
              <a:rPr lang="en-US" i="0">
                <a:latin typeface="Gotham Book" panose="02000604040000020004" pitchFamily="50" charset="0"/>
                <a:cs typeface="Arial" panose="020B0604020202020204" pitchFamily="34" charset="0"/>
              </a:rPr>
              <a:t>https://www.nationaleatingdisorders.org/learn/by-eating-disorder/other/pica</a:t>
            </a:r>
          </a:p>
          <a:p>
            <a:pPr defTabSz="914153">
              <a:defRPr/>
            </a:pPr>
            <a:r>
              <a:rPr lang="en-US" b="0" i="0">
                <a:latin typeface="Gotham Book" panose="02000604040000020004" pitchFamily="50" charset="0"/>
                <a:cs typeface="Arial" panose="020B0604020202020204" pitchFamily="34" charset="0"/>
              </a:rPr>
              <a:t>Infographic: </a:t>
            </a:r>
            <a:r>
              <a:rPr lang="en-US" i="0">
                <a:latin typeface="Gotham Book" panose="02000604040000020004" pitchFamily="50" charset="0"/>
                <a:cs typeface="Arial" panose="020B0604020202020204" pitchFamily="34" charset="0"/>
              </a:rPr>
              <a:t>https://www.cdc.gov/nceh/lead/prevention/infographic-lead-exposure.htm </a:t>
            </a:r>
          </a:p>
          <a:p>
            <a:r>
              <a:rPr lang="en-US" b="1" i="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44</a:t>
            </a:fld>
            <a:endParaRPr lang="en-US"/>
          </a:p>
        </p:txBody>
      </p:sp>
    </p:spTree>
    <p:extLst>
      <p:ext uri="{BB962C8B-B14F-4D97-AF65-F5344CB8AC3E}">
        <p14:creationId xmlns:p14="http://schemas.microsoft.com/office/powerpoint/2010/main" val="4162451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A63A-5ABA-322A-A9F4-B1BAFF14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D9E91-B033-05F4-FB79-A86B94C59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8939A-AD75-331F-1282-378E700C617A}"/>
              </a:ext>
            </a:extLst>
          </p:cNvPr>
          <p:cNvSpPr>
            <a:spLocks noGrp="1"/>
          </p:cNvSpPr>
          <p:nvPr>
            <p:ph type="body" idx="1"/>
          </p:nvPr>
        </p:nvSpPr>
        <p:spPr/>
        <p:txBody>
          <a:bodyPr/>
          <a:lstStyle/>
          <a:p>
            <a:pPr defTabSz="966268">
              <a:defRPr/>
            </a:pPr>
            <a:r>
              <a:rPr lang="en-US" b="1">
                <a:latin typeface="Gotham Book"/>
                <a:cs typeface="Arial" panose="020B0604020202020204" pitchFamily="34" charset="0"/>
              </a:rPr>
              <a:t>Talking Points/Facilitation Notes</a:t>
            </a:r>
          </a:p>
          <a:p>
            <a:pPr defTabSz="966268">
              <a:defRPr/>
            </a:pPr>
            <a:endParaRPr lang="en-US" b="1">
              <a:latin typeface="Gotham Book" panose="02000604040000020004" pitchFamily="50" charset="0"/>
              <a:cs typeface="Arial" panose="020B0604020202020204" pitchFamily="34" charset="0"/>
            </a:endParaRPr>
          </a:p>
          <a:p>
            <a:pPr defTabSz="966268">
              <a:defRPr/>
            </a:pPr>
            <a:r>
              <a:rPr lang="en-US"/>
              <a:t>Review the information on the slide.</a:t>
            </a:r>
            <a:endParaRPr lang="en-US">
              <a:cs typeface="Calibri"/>
            </a:endParaRPr>
          </a:p>
          <a:p>
            <a:pPr defTabSz="966268">
              <a:defRPr/>
            </a:pPr>
            <a:r>
              <a:rPr lang="en-US"/>
              <a:t>Explain how research has been out for many years on the dangers of secondhand smoke from cigarettes.  Tens of thousands of deaths annually are the result of it.  Although research continues to need to be done on the effects of vaping, e-cigarettes contain nicotine which can harm the developing brain.  Since they are not regulated, they also include many harmful chemicals that are known to cause numerous health conditions.  </a:t>
            </a:r>
            <a:endParaRPr lang="en-US">
              <a:cs typeface="Calibri"/>
            </a:endParaRPr>
          </a:p>
          <a:p>
            <a:pPr defTabSz="966268">
              <a:defRPr/>
            </a:pPr>
            <a:r>
              <a:rPr lang="en-US" b="1">
                <a:cs typeface="Calibri"/>
              </a:rPr>
              <a:t>Stress that </a:t>
            </a:r>
            <a:r>
              <a:rPr lang="en-US" b="1"/>
              <a:t>providers may NEVER vape or smoke around children or in areas where they are being cared for.</a:t>
            </a:r>
            <a:endParaRPr lang="en-US" b="1">
              <a:cs typeface="Calibri" panose="020F0502020204030204"/>
            </a:endParaRPr>
          </a:p>
          <a:p>
            <a:pPr defTabSz="966268">
              <a:defRPr/>
            </a:pPr>
            <a:endParaRPr lang="en-US">
              <a:cs typeface="Calibri" panose="020F0502020204030204"/>
            </a:endParaRPr>
          </a:p>
          <a:p>
            <a:pPr defTabSz="966268">
              <a:defRPr/>
            </a:pPr>
            <a:endParaRPr lang="en-US"/>
          </a:p>
          <a:p>
            <a:pPr defTabSz="966268">
              <a:defRPr/>
            </a:pPr>
            <a:r>
              <a:rPr lang="en-US"/>
              <a:t>If providers ask more about vaping &amp; e-cigarettes:</a:t>
            </a:r>
            <a:endParaRPr lang="en-US">
              <a:cs typeface="Calibri"/>
            </a:endParaRPr>
          </a:p>
          <a:p>
            <a:pPr marL="171450" indent="-171450" defTabSz="966268">
              <a:buFont typeface="Arial"/>
              <a:buChar char="•"/>
              <a:defRPr/>
            </a:pPr>
            <a:r>
              <a:rPr lang="en-US"/>
              <a:t>E-cigarettes are electronic devices that heat a liquid and produce an aerosol, or a mix of small particles in the air.</a:t>
            </a:r>
            <a:endParaRPr lang="en-US">
              <a:cs typeface="Calibri"/>
            </a:endParaRPr>
          </a:p>
          <a:p>
            <a:pPr marL="171450" indent="-171450" defTabSz="966268">
              <a:buFont typeface="Arial"/>
              <a:buChar char="•"/>
              <a:defRPr/>
            </a:pPr>
            <a:r>
              <a:rPr lang="en-US"/>
              <a:t>E-cigarettes come in many shapes and sizes. Most have a battery, a heating element, and a place to hold a liquid.</a:t>
            </a:r>
            <a:endParaRPr lang="en-US">
              <a:cs typeface="Calibri"/>
            </a:endParaRPr>
          </a:p>
          <a:p>
            <a:pPr marL="171450" indent="-171450" defTabSz="966268">
              <a:buFont typeface="Arial"/>
              <a:buChar char="•"/>
              <a:defRPr/>
            </a:pPr>
            <a:r>
              <a:rPr lang="en-US"/>
              <a:t>Some e-cigarettes look like regular cigarettes, cigars, or pipes. Some look like USB flash drives, pens, and other everyday items. Larger devices such as tank systems, or “mods,” do not look like other tobacco products.</a:t>
            </a:r>
            <a:endParaRPr lang="en-US">
              <a:cs typeface="Calibri"/>
            </a:endParaRPr>
          </a:p>
          <a:p>
            <a:pPr marL="171450" indent="-171450" defTabSz="966268">
              <a:buFont typeface="Arial"/>
              <a:buChar char="•"/>
              <a:defRPr/>
            </a:pPr>
            <a:r>
              <a:rPr lang="en-US"/>
              <a:t>E-cigarettes are known by many different names. They are sometimes called “e-cigs,” “e-hookahs,” “mods,” “vape pens,” “vapes,” “tank systems,” and “electronic nicotine delivery systems (ENDS).”</a:t>
            </a:r>
            <a:endParaRPr lang="en-US">
              <a:cs typeface="Calibri"/>
            </a:endParaRPr>
          </a:p>
          <a:p>
            <a:pPr marL="171450" indent="-171450" defTabSz="966268">
              <a:buFont typeface="Arial"/>
              <a:buChar char="•"/>
              <a:defRPr/>
            </a:pPr>
            <a:r>
              <a:rPr lang="en-US"/>
              <a:t>Using an e-cigarette is sometimes called “vaping.”</a:t>
            </a:r>
            <a:endParaRPr lang="en-US">
              <a:cs typeface="Calibri"/>
            </a:endParaRPr>
          </a:p>
          <a:p>
            <a:pPr defTabSz="966268">
              <a:defRPr/>
            </a:pPr>
            <a:r>
              <a:rPr lang="en-US"/>
              <a:t> </a:t>
            </a:r>
            <a:endParaRPr lang="en-US">
              <a:cs typeface="Calibri"/>
            </a:endParaRPr>
          </a:p>
          <a:p>
            <a:pPr defTabSz="966268">
              <a:defRPr/>
            </a:pPr>
            <a:r>
              <a:rPr lang="en-US"/>
              <a:t>Sources: </a:t>
            </a:r>
          </a:p>
          <a:p>
            <a:pPr defTabSz="966268">
              <a:defRPr/>
            </a:pPr>
            <a:r>
              <a:rPr lang="en-US">
                <a:hlinkClick r:id="rId3"/>
              </a:rPr>
              <a:t>www.cdc.gov/tobacco/basic_information/e-cigarettes/</a:t>
            </a:r>
            <a:endParaRPr lang="en-US"/>
          </a:p>
          <a:p>
            <a:pPr marL="171450" indent="-171450" defTabSz="966268">
              <a:buFont typeface="Arial"/>
              <a:buChar char="•"/>
              <a:defRPr/>
            </a:pPr>
            <a:r>
              <a:rPr lang="en-US">
                <a:hlinkClick r:id="rId4"/>
              </a:rPr>
              <a:t>www.parents.com/kids/health/the-dangers-of-vaping-around-your-kids/</a:t>
            </a:r>
            <a:r>
              <a:rPr lang="en-US"/>
              <a:t> </a:t>
            </a:r>
            <a:endParaRPr lang="en-US">
              <a:cs typeface="Calibri"/>
            </a:endParaRPr>
          </a:p>
          <a:p>
            <a:pPr defTabSz="966268">
              <a:defRPr/>
            </a:pPr>
            <a:endParaRPr lang="en-US">
              <a:latin typeface="Gotham Book" panose="02000604040000020004" pitchFamily="50" charset="0"/>
              <a:cs typeface="Arial" panose="020B0604020202020204" pitchFamily="34" charset="0"/>
            </a:endParaRPr>
          </a:p>
          <a:p>
            <a:pPr defTabSz="966529">
              <a:defRPr/>
            </a:pPr>
            <a:endParaRPr lang="en-US" i="0">
              <a:latin typeface="Gotham Book" panose="02000604040000020004" pitchFamily="50" charset="0"/>
            </a:endParaRPr>
          </a:p>
        </p:txBody>
      </p:sp>
    </p:spTree>
    <p:extLst>
      <p:ext uri="{BB962C8B-B14F-4D97-AF65-F5344CB8AC3E}">
        <p14:creationId xmlns:p14="http://schemas.microsoft.com/office/powerpoint/2010/main" val="2521158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Prevention and Control of Infectious Diseases</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46</a:t>
            </a:fld>
            <a:endParaRPr lang="en-US"/>
          </a:p>
        </p:txBody>
      </p:sp>
    </p:spTree>
    <p:extLst>
      <p:ext uri="{BB962C8B-B14F-4D97-AF65-F5344CB8AC3E}">
        <p14:creationId xmlns:p14="http://schemas.microsoft.com/office/powerpoint/2010/main" val="1927687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endParaRPr lang="en-US" b="1">
              <a:latin typeface="Gotham Book" panose="02000604040000020004" pitchFamily="50" charset="0"/>
              <a:cs typeface="Arial" panose="020B0604020202020204" pitchFamily="34" charset="0"/>
            </a:endParaRPr>
          </a:p>
          <a:p>
            <a:pPr defTabSz="914153">
              <a:defRPr/>
            </a:pPr>
            <a:endParaRPr lang="en-US" b="1">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Talking Points/Facilitation Notes</a:t>
            </a:r>
          </a:p>
          <a:p>
            <a:endParaRPr lang="en-US" b="1">
              <a:latin typeface="Gotham Book" panose="02000604040000020004" pitchFamily="50"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Introduce this slide by sharing with providers that you are going to cover some basics about the five main types of diseases that can be spread from person to person</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Read the types from the slide:</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a:latin typeface="Gotham Book" panose="02000604040000020004" pitchFamily="50" charset="0"/>
                <a:ea typeface="Calibri" panose="020F0502020204030204" pitchFamily="34" charset="0"/>
                <a:cs typeface="Arial" panose="020B0604020202020204" pitchFamily="34" charset="0"/>
              </a:rPr>
              <a:t>Viral</a:t>
            </a:r>
            <a:r>
              <a:rPr lang="en-US">
                <a:latin typeface="Gotham Book" panose="02000604040000020004" pitchFamily="50" charset="0"/>
                <a:ea typeface="Calibri" panose="020F0502020204030204" pitchFamily="34" charset="0"/>
                <a:cs typeface="Arial" panose="020B0604020202020204" pitchFamily="34" charset="0"/>
              </a:rPr>
              <a:t> infections are caused by viruses and include chicken pox, measles, mumps, rubella, and hepatitis</a:t>
            </a: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Remind providers that these types of infections do not respond to antibiotics</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a:latin typeface="Gotham Book" panose="02000604040000020004" pitchFamily="50" charset="0"/>
                <a:ea typeface="Calibri" panose="020F0502020204030204" pitchFamily="34" charset="0"/>
                <a:cs typeface="Arial" panose="020B0604020202020204" pitchFamily="34" charset="0"/>
              </a:rPr>
              <a:t>Bacterial </a:t>
            </a:r>
            <a:r>
              <a:rPr lang="en-US">
                <a:latin typeface="Gotham Book" panose="02000604040000020004" pitchFamily="50" charset="0"/>
                <a:ea typeface="Calibri" panose="020F0502020204030204" pitchFamily="34" charset="0"/>
                <a:cs typeface="Arial" panose="020B0604020202020204" pitchFamily="34" charset="0"/>
              </a:rPr>
              <a:t>infections are caused by bacteria and include ear infections, strep throat, and urinary tract infections</a:t>
            </a: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Share that bacterial infections are treated by antibiotics</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a:latin typeface="Gotham Book" panose="02000604040000020004" pitchFamily="50" charset="0"/>
                <a:ea typeface="Calibri" panose="020F0502020204030204" pitchFamily="34" charset="0"/>
                <a:cs typeface="Arial" panose="020B0604020202020204" pitchFamily="34" charset="0"/>
              </a:rPr>
              <a:t>Parasitic </a:t>
            </a:r>
            <a:r>
              <a:rPr lang="en-US">
                <a:latin typeface="Gotham Book" panose="02000604040000020004" pitchFamily="50" charset="0"/>
                <a:ea typeface="Calibri" panose="020F0502020204030204" pitchFamily="34" charset="0"/>
                <a:cs typeface="Arial" panose="020B0604020202020204" pitchFamily="34" charset="0"/>
              </a:rPr>
              <a:t>infections are caused by parasites and include lice, pinworms, and tapeworms</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a:latin typeface="Gotham Book" panose="02000604040000020004" pitchFamily="50" charset="0"/>
                <a:ea typeface="Calibri" panose="020F0502020204030204" pitchFamily="34" charset="0"/>
                <a:cs typeface="Arial" panose="020B0604020202020204" pitchFamily="34" charset="0"/>
              </a:rPr>
              <a:t>Fungal </a:t>
            </a:r>
            <a:r>
              <a:rPr lang="en-US">
                <a:latin typeface="Gotham Book" panose="02000604040000020004" pitchFamily="50" charset="0"/>
                <a:ea typeface="Calibri" panose="020F0502020204030204" pitchFamily="34" charset="0"/>
                <a:cs typeface="Arial" panose="020B0604020202020204" pitchFamily="34" charset="0"/>
              </a:rPr>
              <a:t>infections are caused by a fungus and include ringworm, athlete’s foot, or scalp ringworm </a:t>
            </a:r>
            <a:endParaRPr lang="en-US" b="1">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a:latin typeface="Gotham Book" panose="02000604040000020004" pitchFamily="50" charset="0"/>
                <a:ea typeface="Calibri" panose="020F0502020204030204" pitchFamily="34" charset="0"/>
                <a:cs typeface="Arial" panose="020B0604020202020204" pitchFamily="34" charset="0"/>
              </a:rPr>
              <a:t>Prion Disease</a:t>
            </a:r>
            <a:r>
              <a:rPr lang="en-US">
                <a:latin typeface="Gotham Book" panose="02000604040000020004" pitchFamily="50" charset="0"/>
                <a:ea typeface="Calibri" panose="020F0502020204030204" pitchFamily="34" charset="0"/>
                <a:cs typeface="Arial" panose="020B0604020202020204" pitchFamily="34" charset="0"/>
              </a:rPr>
              <a:t> is a very rare but fatal brain disease that impacts animals and humans and includes Mad Cow Disease</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Explain to providers that these types of infections are commonly spread in five ways and ask for volunteers to share out ideas on how they are spread</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u="sng">
                <a:latin typeface="Gotham Book" panose="02000604040000020004" pitchFamily="50" charset="0"/>
                <a:ea typeface="Calibri" panose="020F0502020204030204" pitchFamily="34" charset="0"/>
                <a:cs typeface="Arial" panose="020B0604020202020204" pitchFamily="34" charset="0"/>
              </a:rPr>
              <a:t>Answers Should Include</a:t>
            </a: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*Read out any answers not listed by the group</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Contact with an infected person</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Contact with a contaminated surface</a:t>
            </a:r>
          </a:p>
          <a:p>
            <a:pPr defTabSz="914153">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Through the air</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Bites from insects</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Bites from animals</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https://www.niaid.nih.gov/diseases-conditions/prion-diseases </a:t>
            </a:r>
          </a:p>
          <a:p>
            <a:r>
              <a:rPr lang="en-US">
                <a:latin typeface="Gotham Book" panose="02000604040000020004" pitchFamily="50" charset="0"/>
                <a:cs typeface="Arial" panose="020B0604020202020204" pitchFamily="34" charset="0"/>
              </a:rPr>
              <a:t>https://www.verywellhealth.com/infection-5096014</a:t>
            </a:r>
          </a:p>
          <a:p>
            <a:pPr defTabSz="914153">
              <a:defRPr/>
            </a:pPr>
            <a:r>
              <a:rPr lang="en-US">
                <a:latin typeface="Gotham Book" panose="02000604040000020004" pitchFamily="50" charset="0"/>
                <a:cs typeface="Arial" panose="020B0604020202020204" pitchFamily="34" charset="0"/>
              </a:rPr>
              <a:t>Review the graphic on the slide:</a:t>
            </a:r>
          </a:p>
          <a:p>
            <a:pPr defTabSz="914153">
              <a:defRPr/>
            </a:pPr>
            <a:endParaRPr lang="en-US">
              <a:latin typeface="Gotham Book" panose="02000604040000020004" pitchFamily="50" charset="0"/>
              <a:cs typeface="Arial" panose="020B0604020202020204" pitchFamily="34" charset="0"/>
            </a:endParaRPr>
          </a:p>
          <a:p>
            <a:pPr defTabSz="914153">
              <a:defRPr/>
            </a:pPr>
            <a:endParaRPr lang="en-US" b="0" i="0">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endParaRPr lang="en-US" b="1" i="0">
              <a:latin typeface="Gotham Book" panose="02000604040000020004" pitchFamily="50" charset="0"/>
              <a:cs typeface="Arial" panose="020B0604020202020204" pitchFamily="34" charset="0"/>
            </a:endParaRPr>
          </a:p>
          <a:p>
            <a:r>
              <a:rPr lang="en-US" b="1" i="0">
                <a:latin typeface="Gotham Book" panose="02000604040000020004" pitchFamily="50"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47</a:t>
            </a:fld>
            <a:endParaRPr lang="en-US"/>
          </a:p>
        </p:txBody>
      </p:sp>
    </p:spTree>
    <p:extLst>
      <p:ext uri="{BB962C8B-B14F-4D97-AF65-F5344CB8AC3E}">
        <p14:creationId xmlns:p14="http://schemas.microsoft.com/office/powerpoint/2010/main" val="3467712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a:cs typeface="Arial" panose="020B0604020202020204" pitchFamily="34" charset="0"/>
              </a:rPr>
              <a:t> </a:t>
            </a:r>
            <a:r>
              <a:rPr lang="en-US" b="1">
                <a:latin typeface="Gotham Book"/>
              </a:rPr>
              <a:t>Talking Points/Facilitation Notes</a:t>
            </a:r>
          </a:p>
          <a:p>
            <a:pPr defTabSz="2396695">
              <a:defRPr/>
            </a:pPr>
            <a:endParaRPr lang="en-US" b="1">
              <a:latin typeface="Gotham Book" panose="02000604040000020004" pitchFamily="50" charset="0"/>
            </a:endParaRPr>
          </a:p>
          <a:p>
            <a:pPr defTabSz="2396695">
              <a:defRPr/>
            </a:pPr>
            <a:r>
              <a:rPr lang="en-US" b="1">
                <a:latin typeface="Gotham Book"/>
              </a:rPr>
              <a:t>*THIS IS THE ONLY VIDEO THAT NEEDS TO BE PLAYED IN A BROWSER*</a:t>
            </a:r>
          </a:p>
          <a:p>
            <a:pPr defTabSz="2396695">
              <a:defRPr/>
            </a:pPr>
            <a:endParaRPr lang="en-US" u="sng">
              <a:latin typeface="Gotham Book" panose="02000604040000020004" pitchFamily="50" charset="0"/>
            </a:endParaRPr>
          </a:p>
          <a:p>
            <a:pPr defTabSz="2396695">
              <a:defRPr/>
            </a:pPr>
            <a:r>
              <a:rPr lang="en-US">
                <a:latin typeface="Gotham Book"/>
              </a:rPr>
              <a:t>Introduce the video (demonstrates how quickly germs can spread, especially among children)</a:t>
            </a:r>
          </a:p>
          <a:p>
            <a:pPr defTabSz="2396695">
              <a:defRPr/>
            </a:pPr>
            <a:endParaRPr lang="en-US">
              <a:latin typeface="Gotham Book" panose="02000604040000020004" pitchFamily="50" charset="0"/>
            </a:endParaRPr>
          </a:p>
          <a:p>
            <a:pPr defTabSz="2396695">
              <a:defRPr/>
            </a:pPr>
            <a:r>
              <a:rPr lang="en-US" u="sng">
                <a:latin typeface="Gotham Book"/>
              </a:rPr>
              <a:t>Play the video online</a:t>
            </a:r>
            <a:r>
              <a:rPr lang="en-US">
                <a:latin typeface="Gotham Book"/>
              </a:rPr>
              <a:t> in your browser </a:t>
            </a:r>
            <a:endParaRPr lang="en-US">
              <a:latin typeface="Gotham Book" panose="02000604040000020004" pitchFamily="50" charset="0"/>
            </a:endParaRPr>
          </a:p>
          <a:p>
            <a:pPr defTabSz="2396695">
              <a:defRPr/>
            </a:pPr>
            <a:endParaRPr lang="en-US">
              <a:latin typeface="Gotham Book" panose="02000604040000020004" pitchFamily="50" charset="0"/>
            </a:endParaRPr>
          </a:p>
          <a:p>
            <a:pPr defTabSz="2396695">
              <a:defRPr/>
            </a:pPr>
            <a:r>
              <a:rPr lang="en-US">
                <a:latin typeface="Gotham Book"/>
              </a:rPr>
              <a:t>Ask for volunteers to share what stood out to them from the video</a:t>
            </a:r>
          </a:p>
          <a:p>
            <a:pPr defTabSz="2396695">
              <a:defRPr/>
            </a:pPr>
            <a:endParaRPr lang="en-US">
              <a:latin typeface="Gotham Book" panose="02000604040000020004" pitchFamily="50" charset="0"/>
            </a:endParaRPr>
          </a:p>
          <a:p>
            <a:pPr defTabSz="2396695">
              <a:defRPr/>
            </a:pPr>
            <a:r>
              <a:rPr lang="en-US" b="1">
                <a:latin typeface="Gotham Book"/>
              </a:rPr>
              <a:t>Video Link</a:t>
            </a:r>
          </a:p>
          <a:p>
            <a:pPr defTabSz="2396695">
              <a:defRPr/>
            </a:pPr>
            <a:r>
              <a:rPr lang="en-US">
                <a:hlinkClick r:id="rId3"/>
              </a:rPr>
              <a:t>https://www.goodmorningamerica.com/news/video/classroom-experiment-reveals-quickly-germs-spread-26755003</a:t>
            </a:r>
            <a:endParaRPr lang="en-US"/>
          </a:p>
          <a:p>
            <a:pPr defTabSz="2396695">
              <a:defRPr/>
            </a:pPr>
            <a:endParaRPr lang="en-US">
              <a:cs typeface="Calibri" panose="020F0502020204030204"/>
            </a:endParaRPr>
          </a:p>
          <a:p>
            <a:endParaRPr lang="en-US" i="0">
              <a:latin typeface="Calibri"/>
              <a:cs typeface="Calibri"/>
            </a:endParaRPr>
          </a:p>
          <a:p>
            <a:endParaRPr lang="en-US" b="1">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48</a:t>
            </a:fld>
            <a:endParaRPr lang="en-US"/>
          </a:p>
        </p:txBody>
      </p:sp>
    </p:spTree>
    <p:extLst>
      <p:ext uri="{BB962C8B-B14F-4D97-AF65-F5344CB8AC3E}">
        <p14:creationId xmlns:p14="http://schemas.microsoft.com/office/powerpoint/2010/main" val="2152831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cs typeface="Arial" panose="020B0604020202020204" pitchFamily="34" charset="0"/>
              </a:rPr>
              <a:t>Talking Points/Facilitation Notes</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b="0" i="0">
                <a:solidFill>
                  <a:srgbClr val="000000"/>
                </a:solidFill>
                <a:effectLst/>
                <a:latin typeface="Gotham Book" panose="02000604040000020004" pitchFamily="50" charset="0"/>
                <a:cs typeface="Arial" panose="020B0604020202020204" pitchFamily="34" charset="0"/>
              </a:rPr>
              <a:t>Introduce the slide and explain that germs and bacteria collect in places we might not expect </a:t>
            </a:r>
          </a:p>
          <a:p>
            <a:pPr defTabSz="2396695">
              <a:defRPr/>
            </a:pPr>
            <a:endParaRPr lang="en-US" b="0" i="0">
              <a:solidFill>
                <a:srgbClr val="000000"/>
              </a:solidFill>
              <a:effectLst/>
              <a:latin typeface="Gotham Book" panose="02000604040000020004" pitchFamily="50" charset="0"/>
              <a:cs typeface="Arial" panose="020B0604020202020204" pitchFamily="34" charset="0"/>
            </a:endParaRPr>
          </a:p>
          <a:p>
            <a:pPr defTabSz="2396695">
              <a:defRPr/>
            </a:pPr>
            <a:r>
              <a:rPr lang="en-US" b="0" i="0">
                <a:solidFill>
                  <a:srgbClr val="000000"/>
                </a:solidFill>
                <a:effectLst/>
                <a:latin typeface="Gotham Book" panose="02000604040000020004" pitchFamily="50" charset="0"/>
                <a:cs typeface="Arial" panose="020B0604020202020204" pitchFamily="34" charset="0"/>
              </a:rPr>
              <a:t>Review the points on the slide:</a:t>
            </a:r>
          </a:p>
          <a:p>
            <a:pPr defTabSz="2396695">
              <a:defRPr/>
            </a:pPr>
            <a:endParaRPr lang="en-US" b="0" i="0">
              <a:solidFill>
                <a:srgbClr val="000000"/>
              </a:solidFill>
              <a:effectLst/>
              <a:latin typeface="Gotham Book" panose="02000604040000020004" pitchFamily="50" charset="0"/>
              <a:cs typeface="Arial" panose="020B0604020202020204" pitchFamily="34" charset="0"/>
            </a:endParaRPr>
          </a:p>
          <a:p>
            <a:pPr defTabSz="2396695">
              <a:defRPr/>
            </a:pPr>
            <a:r>
              <a:rPr lang="en-US" b="1" i="0">
                <a:solidFill>
                  <a:srgbClr val="000000"/>
                </a:solidFill>
                <a:effectLst/>
                <a:latin typeface="Gotham Book" panose="02000604040000020004" pitchFamily="50" charset="0"/>
                <a:cs typeface="Arial" panose="020B0604020202020204" pitchFamily="34" charset="0"/>
              </a:rPr>
              <a:t>Research shows that cell phones carry 10 times more bacteria than most toilet seats</a:t>
            </a:r>
          </a:p>
          <a:p>
            <a:pPr defTabSz="2396695">
              <a:defRPr/>
            </a:pPr>
            <a:endParaRPr lang="en-US" b="1" i="0">
              <a:solidFill>
                <a:srgbClr val="000000"/>
              </a:solidFill>
              <a:effectLst/>
              <a:latin typeface="Gotham Book" panose="02000604040000020004" pitchFamily="50" charset="0"/>
              <a:cs typeface="Arial" panose="020B0604020202020204" pitchFamily="34" charset="0"/>
            </a:endParaRPr>
          </a:p>
          <a:p>
            <a:pPr defTabSz="2396695">
              <a:defRPr/>
            </a:pPr>
            <a:r>
              <a:rPr lang="en-US" b="1" i="0">
                <a:solidFill>
                  <a:srgbClr val="000000"/>
                </a:solidFill>
                <a:effectLst/>
                <a:latin typeface="Gotham Book" panose="02000604040000020004" pitchFamily="50" charset="0"/>
                <a:cs typeface="Arial" panose="020B0604020202020204" pitchFamily="34" charset="0"/>
              </a:rPr>
              <a:t>The sink drain is the dirtiest place in the home, followed by the kitchen sponge</a:t>
            </a:r>
          </a:p>
          <a:p>
            <a:pPr defTabSz="2396695">
              <a:defRPr/>
            </a:pPr>
            <a:endParaRPr lang="en-US" b="0" i="0">
              <a:solidFill>
                <a:srgbClr val="000000"/>
              </a:solidFill>
              <a:effectLst/>
              <a:latin typeface="Gotham Book" panose="02000604040000020004" pitchFamily="50" charset="0"/>
              <a:cs typeface="Arial" panose="020B0604020202020204" pitchFamily="34" charset="0"/>
            </a:endParaRPr>
          </a:p>
          <a:p>
            <a:pPr defTabSz="2396695">
              <a:defRPr/>
            </a:pPr>
            <a:r>
              <a:rPr lang="en-US" b="1" i="0">
                <a:solidFill>
                  <a:srgbClr val="000000"/>
                </a:solidFill>
                <a:effectLst/>
                <a:latin typeface="Gotham Book" panose="02000604040000020004" pitchFamily="50" charset="0"/>
                <a:cs typeface="Arial" panose="020B0604020202020204" pitchFamily="34" charset="0"/>
              </a:rPr>
              <a:t>Regular handwashing is one of the best ways to remove germs, avoid getting sick, and prevent the spread of germs to others</a:t>
            </a:r>
            <a:endParaRPr lang="en-US" b="1">
              <a:latin typeface="Gotham Book" panose="02000604040000020004" pitchFamily="50" charset="0"/>
              <a:cs typeface="Arial" panose="020B0604020202020204" pitchFamily="34" charset="0"/>
            </a:endParaRP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Explain that how we wash our hands determines whether doing it will be effective at preventing the spread of germs </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Ask providers to share what they know about the steps for proper handwashing</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u="sng">
                <a:latin typeface="Gotham Book" panose="02000604040000020004" pitchFamily="50" charset="0"/>
                <a:cs typeface="Arial" panose="020B0604020202020204" pitchFamily="34" charset="0"/>
              </a:rPr>
              <a:t>Answers Should Include </a:t>
            </a:r>
          </a:p>
          <a:p>
            <a:pPr defTabSz="2396695">
              <a:defRPr/>
            </a:pPr>
            <a:r>
              <a:rPr lang="en-US">
                <a:latin typeface="Gotham Book" panose="02000604040000020004" pitchFamily="50" charset="0"/>
                <a:cs typeface="Arial" panose="020B0604020202020204" pitchFamily="34" charset="0"/>
              </a:rPr>
              <a:t>**Read out any answers not listed by the group</a:t>
            </a:r>
          </a:p>
          <a:p>
            <a:endParaRPr lang="en-US" b="0" i="0">
              <a:solidFill>
                <a:srgbClr val="000000"/>
              </a:solidFill>
              <a:effectLst/>
              <a:latin typeface="Gotham Book" panose="02000604040000020004" pitchFamily="50" charset="0"/>
              <a:cs typeface="Arial" panose="020B0604020202020204" pitchFamily="34" charset="0"/>
            </a:endParaRPr>
          </a:p>
          <a:p>
            <a:pPr>
              <a:buFont typeface="+mj-lt"/>
              <a:buAutoNum type="arabicPeriod"/>
            </a:pPr>
            <a:r>
              <a:rPr lang="en-US" b="1" i="0">
                <a:solidFill>
                  <a:srgbClr val="000000"/>
                </a:solidFill>
                <a:effectLst/>
                <a:latin typeface="Gotham Book" panose="02000604040000020004" pitchFamily="50" charset="0"/>
                <a:cs typeface="Arial" panose="020B0604020202020204" pitchFamily="34" charset="0"/>
              </a:rPr>
              <a:t>Wet</a:t>
            </a:r>
            <a:r>
              <a:rPr lang="en-US" b="0" i="0">
                <a:solidFill>
                  <a:srgbClr val="000000"/>
                </a:solidFill>
                <a:effectLst/>
                <a:latin typeface="Gotham Book" panose="02000604040000020004" pitchFamily="50" charset="0"/>
                <a:cs typeface="Arial" panose="020B0604020202020204" pitchFamily="34" charset="0"/>
              </a:rPr>
              <a:t> your hands with clean, running water (warm or cold), turn off the tap, and apply soap</a:t>
            </a:r>
          </a:p>
          <a:p>
            <a:pPr>
              <a:buFont typeface="+mj-lt"/>
              <a:buAutoNum type="arabicPeriod"/>
            </a:pPr>
            <a:r>
              <a:rPr lang="en-US" b="1" i="0">
                <a:solidFill>
                  <a:srgbClr val="000000"/>
                </a:solidFill>
                <a:effectLst/>
                <a:latin typeface="Gotham Book" panose="02000604040000020004" pitchFamily="50" charset="0"/>
                <a:cs typeface="Arial" panose="020B0604020202020204" pitchFamily="34" charset="0"/>
              </a:rPr>
              <a:t>Lather</a:t>
            </a:r>
            <a:r>
              <a:rPr lang="en-US" b="0" i="0">
                <a:solidFill>
                  <a:srgbClr val="000000"/>
                </a:solidFill>
                <a:effectLst/>
                <a:latin typeface="Gotham Book" panose="02000604040000020004" pitchFamily="50" charset="0"/>
                <a:cs typeface="Arial" panose="020B0604020202020204" pitchFamily="34" charset="0"/>
              </a:rPr>
              <a:t> your hands by rubbing them together with the soap, lather the backs of your hands, between your fingers, and under your nails</a:t>
            </a:r>
          </a:p>
          <a:p>
            <a:pPr>
              <a:buFont typeface="+mj-lt"/>
              <a:buAutoNum type="arabicPeriod"/>
            </a:pPr>
            <a:r>
              <a:rPr lang="en-US" b="1" i="0">
                <a:solidFill>
                  <a:srgbClr val="000000"/>
                </a:solidFill>
                <a:effectLst/>
                <a:latin typeface="Gotham Book" panose="02000604040000020004" pitchFamily="50" charset="0"/>
                <a:cs typeface="Arial" panose="020B0604020202020204" pitchFamily="34" charset="0"/>
              </a:rPr>
              <a:t>Scrub</a:t>
            </a:r>
            <a:r>
              <a:rPr lang="en-US" b="0" i="0">
                <a:solidFill>
                  <a:srgbClr val="000000"/>
                </a:solidFill>
                <a:effectLst/>
                <a:latin typeface="Gotham Book" panose="02000604040000020004" pitchFamily="50" charset="0"/>
                <a:cs typeface="Arial" panose="020B0604020202020204" pitchFamily="34" charset="0"/>
              </a:rPr>
              <a:t> your hands for at least 20 seconds: hum the “Happy Birthday” song from beginning to end twice</a:t>
            </a:r>
          </a:p>
          <a:p>
            <a:pPr>
              <a:buFont typeface="+mj-lt"/>
              <a:buAutoNum type="arabicPeriod"/>
            </a:pPr>
            <a:r>
              <a:rPr lang="en-US" b="1" i="0">
                <a:solidFill>
                  <a:srgbClr val="000000"/>
                </a:solidFill>
                <a:effectLst/>
                <a:latin typeface="Gotham Book" panose="02000604040000020004" pitchFamily="50" charset="0"/>
                <a:cs typeface="Arial" panose="020B0604020202020204" pitchFamily="34" charset="0"/>
              </a:rPr>
              <a:t>Rinse</a:t>
            </a:r>
            <a:r>
              <a:rPr lang="en-US" b="0" i="0">
                <a:solidFill>
                  <a:srgbClr val="000000"/>
                </a:solidFill>
                <a:effectLst/>
                <a:latin typeface="Gotham Book" panose="02000604040000020004" pitchFamily="50" charset="0"/>
                <a:cs typeface="Arial" panose="020B0604020202020204" pitchFamily="34" charset="0"/>
              </a:rPr>
              <a:t> your hands well under clean, running water</a:t>
            </a:r>
          </a:p>
          <a:p>
            <a:pPr>
              <a:buFont typeface="+mj-lt"/>
              <a:buAutoNum type="arabicPeriod"/>
            </a:pPr>
            <a:r>
              <a:rPr lang="en-US" b="1" i="0">
                <a:solidFill>
                  <a:srgbClr val="000000"/>
                </a:solidFill>
                <a:effectLst/>
                <a:latin typeface="Gotham Book" panose="02000604040000020004" pitchFamily="50" charset="0"/>
                <a:cs typeface="Arial" panose="020B0604020202020204" pitchFamily="34" charset="0"/>
              </a:rPr>
              <a:t>Dry</a:t>
            </a:r>
            <a:r>
              <a:rPr lang="en-US" b="0" i="0">
                <a:solidFill>
                  <a:srgbClr val="000000"/>
                </a:solidFill>
                <a:effectLst/>
                <a:latin typeface="Gotham Book" panose="02000604040000020004" pitchFamily="50" charset="0"/>
                <a:cs typeface="Arial" panose="020B0604020202020204" pitchFamily="34" charset="0"/>
              </a:rPr>
              <a:t> your hands using a clean towel or air dry them</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Advance the slide to show the Wash Your Lyrics poster and explain the website </a:t>
            </a:r>
          </a:p>
          <a:p>
            <a:pPr defTabSz="2396695">
              <a:defRPr/>
            </a:pPr>
            <a:r>
              <a:rPr lang="en-US">
                <a:latin typeface="Gotham Book" panose="02000604040000020004" pitchFamily="50" charset="0"/>
                <a:cs typeface="Arial" panose="020B0604020202020204" pitchFamily="34" charset="0"/>
              </a:rPr>
              <a:t>(You can type in your favorite song lyrics and create a handwashing poster that shows which part of the handwashing process you do at which part of the song )</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Explain that providers and children (over the age of 2) should use hand sanitizer (at least 60% alcohol content) when there is not a sink with soap and water available but should wash as soon as a sink is available</a:t>
            </a:r>
          </a:p>
          <a:p>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to share what times they think handwashing would be appropriate </a:t>
            </a:r>
          </a:p>
          <a:p>
            <a:endParaRPr lang="en-US">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panose="020B0604020202020204" pitchFamily="34" charset="0"/>
              </a:rPr>
              <a:t>Answers Should Include</a:t>
            </a:r>
          </a:p>
          <a:p>
            <a:r>
              <a:rPr lang="en-US">
                <a:latin typeface="Gotham Book" panose="02000604040000020004" pitchFamily="50" charset="0"/>
                <a:cs typeface="Arial" panose="020B0604020202020204" pitchFamily="34" charset="0"/>
              </a:rPr>
              <a:t>**Read out any answers not listed by the group</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Providing Care						</a:t>
            </a:r>
          </a:p>
          <a:p>
            <a:r>
              <a:rPr lang="en-US">
                <a:latin typeface="Gotham Book" panose="02000604040000020004" pitchFamily="50" charset="0"/>
                <a:cs typeface="Arial" panose="020B0604020202020204" pitchFamily="34" charset="0"/>
              </a:rPr>
              <a:t>Before and After diapering/toileting (self and children) 				</a:t>
            </a:r>
          </a:p>
          <a:p>
            <a:r>
              <a:rPr lang="en-US">
                <a:latin typeface="Gotham Book" panose="02000604040000020004" pitchFamily="50" charset="0"/>
                <a:cs typeface="Arial" panose="020B0604020202020204" pitchFamily="34" charset="0"/>
              </a:rPr>
              <a:t>Before and After eating, preparing or handling food, and feeding children		</a:t>
            </a:r>
          </a:p>
          <a:p>
            <a:r>
              <a:rPr lang="en-US">
                <a:latin typeface="Gotham Book" panose="02000604040000020004" pitchFamily="50" charset="0"/>
                <a:cs typeface="Arial" panose="020B0604020202020204" pitchFamily="34" charset="0"/>
              </a:rPr>
              <a:t>Before giving medication </a:t>
            </a:r>
          </a:p>
          <a:p>
            <a:r>
              <a:rPr lang="en-US">
                <a:latin typeface="Gotham Book" panose="02000604040000020004" pitchFamily="50" charset="0"/>
                <a:cs typeface="Arial" panose="020B0604020202020204" pitchFamily="34" charset="0"/>
              </a:rPr>
              <a:t>Before and After applying ointment or cream			</a:t>
            </a:r>
          </a:p>
          <a:p>
            <a:pPr marL="0" lvl="1"/>
            <a:r>
              <a:rPr lang="en-US">
                <a:latin typeface="Gotham Book" panose="02000604040000020004" pitchFamily="50" charset="0"/>
                <a:cs typeface="Arial" panose="020B0604020202020204" pitchFamily="34" charset="0"/>
              </a:rPr>
              <a:t>After touching any bodily fluids					</a:t>
            </a:r>
          </a:p>
          <a:p>
            <a:pPr marL="0" lvl="1"/>
            <a:r>
              <a:rPr lang="en-US">
                <a:latin typeface="Gotham Book" panose="02000604040000020004" pitchFamily="50" charset="0"/>
                <a:cs typeface="Arial" panose="020B0604020202020204" pitchFamily="34" charset="0"/>
              </a:rPr>
              <a:t>     Wiping a runny nose						 	</a:t>
            </a:r>
          </a:p>
          <a:p>
            <a:pPr marL="0" lvl="1"/>
            <a:r>
              <a:rPr lang="en-US">
                <a:latin typeface="Gotham Book" panose="02000604040000020004" pitchFamily="50" charset="0"/>
                <a:cs typeface="Arial" panose="020B0604020202020204" pitchFamily="34" charset="0"/>
              </a:rPr>
              <a:t>     Brushing teeth</a:t>
            </a:r>
          </a:p>
          <a:p>
            <a:pPr marL="0" lvl="1"/>
            <a:r>
              <a:rPr lang="en-US">
                <a:latin typeface="Gotham Book" panose="02000604040000020004" pitchFamily="50" charset="0"/>
                <a:cs typeface="Arial" panose="020B0604020202020204" pitchFamily="34" charset="0"/>
              </a:rPr>
              <a:t>     Nose bleeds</a:t>
            </a:r>
          </a:p>
          <a:p>
            <a:pPr marL="0" lvl="1"/>
            <a:r>
              <a:rPr lang="en-US">
                <a:latin typeface="Gotham Book" panose="02000604040000020004" pitchFamily="50" charset="0"/>
                <a:cs typeface="Arial" panose="020B0604020202020204" pitchFamily="34" charset="0"/>
              </a:rPr>
              <a:t>After playing outdoors</a:t>
            </a:r>
          </a:p>
          <a:p>
            <a:pPr marL="0" lvl="1"/>
            <a:r>
              <a:rPr lang="en-US">
                <a:latin typeface="Gotham Book" panose="02000604040000020004" pitchFamily="50" charset="0"/>
                <a:cs typeface="Arial" panose="020B0604020202020204" pitchFamily="34" charset="0"/>
              </a:rPr>
              <a:t>After playing in water (if used by more than one person)</a:t>
            </a:r>
          </a:p>
          <a:p>
            <a:pPr marL="0" lvl="1"/>
            <a:endParaRPr lang="en-US">
              <a:latin typeface="Gotham Book" panose="02000604040000020004" pitchFamily="50" charset="0"/>
              <a:cs typeface="Arial" panose="020B0604020202020204" pitchFamily="34" charset="0"/>
            </a:endParaRPr>
          </a:p>
          <a:p>
            <a:pPr marL="0" lvl="1"/>
            <a:r>
              <a:rPr lang="en-US" b="1">
                <a:latin typeface="Gotham Book" panose="02000604040000020004" pitchFamily="50" charset="0"/>
                <a:cs typeface="Arial" panose="020B0604020202020204" pitchFamily="34" charset="0"/>
              </a:rPr>
              <a:t>Household</a:t>
            </a:r>
          </a:p>
          <a:p>
            <a:pPr marL="0" lvl="1"/>
            <a:r>
              <a:rPr lang="en-US">
                <a:latin typeface="Gotham Book" panose="02000604040000020004" pitchFamily="50" charset="0"/>
                <a:cs typeface="Arial" panose="020B0604020202020204" pitchFamily="34" charset="0"/>
              </a:rPr>
              <a:t>Before unloading clean dishes</a:t>
            </a:r>
          </a:p>
          <a:p>
            <a:pPr marL="0" lvl="1"/>
            <a:r>
              <a:rPr lang="en-US">
                <a:latin typeface="Gotham Book" panose="02000604040000020004" pitchFamily="50" charset="0"/>
                <a:cs typeface="Arial" panose="020B0604020202020204" pitchFamily="34" charset="0"/>
              </a:rPr>
              <a:t>After loading dirty dishes</a:t>
            </a:r>
          </a:p>
          <a:p>
            <a:pPr marL="0" lvl="1"/>
            <a:r>
              <a:rPr lang="en-US">
                <a:latin typeface="Gotham Book" panose="02000604040000020004" pitchFamily="50" charset="0"/>
                <a:cs typeface="Arial" panose="020B0604020202020204" pitchFamily="34" charset="0"/>
              </a:rPr>
              <a:t>After cleaning</a:t>
            </a:r>
          </a:p>
          <a:p>
            <a:pPr marL="0" lvl="1"/>
            <a:r>
              <a:rPr lang="en-US">
                <a:latin typeface="Gotham Book" panose="02000604040000020004" pitchFamily="50" charset="0"/>
                <a:cs typeface="Arial" panose="020B0604020202020204" pitchFamily="34" charset="0"/>
              </a:rPr>
              <a:t>After handling garbage</a:t>
            </a:r>
          </a:p>
          <a:p>
            <a:pPr marL="0" lvl="1"/>
            <a:r>
              <a:rPr lang="en-US">
                <a:latin typeface="Gotham Book" panose="02000604040000020004" pitchFamily="50" charset="0"/>
                <a:cs typeface="Arial" panose="020B0604020202020204" pitchFamily="34" charset="0"/>
              </a:rPr>
              <a:t>After handling animals and/or cleaning up animal waste</a:t>
            </a: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http://www.cdc.gov/handwashing/   (importance of handwashing) </a:t>
            </a:r>
          </a:p>
          <a:p>
            <a:r>
              <a:rPr lang="en-US">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https://www.acf.hhs.gov/sites/default/files/ecd/caring_for_our_children_basics.pdf</a:t>
            </a:r>
            <a:r>
              <a:rPr lang="en-US">
                <a:latin typeface="Gotham Book" panose="02000604040000020004" pitchFamily="50" charset="0"/>
                <a:cs typeface="Arial" panose="020B0604020202020204" pitchFamily="34" charset="0"/>
              </a:rPr>
              <a:t> (when to wash hands) </a:t>
            </a:r>
          </a:p>
          <a:p>
            <a:r>
              <a:rPr lang="en-US">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https://www.cdc.gov/handwashing/when-how-handwashing.html</a:t>
            </a:r>
            <a:r>
              <a:rPr lang="en-US">
                <a:latin typeface="Gotham Book" panose="02000604040000020004" pitchFamily="50" charset="0"/>
                <a:cs typeface="Arial" panose="020B0604020202020204" pitchFamily="34" charset="0"/>
              </a:rPr>
              <a:t> (when and how to wash hands)</a:t>
            </a:r>
          </a:p>
          <a:p>
            <a:r>
              <a:rPr lang="en-US">
                <a:latin typeface="Gotham Book" panose="02000604040000020004" pitchFamily="50" charset="0"/>
                <a:cs typeface="Arial" panose="020B0604020202020204" pitchFamily="34" charset="0"/>
                <a:hlinkClick r:id="rId5">
                  <a:extLst>
                    <a:ext uri="{A12FA001-AC4F-418D-AE19-62706E023703}">
                      <ahyp:hlinkClr xmlns:ahyp="http://schemas.microsoft.com/office/drawing/2018/hyperlinkcolor" val="tx"/>
                    </a:ext>
                  </a:extLst>
                </a:hlinkClick>
              </a:rPr>
              <a:t>https://www.poison.org/articles/2007-jun/hand-sanitizer-whats-the-real-story</a:t>
            </a:r>
            <a:r>
              <a:rPr lang="en-US">
                <a:latin typeface="Gotham Book" panose="02000604040000020004" pitchFamily="50" charset="0"/>
                <a:cs typeface="Arial" panose="020B0604020202020204" pitchFamily="34" charset="0"/>
              </a:rPr>
              <a:t> (hand sanitizer) </a:t>
            </a:r>
          </a:p>
          <a:p>
            <a:r>
              <a:rPr lang="en-US">
                <a:latin typeface="Gotham Book" panose="02000604040000020004" pitchFamily="50" charset="0"/>
                <a:cs typeface="Arial" panose="020B0604020202020204" pitchFamily="34" charset="0"/>
                <a:hlinkClick r:id="rId6">
                  <a:extLst>
                    <a:ext uri="{A12FA001-AC4F-418D-AE19-62706E023703}">
                      <ahyp:hlinkClr xmlns:ahyp="http://schemas.microsoft.com/office/drawing/2018/hyperlinkcolor" val="tx"/>
                    </a:ext>
                  </a:extLst>
                </a:hlinkClick>
              </a:rPr>
              <a:t>https://www.nature.com/articles/s41522-018-0050-9</a:t>
            </a:r>
            <a:r>
              <a:rPr lang="en-US">
                <a:latin typeface="Gotham Book" panose="02000604040000020004" pitchFamily="50" charset="0"/>
                <a:cs typeface="Arial" panose="020B0604020202020204" pitchFamily="34" charset="0"/>
              </a:rPr>
              <a:t> (sink drain)</a:t>
            </a:r>
          </a:p>
          <a:p>
            <a:r>
              <a:rPr lang="en-US">
                <a:latin typeface="Gotham Book" panose="02000604040000020004" pitchFamily="50" charset="0"/>
                <a:cs typeface="Arial" panose="020B0604020202020204" pitchFamily="34" charset="0"/>
                <a:hlinkClick r:id="rId7">
                  <a:extLst>
                    <a:ext uri="{A12FA001-AC4F-418D-AE19-62706E023703}">
                      <ahyp:hlinkClr xmlns:ahyp="http://schemas.microsoft.com/office/drawing/2018/hyperlinkcolor" val="tx"/>
                    </a:ext>
                  </a:extLst>
                </a:hlinkClick>
              </a:rPr>
              <a:t>https://time.com/4908654/cell-phone-bacteria/</a:t>
            </a:r>
            <a:r>
              <a:rPr lang="en-US">
                <a:latin typeface="Gotham Book" panose="02000604040000020004" pitchFamily="50" charset="0"/>
                <a:cs typeface="Arial" panose="020B0604020202020204" pitchFamily="34" charset="0"/>
              </a:rPr>
              <a:t> (cell phone)</a:t>
            </a:r>
          </a:p>
          <a:p>
            <a:pPr defTabSz="2469933">
              <a:defRPr/>
            </a:pPr>
            <a:r>
              <a:rPr lang="en-US">
                <a:latin typeface="Gotham Book" panose="02000604040000020004" pitchFamily="50" charset="0"/>
                <a:cs typeface="Arial" panose="020B0604020202020204" pitchFamily="34" charset="0"/>
              </a:rPr>
              <a:t>www.washyourlyrics.com</a:t>
            </a:r>
          </a:p>
          <a:p>
            <a:endParaRPr lang="en-US" b="1" i="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49</a:t>
            </a:fld>
            <a:endParaRPr lang="en-US"/>
          </a:p>
        </p:txBody>
      </p:sp>
    </p:spTree>
    <p:extLst>
      <p:ext uri="{BB962C8B-B14F-4D97-AF65-F5344CB8AC3E}">
        <p14:creationId xmlns:p14="http://schemas.microsoft.com/office/powerpoint/2010/main" val="391273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u="sng">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the purpose of keeping webcams on</a:t>
            </a:r>
          </a:p>
          <a:p>
            <a:r>
              <a:rPr lang="en-US">
                <a:latin typeface="Gotham Book" panose="02000604040000020004" pitchFamily="50" charset="0"/>
                <a:cs typeface="Arial" panose="020B0604020202020204" pitchFamily="34" charset="0"/>
              </a:rPr>
              <a:t>Help those who want to turn their camera on</a:t>
            </a:r>
          </a:p>
          <a:p>
            <a:r>
              <a:rPr lang="en-US">
                <a:latin typeface="Gotham Book" panose="02000604040000020004" pitchFamily="50" charset="0"/>
                <a:cs typeface="Arial" panose="020B0604020202020204" pitchFamily="34" charset="0"/>
              </a:rPr>
              <a:t>Explain how to tell if mic is </a:t>
            </a:r>
            <a:r>
              <a:rPr lang="en-US" b="1">
                <a:latin typeface="Gotham Book" panose="02000604040000020004" pitchFamily="50" charset="0"/>
                <a:cs typeface="Arial" panose="020B0604020202020204" pitchFamily="34" charset="0"/>
              </a:rPr>
              <a:t>muted or unmuted</a:t>
            </a:r>
          </a:p>
          <a:p>
            <a:r>
              <a:rPr lang="en-US">
                <a:latin typeface="Gotham Book" panose="02000604040000020004" pitchFamily="50" charset="0"/>
                <a:cs typeface="Arial" panose="020B0604020202020204" pitchFamily="34" charset="0"/>
              </a:rPr>
              <a:t>Explain how to unmute and mute mic</a:t>
            </a:r>
          </a:p>
          <a:p>
            <a:r>
              <a:rPr lang="en-US">
                <a:latin typeface="Gotham Book" panose="02000604040000020004" pitchFamily="50" charset="0"/>
                <a:cs typeface="Arial" panose="020B0604020202020204" pitchFamily="34" charset="0"/>
              </a:rPr>
              <a:t>Explain how to find the chat box on different devices</a:t>
            </a:r>
          </a:p>
          <a:p>
            <a:r>
              <a:rPr lang="en-US">
                <a:latin typeface="Gotham Book" panose="02000604040000020004" pitchFamily="50" charset="0"/>
                <a:cs typeface="Arial" panose="020B0604020202020204" pitchFamily="34" charset="0"/>
              </a:rPr>
              <a:t>Explain how to </a:t>
            </a:r>
            <a:r>
              <a:rPr lang="en-US" b="1">
                <a:latin typeface="Gotham Book" panose="02000604040000020004" pitchFamily="50" charset="0"/>
                <a:cs typeface="Arial" panose="020B0604020202020204" pitchFamily="34" charset="0"/>
              </a:rPr>
              <a:t>use the chat</a:t>
            </a:r>
            <a:r>
              <a:rPr lang="en-US">
                <a:latin typeface="Gotham Book" panose="02000604040000020004" pitchFamily="50" charset="0"/>
                <a:cs typeface="Arial" panose="020B0604020202020204" pitchFamily="34" charset="0"/>
              </a:rPr>
              <a:t> to share ideas</a:t>
            </a:r>
          </a:p>
          <a:p>
            <a:r>
              <a:rPr lang="en-US">
                <a:latin typeface="Gotham Book" panose="02000604040000020004" pitchFamily="50" charset="0"/>
                <a:cs typeface="Arial" panose="020B0604020202020204" pitchFamily="34" charset="0"/>
              </a:rPr>
              <a:t>Explain how to </a:t>
            </a:r>
            <a:r>
              <a:rPr lang="en-US" b="1">
                <a:latin typeface="Gotham Book" panose="02000604040000020004" pitchFamily="50" charset="0"/>
                <a:cs typeface="Arial" panose="020B0604020202020204" pitchFamily="34" charset="0"/>
              </a:rPr>
              <a:t>ask questions</a:t>
            </a:r>
            <a:r>
              <a:rPr lang="en-US">
                <a:latin typeface="Gotham Book" panose="02000604040000020004" pitchFamily="50" charset="0"/>
                <a:cs typeface="Arial" panose="020B0604020202020204" pitchFamily="34" charset="0"/>
              </a:rPr>
              <a:t> privately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Explain the </a:t>
            </a:r>
            <a:r>
              <a:rPr lang="en-US" b="1">
                <a:latin typeface="Gotham Book" panose="02000604040000020004" pitchFamily="50" charset="0"/>
                <a:cs typeface="Arial" panose="020B0604020202020204" pitchFamily="34" charset="0"/>
              </a:rPr>
              <a:t>Resource Packet</a:t>
            </a:r>
          </a:p>
          <a:p>
            <a:r>
              <a:rPr lang="en-US">
                <a:latin typeface="Gotham Book" panose="02000604040000020004" pitchFamily="50" charset="0"/>
                <a:cs typeface="Arial" panose="020B0604020202020204" pitchFamily="34" charset="0"/>
              </a:rPr>
              <a:t>It’s on the great start to quality website</a:t>
            </a:r>
          </a:p>
          <a:p>
            <a:r>
              <a:rPr lang="en-US">
                <a:latin typeface="Gotham Book" panose="02000604040000020004" pitchFamily="50" charset="0"/>
                <a:cs typeface="Arial" panose="020B0604020202020204" pitchFamily="34" charset="0"/>
              </a:rPr>
              <a:t>A link will be emailed</a:t>
            </a:r>
          </a:p>
          <a:p>
            <a:r>
              <a:rPr lang="en-US">
                <a:latin typeface="Gotham Book"/>
                <a:cs typeface="Arial" panose="020B0604020202020204" pitchFamily="34" charset="0"/>
              </a:rPr>
              <a:t>At the end of the training request a resource packet, if they have not done so when registering for the course in </a:t>
            </a:r>
            <a:r>
              <a:rPr lang="en-US" err="1">
                <a:latin typeface="Gotham Book"/>
                <a:cs typeface="Arial" panose="020B0604020202020204" pitchFamily="34" charset="0"/>
              </a:rPr>
              <a:t>MiRegistry</a:t>
            </a:r>
          </a:p>
          <a:p>
            <a:r>
              <a:rPr lang="en-US">
                <a:latin typeface="Gotham Book" panose="02000604040000020004" pitchFamily="50" charset="0"/>
                <a:cs typeface="Arial" panose="020B0604020202020204" pitchFamily="34" charset="0"/>
              </a:rPr>
              <a:t>Explain that a local resource center staff will reach out by phone and email to provide a packet</a:t>
            </a:r>
          </a:p>
          <a:p>
            <a:r>
              <a:rPr lang="en-US">
                <a:latin typeface="Gotham Book" panose="02000604040000020004" pitchFamily="50" charset="0"/>
                <a:cs typeface="Arial" panose="020B0604020202020204" pitchFamily="34" charset="0"/>
              </a:rPr>
              <a:t>Explain that providers must respond to this contact from the Resource Center to receive the packet</a:t>
            </a:r>
          </a:p>
          <a:p>
            <a:pPr defTabSz="2396015">
              <a:defRPr/>
            </a:pPr>
            <a:endParaRPr lang="en-US" b="1" baseline="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a:t>
            </a:fld>
            <a:endParaRPr lang="en-US"/>
          </a:p>
        </p:txBody>
      </p:sp>
    </p:spTree>
    <p:extLst>
      <p:ext uri="{BB962C8B-B14F-4D97-AF65-F5344CB8AC3E}">
        <p14:creationId xmlns:p14="http://schemas.microsoft.com/office/powerpoint/2010/main" val="813552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p>
          <a:p>
            <a:pPr defTabSz="2469933">
              <a:defRPr/>
            </a:pPr>
            <a:endParaRPr lang="en-US" b="1">
              <a:latin typeface="Gotham Book" panose="02000604040000020004" pitchFamily="50" charset="0"/>
            </a:endParaRPr>
          </a:p>
          <a:p>
            <a:pPr defTabSz="2469933">
              <a:defRPr/>
            </a:pPr>
            <a:r>
              <a:rPr lang="en-US">
                <a:latin typeface="Gotham Book" panose="02000604040000020004" pitchFamily="50" charset="0"/>
              </a:rPr>
              <a:t>Introduce the last slide in this section by explaining that vaccinations are another way to prevent the spread of some diseases</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Share that, because of vaccines, many diseases that used to cause high rates of death are now preventable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Share that young children are more vulnerable to diseases because their immune system (the body’s natural defense system) isn’t built up yet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Reference the graphic on the slide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Explain that most vaccine preventable diseases are passed person to person, so vaccinated people are less likely to spread diseases</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On the other hand, in an environment where there are fewer vaccinated people the virus spreads more easily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Remind providers that vaccination is always the family’s choice</a:t>
            </a:r>
          </a:p>
          <a:p>
            <a:pPr defTabSz="2469933">
              <a:defRPr/>
            </a:pPr>
            <a:endParaRPr lang="en-US">
              <a:latin typeface="Gotham Book" panose="02000604040000020004" pitchFamily="50" charset="0"/>
            </a:endParaRPr>
          </a:p>
          <a:p>
            <a:r>
              <a:rPr lang="en-US">
                <a:latin typeface="Gotham Book" panose="02000604040000020004" pitchFamily="50" charset="0"/>
              </a:rPr>
              <a:t>Explain the importance of knowing if children are immunized so that they can communicate vaccination status if the child needs medical attention</a:t>
            </a:r>
          </a:p>
          <a:p>
            <a:endParaRPr lang="en-US">
              <a:latin typeface="Gotham Book" panose="02000604040000020004" pitchFamily="50" charset="0"/>
            </a:endParaRPr>
          </a:p>
          <a:p>
            <a:r>
              <a:rPr lang="en-US">
                <a:latin typeface="Gotham Book" panose="02000604040000020004" pitchFamily="50" charset="0"/>
              </a:rPr>
              <a:t>Ask providers what questions they might still have about the prevention and control of infectious diseases </a:t>
            </a:r>
          </a:p>
          <a:p>
            <a:endParaRPr lang="en-US">
              <a:latin typeface="Gotham Book" panose="02000604040000020004" pitchFamily="50" charset="0"/>
            </a:endParaRPr>
          </a:p>
          <a:p>
            <a:endParaRPr lang="en-US">
              <a:latin typeface="Gotham Book" panose="02000604040000020004" pitchFamily="50" charset="0"/>
            </a:endParaRPr>
          </a:p>
          <a:p>
            <a:r>
              <a:rPr lang="en-US" b="1">
                <a:latin typeface="Gotham Book" panose="02000604040000020004" pitchFamily="50" charset="0"/>
              </a:rPr>
              <a:t>Sources</a:t>
            </a:r>
          </a:p>
          <a:p>
            <a:r>
              <a:rPr lang="en-US">
                <a:latin typeface="Gotham Book" panose="02000604040000020004" pitchFamily="50" charset="0"/>
              </a:rPr>
              <a:t>https://childcareta.acf.hhs.gov/sites/default/files/public/infectious_disease_health_safety_brief.pdf (statistic about preschool children)</a:t>
            </a:r>
          </a:p>
          <a:p>
            <a:r>
              <a:rPr lang="en-US">
                <a:latin typeface="Gotham Book" panose="02000604040000020004" pitchFamily="50" charset="0"/>
              </a:rPr>
              <a:t>Module 2 of the required health and safety training for licensed providers</a:t>
            </a:r>
          </a:p>
          <a:p>
            <a:r>
              <a:rPr lang="en-US">
                <a:latin typeface="Gotham Book" panose="02000604040000020004" pitchFamily="50" charset="0"/>
                <a:hlinkClick r:id="rId3">
                  <a:extLst>
                    <a:ext uri="{A12FA001-AC4F-418D-AE19-62706E023703}">
                      <ahyp:hlinkClr xmlns:ahyp="http://schemas.microsoft.com/office/drawing/2018/hyperlinkcolor" val="tx"/>
                    </a:ext>
                  </a:extLst>
                </a:hlinkClick>
              </a:rPr>
              <a:t>https://www.cdc.gov/vaccines/vac-gen/vaxwithme.html</a:t>
            </a:r>
            <a:endParaRPr lang="en-US">
              <a:latin typeface="Gotham Book" panose="02000604040000020004" pitchFamily="50" charset="0"/>
            </a:endParaRPr>
          </a:p>
          <a:p>
            <a:pPr defTabSz="2396695">
              <a:defRPr/>
            </a:pPr>
            <a:endParaRPr lang="en-US" b="1" i="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50</a:t>
            </a:fld>
            <a:endParaRPr lang="en-US"/>
          </a:p>
        </p:txBody>
      </p:sp>
    </p:spTree>
    <p:extLst>
      <p:ext uri="{BB962C8B-B14F-4D97-AF65-F5344CB8AC3E}">
        <p14:creationId xmlns:p14="http://schemas.microsoft.com/office/powerpoint/2010/main" val="4266859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r>
              <a:rPr lang="en-US">
                <a:latin typeface="Gotham Book" panose="02000604040000020004" pitchFamily="50" charset="0"/>
              </a:rPr>
              <a:t>	</a:t>
            </a:r>
          </a:p>
          <a:p>
            <a:pPr defTabSz="2396015">
              <a:defRPr/>
            </a:pPr>
            <a:r>
              <a:rPr lang="en-US">
                <a:latin typeface="Gotham Book" panose="02000604040000020004" pitchFamily="50" charset="0"/>
              </a:rPr>
              <a:t>Introduce </a:t>
            </a:r>
            <a:r>
              <a:rPr lang="en-US" b="0" u="none">
                <a:latin typeface="Gotham Book" panose="02000604040000020004" pitchFamily="50" charset="0"/>
              </a:rPr>
              <a:t>Administration of </a:t>
            </a:r>
            <a:r>
              <a:rPr lang="en-US">
                <a:latin typeface="Gotham Book" panose="02000604040000020004" pitchFamily="50" charset="0"/>
              </a:rPr>
              <a:t>Medication</a:t>
            </a:r>
            <a:r>
              <a:rPr lang="en-US" b="0" u="none">
                <a:latin typeface="Gotham Book" panose="02000604040000020004" pitchFamily="50" charset="0"/>
              </a:rPr>
              <a:t> Consistent with Standards for Parental Consent</a:t>
            </a:r>
            <a:endParaRPr lang="en-US">
              <a:latin typeface="Gotham Book" panose="02000604040000020004" pitchFamily="50" charset="0"/>
              <a:cs typeface="Calibri"/>
            </a:endParaRP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51</a:t>
            </a:fld>
            <a:endParaRPr lang="en-US"/>
          </a:p>
        </p:txBody>
      </p:sp>
    </p:spTree>
    <p:extLst>
      <p:ext uri="{BB962C8B-B14F-4D97-AF65-F5344CB8AC3E}">
        <p14:creationId xmlns:p14="http://schemas.microsoft.com/office/powerpoint/2010/main" val="1949741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a:latin typeface="Gotham Book" panose="02000604040000020004" pitchFamily="50" charset="0"/>
                <a:cs typeface="Arial"/>
              </a:rPr>
              <a:t>Talking Points/Facilitation Notes</a:t>
            </a:r>
          </a:p>
          <a:p>
            <a:pPr defTabSz="914153">
              <a:tabLst>
                <a:tab pos="457076" algn="l"/>
              </a:tabLst>
              <a:defRPr/>
            </a:pPr>
            <a:endParaRPr lang="en-US" b="1">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Introduce this slide by asking providers to raise their hands (or appropriate signal) if they’ve ever had to give medication to a child </a:t>
            </a: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Explain that there are some important requirements to keep in mind as a License Exempt Provider</a:t>
            </a: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Review the points on the slide:</a:t>
            </a: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b="1">
                <a:latin typeface="Gotham Book" panose="02000604040000020004" pitchFamily="50" charset="0"/>
                <a:cs typeface="Arial"/>
              </a:rPr>
              <a:t>Providers are required</a:t>
            </a:r>
            <a:r>
              <a:rPr lang="en-US" b="1">
                <a:latin typeface="Gotham Book" panose="02000604040000020004" pitchFamily="50" charset="0"/>
                <a:ea typeface="Calibri" panose="020F0502020204030204" pitchFamily="34" charset="0"/>
                <a:cs typeface="Arial"/>
              </a:rPr>
              <a:t> to have written permission from the parent to administer prescription medication to each child in care </a:t>
            </a: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a:rPr>
              <a:t>Share that LARA provides a Medication Administration Form that you can use to collect permission and track the time and doses given</a:t>
            </a: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a:rPr>
              <a:t>Explain that this form clearly documents that the parent gave permission for medication to be given to the children</a:t>
            </a: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a:rPr>
              <a:t>Stress how this can be important in the rare event that a child has a serious reaction to a medication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a:rPr>
              <a:t>Explain that if they choose not to use the CDC form, providers must still have written documentation giving them permission from the parent</a:t>
            </a:r>
          </a:p>
          <a:p>
            <a:pPr defTabSz="914153">
              <a:tabLst>
                <a:tab pos="457076" algn="l"/>
              </a:tabLst>
              <a:defRPr/>
            </a:pPr>
            <a:endParaRPr lang="en-US" b="1">
              <a:latin typeface="Gotham Book" panose="02000604040000020004" pitchFamily="50" charset="0"/>
              <a:ea typeface="Calibri" panose="020F0502020204030204" pitchFamily="34" charset="0"/>
              <a:cs typeface="Arial" panose="020B0604020202020204" pitchFamily="34" charset="0"/>
            </a:endParaRPr>
          </a:p>
          <a:p>
            <a:pPr>
              <a:buClr>
                <a:srgbClr val="498500"/>
              </a:buClr>
            </a:pPr>
            <a:r>
              <a:rPr lang="en-US">
                <a:latin typeface="Gotham Book" panose="02000604040000020004" pitchFamily="50" charset="0"/>
                <a:ea typeface="Calibri" panose="020F0502020204030204" pitchFamily="34" charset="0"/>
                <a:cs typeface="Arial"/>
              </a:rPr>
              <a:t>Remind providers to </a:t>
            </a:r>
            <a:r>
              <a:rPr lang="en-US" b="1">
                <a:latin typeface="Gotham Book" panose="02000604040000020004" pitchFamily="50" charset="0"/>
                <a:ea typeface="Calibri" panose="020F0502020204030204" pitchFamily="34" charset="0"/>
                <a:cs typeface="Arial"/>
              </a:rPr>
              <a:t>discuss the dosing schedule with the family and follow the manufacturer’s directions or the prescription label for any medications</a:t>
            </a: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Remind providers that </a:t>
            </a:r>
            <a:r>
              <a:rPr lang="en-US" b="1">
                <a:latin typeface="Gotham Book" panose="02000604040000020004" pitchFamily="50" charset="0"/>
                <a:ea typeface="Calibri" panose="020F0502020204030204" pitchFamily="34" charset="0"/>
                <a:cs typeface="Arial"/>
              </a:rPr>
              <a:t>all medications must be stored in their original container </a:t>
            </a:r>
            <a:r>
              <a:rPr lang="en-US">
                <a:latin typeface="Gotham Book" panose="02000604040000020004" pitchFamily="50" charset="0"/>
                <a:ea typeface="Calibri" panose="020F0502020204030204" pitchFamily="34" charset="0"/>
                <a:cs typeface="Arial"/>
              </a:rPr>
              <a:t>and that best practice is to </a:t>
            </a:r>
            <a:r>
              <a:rPr lang="en-US" b="1">
                <a:latin typeface="Gotham Book" panose="02000604040000020004" pitchFamily="50" charset="0"/>
                <a:ea typeface="Calibri" panose="020F0502020204030204" pitchFamily="34" charset="0"/>
                <a:cs typeface="Arial"/>
              </a:rPr>
              <a:t>wash their hands before administering medication</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Stress that providers should </a:t>
            </a:r>
            <a:r>
              <a:rPr lang="en-US" b="1">
                <a:latin typeface="Gotham Book" panose="02000604040000020004" pitchFamily="50" charset="0"/>
                <a:ea typeface="Calibri" panose="020F0502020204030204" pitchFamily="34" charset="0"/>
                <a:cs typeface="Arial"/>
              </a:rPr>
              <a:t>never tell children that medication is candy because it makes it more likely that they will take it or try to take it without an adult</a:t>
            </a:r>
          </a:p>
          <a:p>
            <a:pPr defTabSz="914153">
              <a:defRPr/>
            </a:pPr>
            <a:r>
              <a:rPr lang="en-US">
                <a:latin typeface="Gotham Book" panose="02000604040000020004" pitchFamily="50" charset="0"/>
                <a:ea typeface="Calibri" panose="020F0502020204030204" pitchFamily="34" charset="0"/>
                <a:cs typeface="Arial"/>
              </a:rPr>
              <a:t>Encourage providers to </a:t>
            </a:r>
            <a:r>
              <a:rPr lang="en-US" b="1">
                <a:latin typeface="Gotham Book" panose="02000604040000020004" pitchFamily="50" charset="0"/>
                <a:ea typeface="Calibri" panose="020F0502020204030204" pitchFamily="34" charset="0"/>
                <a:cs typeface="Arial"/>
              </a:rPr>
              <a:t>explain what the medication is, why children are taking it and that they should only take medication from a parent or another trusted adult</a:t>
            </a:r>
          </a:p>
          <a:p>
            <a:pPr defTabSz="91415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a:rPr>
              <a:t>Sources</a:t>
            </a:r>
          </a:p>
          <a:p>
            <a:pPr defTabSz="914153">
              <a:defRPr/>
            </a:pPr>
            <a:r>
              <a:rPr lang="en-US">
                <a:latin typeface="Gotham Book" panose="02000604040000020004" pitchFamily="50" charset="0"/>
                <a:cs typeface="Arial"/>
              </a:rPr>
              <a:t>Guide to Your Child’s Medicine Video: https://vimeo.com/42781420 stop the video at 1:42</a:t>
            </a:r>
          </a:p>
          <a:p>
            <a:r>
              <a:rPr lang="en-US">
                <a:latin typeface="Gotham Book" panose="02000604040000020004" pitchFamily="50" charset="0"/>
                <a:cs typeface="Arial"/>
              </a:rPr>
              <a:t>https://www.upandaway.org/#put-meds-away </a:t>
            </a:r>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https://www.healthychildren.org/English/safety-prevention/at-home/medication-safety/Pages/Medication-Safety-Video.aspx</a:t>
            </a:r>
          </a:p>
          <a:p>
            <a:r>
              <a:rPr lang="en-US">
                <a:latin typeface="Gotham Book" panose="02000604040000020004" pitchFamily="50" charset="0"/>
                <a:cs typeface="Arial"/>
              </a:rPr>
              <a:t>3 American Academy of Pediatrics. (2015). Medication Safety [Video]. Retrieved from https://www.healthychildren.org/English/safetyprevention/at-home/medication-safety/Pages/Medication-Safety-Video.aspx 4 </a:t>
            </a:r>
            <a:r>
              <a:rPr lang="en-US" err="1">
                <a:latin typeface="Gotham Book" panose="02000604040000020004" pitchFamily="50" charset="0"/>
                <a:cs typeface="Arial"/>
              </a:rPr>
              <a:t>Schillie</a:t>
            </a:r>
            <a:r>
              <a:rPr lang="en-US">
                <a:latin typeface="Gotham Book" panose="02000604040000020004" pitchFamily="50" charset="0"/>
                <a:cs typeface="Arial"/>
              </a:rPr>
              <a:t>, S. F., Shehab, N., Thomas, K. E., &amp; </a:t>
            </a:r>
            <a:r>
              <a:rPr lang="en-US" err="1">
                <a:latin typeface="Gotham Book" panose="02000604040000020004" pitchFamily="50" charset="0"/>
                <a:cs typeface="Arial"/>
              </a:rPr>
              <a:t>Budnitz</a:t>
            </a:r>
            <a:r>
              <a:rPr lang="en-US">
                <a:latin typeface="Gotham Book" panose="02000604040000020004" pitchFamily="50" charset="0"/>
                <a:cs typeface="Arial"/>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a:latin typeface="Gotham Book" panose="02000604040000020004" pitchFamily="50" charset="0"/>
                <a:cs typeface="Arial"/>
              </a:rPr>
              <a:t>https://childcareta.acf.hhs.gov/sites/default/files/public/brief_2_administering_medication_final.pdf</a:t>
            </a:r>
          </a:p>
          <a:p>
            <a:pPr defTabSz="914153">
              <a:defRPr/>
            </a:pPr>
            <a:endParaRPr lang="en-US" b="1">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52</a:t>
            </a:fld>
            <a:endParaRPr lang="en-US"/>
          </a:p>
        </p:txBody>
      </p:sp>
    </p:spTree>
    <p:extLst>
      <p:ext uri="{BB962C8B-B14F-4D97-AF65-F5344CB8AC3E}">
        <p14:creationId xmlns:p14="http://schemas.microsoft.com/office/powerpoint/2010/main" val="3455341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a:latin typeface="Gotham Book" panose="02000604040000020004" pitchFamily="50" charset="0"/>
                <a:cs typeface="Arial"/>
              </a:rPr>
              <a:t>Talking Points/Facilitation Notes</a:t>
            </a:r>
          </a:p>
          <a:p>
            <a:pPr defTabSz="914153">
              <a:tabLst>
                <a:tab pos="457076" algn="l"/>
              </a:tabLst>
              <a:defRPr/>
            </a:pPr>
            <a:endParaRPr lang="en-US" b="1">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Introduce this slide by explaining that </a:t>
            </a:r>
            <a:r>
              <a:rPr lang="en-US">
                <a:latin typeface="Gotham Book" panose="02000604040000020004" pitchFamily="50" charset="0"/>
                <a:ea typeface="Calibri" panose="020F0502020204030204" pitchFamily="34" charset="0"/>
                <a:cs typeface="Arial"/>
              </a:rPr>
              <a:t>standards for medication administration apply to non-prescription medications as well </a:t>
            </a:r>
          </a:p>
          <a:p>
            <a:pPr defTabSz="914153">
              <a:tabLst>
                <a:tab pos="457076" algn="l"/>
              </a:tabLst>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a:latin typeface="Gotham Book" panose="02000604040000020004" pitchFamily="50" charset="0"/>
                <a:ea typeface="Calibri" panose="020F0502020204030204" pitchFamily="34" charset="0"/>
                <a:cs typeface="Arial"/>
              </a:rPr>
              <a:t>Remind providers that just because a medication is not prescription does not mean it does not pose a risk to children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Share that best practice is to receive written permission from the parent to administer both prescription </a:t>
            </a:r>
            <a:r>
              <a:rPr lang="en-US" u="sng">
                <a:latin typeface="Gotham Book" panose="02000604040000020004" pitchFamily="50" charset="0"/>
                <a:cs typeface="Arial"/>
              </a:rPr>
              <a:t>and</a:t>
            </a:r>
            <a:r>
              <a:rPr lang="en-US">
                <a:latin typeface="Gotham Book" panose="02000604040000020004" pitchFamily="50" charset="0"/>
                <a:cs typeface="Arial"/>
              </a:rPr>
              <a:t> non-prescription medications</a:t>
            </a:r>
          </a:p>
          <a:p>
            <a:pPr defTabSz="914153">
              <a:tabLst>
                <a:tab pos="457076" algn="l"/>
              </a:tabLst>
              <a:defRPr/>
            </a:pPr>
            <a:r>
              <a:rPr lang="en-US">
                <a:latin typeface="Gotham Book" panose="02000604040000020004" pitchFamily="50" charset="0"/>
                <a:cs typeface="Arial"/>
              </a:rPr>
              <a:t>(they may use the same medication administration form provided by LARA)</a:t>
            </a: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Explain that non-prescription medications are </a:t>
            </a:r>
            <a:r>
              <a:rPr lang="en-US">
                <a:latin typeface="Gotham Book" panose="02000604040000020004" pitchFamily="50" charset="0"/>
                <a:ea typeface="Calibri" panose="020F0502020204030204" pitchFamily="34" charset="0"/>
                <a:cs typeface="Arial"/>
              </a:rPr>
              <a:t>any over-the-counter medications that may be orally ingested or applied to the skin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a:rPr>
              <a:t>Review the examples on the slide to point out that non-prescription medications include things like </a:t>
            </a:r>
            <a:r>
              <a:rPr lang="en-US">
                <a:latin typeface="Gotham Book" panose="02000604040000020004" pitchFamily="50" charset="0"/>
                <a:ea typeface="Calibri" panose="020F0502020204030204" pitchFamily="34" charset="0"/>
                <a:cs typeface="Arial"/>
              </a:rPr>
              <a:t>cold/flu medications, powders, sunscreen, diaper rash products, bug spray, and pain or fever reducing medications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53</a:t>
            </a:fld>
            <a:endParaRPr lang="en-US"/>
          </a:p>
        </p:txBody>
      </p:sp>
    </p:spTree>
    <p:extLst>
      <p:ext uri="{BB962C8B-B14F-4D97-AF65-F5344CB8AC3E}">
        <p14:creationId xmlns:p14="http://schemas.microsoft.com/office/powerpoint/2010/main" val="137164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0">
              <a:latin typeface="Gotham Book" panose="02000604040000020004" pitchFamily="50" charset="0"/>
              <a:cs typeface="Arial" panose="020B0604020202020204" pitchFamily="34" charset="0"/>
            </a:endParaRPr>
          </a:p>
          <a:p>
            <a:pPr defTabSz="914153">
              <a:defRPr/>
            </a:pPr>
            <a:r>
              <a:rPr lang="en-US" b="0" i="0">
                <a:effectLst/>
                <a:latin typeface="Gotham Book" panose="02000604040000020004" pitchFamily="50" charset="0"/>
                <a:ea typeface="Calibri" panose="020F0502020204030204" pitchFamily="34" charset="0"/>
                <a:cs typeface="Arial" panose="020B0604020202020204" pitchFamily="34" charset="0"/>
              </a:rPr>
              <a:t>Introduce the slide by sharing that it shows </a:t>
            </a:r>
            <a:r>
              <a:rPr lang="en-US">
                <a:effectLst/>
                <a:latin typeface="Gotham Book" panose="02000604040000020004" pitchFamily="50" charset="0"/>
                <a:cs typeface="Arial" panose="020B0604020202020204" pitchFamily="34" charset="0"/>
              </a:rPr>
              <a:t>a list of practices to minimize the chance of making an error when administering medication</a:t>
            </a: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a:effectLst/>
                <a:latin typeface="Gotham Book" panose="02000604040000020004" pitchFamily="50" charset="0"/>
                <a:ea typeface="Calibri" panose="020F0502020204030204" pitchFamily="34" charset="0"/>
                <a:cs typeface="Arial" panose="020B0604020202020204" pitchFamily="34" charset="0"/>
              </a:rPr>
              <a:t>Explain that providers will have the chance to practice these skills</a:t>
            </a: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effectLst/>
                <a:latin typeface="Gotham Book" panose="02000604040000020004" pitchFamily="50" charset="0"/>
                <a:cs typeface="Arial" panose="020B0604020202020204" pitchFamily="34" charset="0"/>
              </a:rPr>
              <a:t>Review the points on the slide </a:t>
            </a:r>
          </a:p>
          <a:p>
            <a:pPr defTabSz="914153">
              <a:defRPr/>
            </a:pPr>
            <a:endParaRPr lang="en-US">
              <a:effectLst/>
              <a:latin typeface="Gotham Book" panose="02000604040000020004" pitchFamily="50" charset="0"/>
              <a:cs typeface="Arial" panose="020B0604020202020204" pitchFamily="34" charset="0"/>
            </a:endParaRPr>
          </a:p>
          <a:p>
            <a:pPr defTabSz="914153">
              <a:defRPr/>
            </a:pPr>
            <a:r>
              <a:rPr lang="en-US" b="1">
                <a:effectLst/>
                <a:latin typeface="Gotham Book" panose="02000604040000020004" pitchFamily="50" charset="0"/>
                <a:cs typeface="Arial" panose="020B0604020202020204" pitchFamily="34" charset="0"/>
              </a:rPr>
              <a:t>The Right Child</a:t>
            </a:r>
            <a:r>
              <a:rPr lang="en-US">
                <a:effectLst/>
                <a:latin typeface="Gotham Book" panose="02000604040000020004" pitchFamily="50" charset="0"/>
                <a:cs typeface="Arial" panose="020B0604020202020204" pitchFamily="34" charset="0"/>
              </a:rPr>
              <a:t>: Be sure the child listed on the medication form is the child you are giving the medication to</a:t>
            </a:r>
          </a:p>
          <a:p>
            <a:pPr defTabSz="914153">
              <a:defRPr/>
            </a:pPr>
            <a:r>
              <a:rPr lang="en-US">
                <a:effectLst/>
                <a:latin typeface="Gotham Book" panose="02000604040000020004" pitchFamily="50" charset="0"/>
                <a:cs typeface="Arial" panose="020B0604020202020204" pitchFamily="34" charset="0"/>
              </a:rPr>
              <a:t> </a:t>
            </a:r>
            <a:br>
              <a:rPr lang="en-US">
                <a:effectLst/>
                <a:latin typeface="Gotham Book" panose="02000604040000020004" pitchFamily="50" charset="0"/>
                <a:cs typeface="Arial" panose="020B0604020202020204" pitchFamily="34" charset="0"/>
              </a:rPr>
            </a:br>
            <a:r>
              <a:rPr lang="en-US" b="1">
                <a:effectLst/>
                <a:latin typeface="Gotham Book" panose="02000604040000020004" pitchFamily="50" charset="0"/>
                <a:cs typeface="Arial" panose="020B0604020202020204" pitchFamily="34" charset="0"/>
              </a:rPr>
              <a:t>The Right Medication</a:t>
            </a:r>
            <a:r>
              <a:rPr lang="en-US">
                <a:effectLst/>
                <a:latin typeface="Gotham Book" panose="02000604040000020004" pitchFamily="50" charset="0"/>
                <a:cs typeface="Arial" panose="020B0604020202020204" pitchFamily="34" charset="0"/>
              </a:rPr>
              <a:t>: Check the name of the medication on the form and the name of the medication on the label of the bottle to be sure they are the same</a:t>
            </a:r>
          </a:p>
          <a:p>
            <a:pPr defTabSz="914153">
              <a:defRPr/>
            </a:pPr>
            <a:br>
              <a:rPr lang="en-US">
                <a:effectLst/>
                <a:latin typeface="Gotham Book" panose="02000604040000020004" pitchFamily="50" charset="0"/>
                <a:cs typeface="Arial" panose="020B0604020202020204" pitchFamily="34" charset="0"/>
              </a:rPr>
            </a:br>
            <a:r>
              <a:rPr lang="en-US" b="1">
                <a:effectLst/>
                <a:latin typeface="Gotham Book" panose="02000604040000020004" pitchFamily="50" charset="0"/>
                <a:cs typeface="Arial" panose="020B0604020202020204" pitchFamily="34" charset="0"/>
              </a:rPr>
              <a:t>The Right Dose</a:t>
            </a:r>
            <a:r>
              <a:rPr lang="en-US">
                <a:effectLst/>
                <a:latin typeface="Gotham Book" panose="02000604040000020004" pitchFamily="50" charset="0"/>
                <a:cs typeface="Arial" panose="020B0604020202020204" pitchFamily="34" charset="0"/>
              </a:rPr>
              <a:t>: Compare the dose on the label with the amount you have prepared in the application device and be sure to pay particular attention to whether the medication dose is listed in milliliters (ML) or milligrams (MG) and note which is identified on the administering tool (sometimes a conversion is required on your part) </a:t>
            </a:r>
          </a:p>
          <a:p>
            <a:pPr defTabSz="914153">
              <a:defRPr/>
            </a:pPr>
            <a:br>
              <a:rPr lang="en-US">
                <a:effectLst/>
                <a:latin typeface="Gotham Book" panose="02000604040000020004" pitchFamily="50" charset="0"/>
                <a:cs typeface="Arial" panose="020B0604020202020204" pitchFamily="34" charset="0"/>
              </a:rPr>
            </a:br>
            <a:r>
              <a:rPr lang="en-US" b="1">
                <a:effectLst/>
                <a:latin typeface="Gotham Book" panose="02000604040000020004" pitchFamily="50" charset="0"/>
                <a:cs typeface="Arial" panose="020B0604020202020204" pitchFamily="34" charset="0"/>
              </a:rPr>
              <a:t>The Right Way</a:t>
            </a:r>
            <a:r>
              <a:rPr lang="en-US">
                <a:effectLst/>
                <a:latin typeface="Gotham Book" panose="02000604040000020004" pitchFamily="50" charset="0"/>
                <a:cs typeface="Arial" panose="020B0604020202020204" pitchFamily="34" charset="0"/>
              </a:rPr>
              <a:t>: Check the label to be sure you are giving the medication the same route that it is ordered </a:t>
            </a:r>
          </a:p>
          <a:p>
            <a:pPr defTabSz="914153">
              <a:defRPr/>
            </a:pPr>
            <a:br>
              <a:rPr lang="en-US">
                <a:effectLst/>
                <a:latin typeface="Gotham Book" panose="02000604040000020004" pitchFamily="50" charset="0"/>
                <a:cs typeface="Arial" panose="020B0604020202020204" pitchFamily="34" charset="0"/>
              </a:rPr>
            </a:br>
            <a:r>
              <a:rPr lang="en-US" b="1">
                <a:effectLst/>
                <a:latin typeface="Gotham Book" panose="02000604040000020004" pitchFamily="50" charset="0"/>
                <a:cs typeface="Arial" panose="020B0604020202020204" pitchFamily="34" charset="0"/>
              </a:rPr>
              <a:t>The Right Time</a:t>
            </a:r>
            <a:r>
              <a:rPr lang="en-US">
                <a:effectLst/>
                <a:latin typeface="Gotham Book" panose="02000604040000020004" pitchFamily="50" charset="0"/>
                <a:cs typeface="Arial" panose="020B0604020202020204" pitchFamily="34" charset="0"/>
              </a:rPr>
              <a:t>: Check the form and medication label to ensure you are giving the medication at the proper time</a:t>
            </a:r>
          </a:p>
          <a:p>
            <a:pPr defTabSz="914153">
              <a:defRPr/>
            </a:pPr>
            <a:endParaRPr lang="en-US">
              <a:effectLst/>
              <a:latin typeface="Gotham Book" panose="02000604040000020004" pitchFamily="50" charset="0"/>
              <a:cs typeface="Arial" panose="020B0604020202020204" pitchFamily="34" charset="0"/>
            </a:endParaRPr>
          </a:p>
          <a:p>
            <a:pPr defTabSz="914153">
              <a:defRPr/>
            </a:pPr>
            <a:r>
              <a:rPr lang="en-US">
                <a:effectLst/>
                <a:latin typeface="Gotham Book" panose="02000604040000020004" pitchFamily="50" charset="0"/>
                <a:cs typeface="Arial" panose="020B0604020202020204" pitchFamily="34" charset="0"/>
              </a:rPr>
              <a:t>These should be checked at 3 stages of the process- </a:t>
            </a:r>
            <a:r>
              <a:rPr lang="en-US" b="1">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1"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a:effectLst/>
                <a:latin typeface="Gotham Book" panose="02000604040000020004" pitchFamily="50" charset="0"/>
                <a:ea typeface="Calibri" panose="020F0502020204030204" pitchFamily="34" charset="0"/>
                <a:cs typeface="Arial" panose="020B0604020202020204" pitchFamily="34" charset="0"/>
              </a:rPr>
              <a:t>Stress that the 5 Rights – Right Child, Right Medication, Right Dose, Right Way, and Right Time – apply to both prescription and over-the-counter medications </a:t>
            </a: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a:effectLst/>
                <a:latin typeface="Gotham Book" panose="02000604040000020004" pitchFamily="50" charset="0"/>
                <a:ea typeface="Calibri" panose="020F0502020204030204" pitchFamily="34" charset="0"/>
                <a:cs typeface="Arial" panose="020B0604020202020204" pitchFamily="34" charset="0"/>
              </a:rPr>
              <a:t>Remind providers that over-the-counter medications should be dosed using the child’s weight, not age </a:t>
            </a: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a:effectLst/>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medication administration</a:t>
            </a: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a:effectLst/>
                <a:latin typeface="Gotham Book" panose="02000604040000020004" pitchFamily="50" charset="0"/>
                <a:ea typeface="Calibri" panose="020F0502020204030204" pitchFamily="34" charset="0"/>
                <a:cs typeface="Arial" panose="020B0604020202020204" pitchFamily="34" charset="0"/>
              </a:rPr>
              <a:t>Sources</a:t>
            </a:r>
          </a:p>
          <a:p>
            <a:r>
              <a:rPr lang="en-US" b="0">
                <a:solidFill>
                  <a:schemeClr val="tx1"/>
                </a:solidFill>
                <a:latin typeface="Gotham Book" panose="02000604040000020004" pitchFamily="50" charset="0"/>
                <a:cs typeface="Arial" panose="020B0604020202020204" pitchFamily="34" charset="0"/>
              </a:rPr>
              <a:t>https://www.upandaway.org/#put-meds-away </a:t>
            </a:r>
          </a:p>
          <a:p>
            <a:r>
              <a:rPr lang="en-US" b="0">
                <a:solidFill>
                  <a:schemeClr val="tx1"/>
                </a:solidFill>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err="1">
                <a:latin typeface="Gotham Book" panose="02000604040000020004" pitchFamily="50" charset="0"/>
                <a:cs typeface="Arial" panose="020B0604020202020204" pitchFamily="34" charset="0"/>
              </a:rPr>
              <a:t>Schillie</a:t>
            </a:r>
            <a:r>
              <a:rPr lang="en-US">
                <a:latin typeface="Gotham Book" panose="02000604040000020004" pitchFamily="50" charset="0"/>
                <a:cs typeface="Arial" panose="020B0604020202020204" pitchFamily="34" charset="0"/>
              </a:rPr>
              <a:t>, S. F., Shehab, N., Thomas, K. E., &amp; </a:t>
            </a:r>
            <a:r>
              <a:rPr lang="en-US" err="1">
                <a:latin typeface="Gotham Book" panose="02000604040000020004" pitchFamily="50" charset="0"/>
                <a:cs typeface="Arial" panose="020B0604020202020204" pitchFamily="34" charset="0"/>
              </a:rPr>
              <a:t>Budnitz</a:t>
            </a:r>
            <a:r>
              <a:rPr lang="en-US">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b="0">
                <a:solidFill>
                  <a:schemeClr val="tx1"/>
                </a:solidFill>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54</a:t>
            </a:fld>
            <a:endParaRPr lang="en-US"/>
          </a:p>
        </p:txBody>
      </p:sp>
    </p:spTree>
    <p:extLst>
      <p:ext uri="{BB962C8B-B14F-4D97-AF65-F5344CB8AC3E}">
        <p14:creationId xmlns:p14="http://schemas.microsoft.com/office/powerpoint/2010/main" val="1469411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1">
              <a:latin typeface="Gotham Book" panose="02000604040000020004" pitchFamily="50" charset="0"/>
              <a:cs typeface="Arial" panose="020B0604020202020204" pitchFamily="34" charset="0"/>
            </a:endParaRPr>
          </a:p>
          <a:p>
            <a:pPr defTabSz="914153">
              <a:tabLst>
                <a:tab pos="457076" algn="l"/>
              </a:tabLst>
              <a:defRPr/>
            </a:pPr>
            <a:r>
              <a:rPr lang="en-US">
                <a:latin typeface="Gotham Book" panose="02000604040000020004" pitchFamily="50" charset="0"/>
                <a:cs typeface="Arial" panose="020B0604020202020204" pitchFamily="34" charset="0"/>
              </a:rPr>
              <a:t>Introduce this slide by explaining that providers will have the opportunity to practice the skills they learned  </a:t>
            </a:r>
          </a:p>
          <a:p>
            <a:pPr defTabSz="914153">
              <a:tabLst>
                <a:tab pos="457076" algn="l"/>
              </a:tabLst>
              <a:defRPr/>
            </a:pPr>
            <a:endParaRPr lang="en-US">
              <a:latin typeface="Gotham Book" panose="02000604040000020004" pitchFamily="50" charset="0"/>
              <a:cs typeface="Arial" panose="020B0604020202020204" pitchFamily="34" charset="0"/>
            </a:endParaRPr>
          </a:p>
          <a:p>
            <a:pPr defTabSz="2469933">
              <a:defRPr/>
            </a:pPr>
            <a:r>
              <a:rPr lang="en-US" b="1" u="none" baseline="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panose="020B0604020202020204" pitchFamily="34" charset="0"/>
              </a:rPr>
              <a:t>TIME LIMIT: 2-3 minutes per scenario/7 minutes total (any group size)</a:t>
            </a:r>
          </a:p>
          <a:p>
            <a:r>
              <a:rPr lang="en-US" b="0" u="sng" baseline="0">
                <a:latin typeface="Gotham Book" panose="02000604040000020004" pitchFamily="50" charset="0"/>
                <a:cs typeface="Arial" panose="020B0604020202020204" pitchFamily="34" charset="0"/>
              </a:rPr>
              <a:t>Activity Goal</a:t>
            </a:r>
          </a:p>
          <a:p>
            <a:pPr defTabSz="2469933">
              <a:defRPr/>
            </a:pPr>
            <a:r>
              <a:rPr lang="en-US">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a:latin typeface="Gotham Book" panose="02000604040000020004" pitchFamily="50" charset="0"/>
                <a:cs typeface="Arial" panose="020B0604020202020204" pitchFamily="34" charset="0"/>
              </a:rPr>
              <a:t>Right Child</a:t>
            </a:r>
          </a:p>
          <a:p>
            <a:pPr defTabSz="2469933">
              <a:defRPr/>
            </a:pPr>
            <a:r>
              <a:rPr lang="en-US">
                <a:latin typeface="Gotham Book" panose="02000604040000020004" pitchFamily="50" charset="0"/>
                <a:cs typeface="Arial" panose="020B0604020202020204" pitchFamily="34" charset="0"/>
              </a:rPr>
              <a:t>Right Medication</a:t>
            </a:r>
          </a:p>
          <a:p>
            <a:pPr defTabSz="2469933">
              <a:defRPr/>
            </a:pPr>
            <a:r>
              <a:rPr lang="en-US">
                <a:latin typeface="Gotham Book" panose="02000604040000020004" pitchFamily="50" charset="0"/>
                <a:cs typeface="Arial" panose="020B0604020202020204" pitchFamily="34" charset="0"/>
              </a:rPr>
              <a:t>Right Dose</a:t>
            </a:r>
          </a:p>
          <a:p>
            <a:pPr defTabSz="2469933">
              <a:defRPr/>
            </a:pPr>
            <a:r>
              <a:rPr lang="en-US">
                <a:latin typeface="Gotham Book" panose="02000604040000020004" pitchFamily="50" charset="0"/>
                <a:cs typeface="Arial" panose="020B0604020202020204" pitchFamily="34" charset="0"/>
              </a:rPr>
              <a:t>Right Way</a:t>
            </a:r>
          </a:p>
          <a:p>
            <a:pPr defTabSz="2469933">
              <a:defRPr/>
            </a:pPr>
            <a:r>
              <a:rPr lang="en-US">
                <a:latin typeface="Gotham Book" panose="02000604040000020004" pitchFamily="50" charset="0"/>
                <a:cs typeface="Arial" panose="020B0604020202020204" pitchFamily="34" charset="0"/>
              </a:rPr>
              <a:t>Right Time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Review the scenario on the slide:</a:t>
            </a:r>
          </a:p>
          <a:p>
            <a:pPr defTabSz="2469933">
              <a:defRPr/>
            </a:pPr>
            <a:r>
              <a:rPr lang="en-US">
                <a:latin typeface="Gotham Book" panose="02000604040000020004" pitchFamily="50" charset="0"/>
                <a:cs typeface="Arial" panose="020B0604020202020204" pitchFamily="34" charset="0"/>
              </a:rPr>
              <a:t>You provide care for Libby, a 3-year-old who weighs 40 pounds. Libby feels warm, so you take her temperature and see that she has a fever. You have written permission from the parent for Libby to have some Tylenol to help bring her fever down. How much Tylenol would you give Libby? </a:t>
            </a:r>
          </a:p>
          <a:p>
            <a:pPr defTabSz="914153">
              <a:defRPr/>
            </a:pPr>
            <a:endParaRPr lang="en-US" b="1" u="sng">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https://www.upandaway.org/#put-meds-away </a:t>
            </a:r>
          </a:p>
          <a:p>
            <a:r>
              <a:rPr lang="en-US">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err="1">
                <a:latin typeface="Gotham Book" panose="02000604040000020004" pitchFamily="50" charset="0"/>
                <a:cs typeface="Arial" panose="020B0604020202020204" pitchFamily="34" charset="0"/>
              </a:rPr>
              <a:t>Schillie</a:t>
            </a:r>
            <a:r>
              <a:rPr lang="en-US">
                <a:latin typeface="Gotham Book" panose="02000604040000020004" pitchFamily="50" charset="0"/>
                <a:cs typeface="Arial" panose="020B0604020202020204" pitchFamily="34" charset="0"/>
              </a:rPr>
              <a:t>, S. F., Shehab, N., Thomas, K. E., &amp; </a:t>
            </a:r>
            <a:r>
              <a:rPr lang="en-US" err="1">
                <a:latin typeface="Gotham Book" panose="02000604040000020004" pitchFamily="50" charset="0"/>
                <a:cs typeface="Arial" panose="020B0604020202020204" pitchFamily="34" charset="0"/>
              </a:rPr>
              <a:t>Budnitz</a:t>
            </a:r>
            <a:r>
              <a:rPr lang="en-US">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a:ea typeface="Calibri" panose="020F0502020204030204" pitchFamily="34" charset="0"/>
              <a:cs typeface="Arial" panose="020B0604020202020204" pitchFamily="34" charset="0"/>
            </a:endParaRP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55</a:t>
            </a:fld>
            <a:endParaRPr lang="en-US"/>
          </a:p>
        </p:txBody>
      </p:sp>
    </p:spTree>
    <p:extLst>
      <p:ext uri="{BB962C8B-B14F-4D97-AF65-F5344CB8AC3E}">
        <p14:creationId xmlns:p14="http://schemas.microsoft.com/office/powerpoint/2010/main" val="243684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a:latin typeface="Gotham Book" panose="02000604040000020004" pitchFamily="50" charset="0"/>
              <a:cs typeface="Arial" panose="020B0604020202020204" pitchFamily="34" charset="0"/>
            </a:endParaRPr>
          </a:p>
          <a:p>
            <a:pPr marL="0" marR="0" lvl="0" indent="0" algn="l" defTabSz="2469933" rtl="0" eaLnBrk="1" fontAlgn="auto" latinLnBrk="0" hangingPunct="1">
              <a:lnSpc>
                <a:spcPct val="100000"/>
              </a:lnSpc>
              <a:spcBef>
                <a:spcPts val="0"/>
              </a:spcBef>
              <a:spcAft>
                <a:spcPts val="0"/>
              </a:spcAft>
              <a:buClrTx/>
              <a:buSzTx/>
              <a:buFontTx/>
              <a:buNone/>
              <a:tabLst/>
              <a:defRPr/>
            </a:pPr>
            <a:r>
              <a:rPr lang="en-US" b="1" u="none" baseline="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panose="020B0604020202020204" pitchFamily="34" charset="0"/>
              </a:rPr>
              <a:t>TIME LIMIT: 2-3 minutes per scenario/7 minutes total (any group size)</a:t>
            </a:r>
          </a:p>
          <a:p>
            <a:pPr defTabSz="2469933">
              <a:defRPr/>
            </a:pPr>
            <a:r>
              <a:rPr lang="en-US" b="0" u="sng" baseline="0">
                <a:latin typeface="Gotham Book" panose="02000604040000020004" pitchFamily="50" charset="0"/>
                <a:cs typeface="Arial" panose="020B0604020202020204" pitchFamily="34" charset="0"/>
              </a:rPr>
              <a:t>Activity Goal</a:t>
            </a:r>
          </a:p>
          <a:p>
            <a:pPr defTabSz="2469933">
              <a:defRPr/>
            </a:pPr>
            <a:r>
              <a:rPr lang="en-US">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a:latin typeface="Gotham Book" panose="02000604040000020004" pitchFamily="50" charset="0"/>
                <a:cs typeface="Arial" panose="020B0604020202020204" pitchFamily="34" charset="0"/>
              </a:rPr>
              <a:t>Right Child </a:t>
            </a:r>
          </a:p>
          <a:p>
            <a:pPr defTabSz="2469933">
              <a:defRPr/>
            </a:pPr>
            <a:r>
              <a:rPr lang="en-US">
                <a:latin typeface="Gotham Book" panose="02000604040000020004" pitchFamily="50" charset="0"/>
                <a:cs typeface="Arial" panose="020B0604020202020204" pitchFamily="34" charset="0"/>
              </a:rPr>
              <a:t>Right Medication</a:t>
            </a:r>
          </a:p>
          <a:p>
            <a:pPr defTabSz="2469933">
              <a:defRPr/>
            </a:pPr>
            <a:r>
              <a:rPr lang="en-US">
                <a:latin typeface="Gotham Book" panose="02000604040000020004" pitchFamily="50" charset="0"/>
                <a:cs typeface="Arial" panose="020B0604020202020204" pitchFamily="34" charset="0"/>
              </a:rPr>
              <a:t>Right Dose</a:t>
            </a:r>
          </a:p>
          <a:p>
            <a:pPr defTabSz="2469933">
              <a:defRPr/>
            </a:pPr>
            <a:r>
              <a:rPr lang="en-US">
                <a:latin typeface="Gotham Book" panose="02000604040000020004" pitchFamily="50" charset="0"/>
                <a:cs typeface="Arial" panose="020B0604020202020204" pitchFamily="34" charset="0"/>
              </a:rPr>
              <a:t>Right Way</a:t>
            </a:r>
          </a:p>
          <a:p>
            <a:pPr defTabSz="2469933">
              <a:defRPr/>
            </a:pPr>
            <a:r>
              <a:rPr lang="en-US">
                <a:latin typeface="Gotham Book" panose="02000604040000020004" pitchFamily="50" charset="0"/>
                <a:cs typeface="Arial" panose="020B0604020202020204" pitchFamily="34" charset="0"/>
              </a:rPr>
              <a:t>Right Time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Review the scenario on the slide:</a:t>
            </a:r>
          </a:p>
          <a:p>
            <a:pPr defTabSz="914153">
              <a:defRPr/>
            </a:pPr>
            <a:r>
              <a:rPr lang="en-US">
                <a:latin typeface="Gotham Book" panose="02000604040000020004" pitchFamily="50" charset="0"/>
                <a:cs typeface="Arial" panose="020B0604020202020204" pitchFamily="34" charset="0"/>
              </a:rPr>
              <a:t>You provide care for Jaylen, a 13-month-old who weighs 17 pounds. Jaylen had his vaccinations this morning and seems uncomfortable. You have written permission from the parent to give Jaylen some Motrin to help relieve any pain he might be experiencing. How much Motrin would you give Jaylen? </a:t>
            </a:r>
          </a:p>
          <a:p>
            <a:pPr defTabSz="914153">
              <a:defRPr/>
            </a:pPr>
            <a:endParaRPr lang="en-US">
              <a:latin typeface="Gotham Book" panose="02000604040000020004" pitchFamily="50" charset="0"/>
              <a:cs typeface="Arial" panose="020B0604020202020204" pitchFamily="34" charset="0"/>
            </a:endParaRPr>
          </a:p>
          <a:p>
            <a:pPr defTabSz="882643">
              <a:defRPr/>
            </a:pPr>
            <a:r>
              <a:rPr lang="en-US">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Remind providers of the importance of having written permission prior to any situations like this </a:t>
            </a:r>
          </a:p>
          <a:p>
            <a:pPr defTabSz="914153">
              <a:defRPr/>
            </a:pPr>
            <a:endParaRPr lang="en-US" b="1" u="sng">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Discuss and answer any questions about the scenarios and medication administration </a:t>
            </a:r>
          </a:p>
          <a:p>
            <a:pPr defTabSz="914153">
              <a:defRPr/>
            </a:pPr>
            <a:endParaRPr lang="en-US" b="1" u="sng">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https://www.upandaway.org/#put-meds-away </a:t>
            </a:r>
          </a:p>
          <a:p>
            <a:r>
              <a:rPr lang="en-US">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err="1">
                <a:latin typeface="Gotham Book" panose="02000604040000020004" pitchFamily="50" charset="0"/>
                <a:cs typeface="Arial" panose="020B0604020202020204" pitchFamily="34" charset="0"/>
              </a:rPr>
              <a:t>Schillie</a:t>
            </a:r>
            <a:r>
              <a:rPr lang="en-US">
                <a:latin typeface="Gotham Book" panose="02000604040000020004" pitchFamily="50" charset="0"/>
                <a:cs typeface="Arial" panose="020B0604020202020204" pitchFamily="34" charset="0"/>
              </a:rPr>
              <a:t>, S. F., Shehab, N., Thomas, K. E., &amp; </a:t>
            </a:r>
            <a:r>
              <a:rPr lang="en-US" err="1">
                <a:latin typeface="Gotham Book" panose="02000604040000020004" pitchFamily="50" charset="0"/>
                <a:cs typeface="Arial" panose="020B0604020202020204" pitchFamily="34" charset="0"/>
              </a:rPr>
              <a:t>Budnitz</a:t>
            </a:r>
            <a:r>
              <a:rPr lang="en-US">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a:latin typeface="Gotham Book" panose="02000604040000020004" pitchFamily="50" charset="0"/>
              <a:ea typeface="Calibri" panose="020F0502020204030204" pitchFamily="34" charset="0"/>
              <a:cs typeface="Times New Roman" panose="02020603050405020304" pitchFamily="18" charset="0"/>
            </a:endParaRP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56</a:t>
            </a:fld>
            <a:endParaRPr lang="en-US"/>
          </a:p>
        </p:txBody>
      </p:sp>
    </p:spTree>
    <p:extLst>
      <p:ext uri="{BB962C8B-B14F-4D97-AF65-F5344CB8AC3E}">
        <p14:creationId xmlns:p14="http://schemas.microsoft.com/office/powerpoint/2010/main" val="2390616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469933">
              <a:defRPr/>
            </a:pPr>
            <a:endParaRPr lang="en-US">
              <a:latin typeface="Gotham Book" panose="02000604040000020004" pitchFamily="50" charset="0"/>
            </a:endParaRPr>
          </a:p>
          <a:p>
            <a:pPr algn="l"/>
            <a:r>
              <a:rPr lang="en-US">
                <a:latin typeface="Gotham Book" panose="02000604040000020004" pitchFamily="50" charset="0"/>
                <a:cs typeface="Arial" panose="020B0604020202020204" pitchFamily="34" charset="0"/>
              </a:rPr>
              <a:t>Introduce </a:t>
            </a:r>
            <a:r>
              <a:rPr lang="en-US">
                <a:latin typeface="Gotham Book" panose="02000604040000020004" pitchFamily="50" charset="0"/>
                <a:ea typeface="Calibri" panose="020F0502020204030204" pitchFamily="34" charset="0"/>
                <a:cs typeface="Arial" panose="020B0604020202020204" pitchFamily="34" charset="0"/>
              </a:rPr>
              <a:t>Handling and Storage of Hazardous Materials and the Appropriate Disposal of Bio-Contaminants</a:t>
            </a:r>
            <a:endParaRPr lang="en-US">
              <a:latin typeface="Gotham Book" panose="02000604040000020004" pitchFamily="50" charset="0"/>
              <a:cs typeface="Arial" panose="020B0604020202020204" pitchFamily="34" charset="0"/>
            </a:endParaRP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57</a:t>
            </a:fld>
            <a:endParaRPr lang="en-US"/>
          </a:p>
        </p:txBody>
      </p:sp>
    </p:spTree>
    <p:extLst>
      <p:ext uri="{BB962C8B-B14F-4D97-AF65-F5344CB8AC3E}">
        <p14:creationId xmlns:p14="http://schemas.microsoft.com/office/powerpoint/2010/main" val="3632725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Introduce this slide by explaining that when caring for children, contact with bodily fluids (bio-contaminants) is common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Share with providers that understanding how to respond to and clean up bio-contaminants </a:t>
            </a:r>
            <a:r>
              <a:rPr lang="en-US">
                <a:latin typeface="Gotham Book" panose="02000604040000020004" pitchFamily="50" charset="0"/>
                <a:ea typeface="Calibri" panose="020F0502020204030204" pitchFamily="34" charset="0"/>
                <a:cs typeface="Arial" panose="020B0604020202020204" pitchFamily="34" charset="0"/>
              </a:rPr>
              <a:t>is important because m</a:t>
            </a:r>
            <a:r>
              <a:rPr lang="en-US">
                <a:latin typeface="Gotham Book" panose="02000604040000020004" pitchFamily="50" charset="0"/>
                <a:cs typeface="Arial" panose="020B0604020202020204" pitchFamily="34" charset="0"/>
              </a:rPr>
              <a:t>any types of infectious germs may be contained in human waste (urine, feces) and body fluids (saliva, nasal discharge, tissue and injury discharges, eye discharges, blood, and vomit)</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Review points on the slide:</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a:latin typeface="Gotham Book" panose="02000604040000020004" pitchFamily="50" charset="0"/>
                <a:ea typeface="Calibri" panose="020F0502020204030204" pitchFamily="34" charset="0"/>
                <a:cs typeface="Arial" panose="020B0604020202020204" pitchFamily="34" charset="0"/>
              </a:rPr>
              <a:t>Clean up spills immediately</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a:latin typeface="Gotham Book" panose="02000604040000020004" pitchFamily="50" charset="0"/>
                <a:ea typeface="Calibri" panose="020F0502020204030204" pitchFamily="34" charset="0"/>
                <a:cs typeface="Arial" panose="020B0604020202020204" pitchFamily="34" charset="0"/>
              </a:rPr>
              <a:t>Wear gloves </a:t>
            </a:r>
            <a:r>
              <a:rPr lang="en-US">
                <a:latin typeface="Gotham Book" panose="02000604040000020004" pitchFamily="50" charset="0"/>
                <a:ea typeface="Calibri" panose="020F0502020204030204" pitchFamily="34" charset="0"/>
                <a:cs typeface="Arial" panose="020B0604020202020204" pitchFamily="34" charset="0"/>
              </a:rPr>
              <a:t>if possible but always be careful to </a:t>
            </a:r>
            <a:r>
              <a:rPr lang="en-US" b="1">
                <a:latin typeface="Gotham Book" panose="02000604040000020004" pitchFamily="50" charset="0"/>
                <a:ea typeface="Calibri" panose="020F0502020204030204" pitchFamily="34" charset="0"/>
                <a:cs typeface="Arial" panose="020B0604020202020204" pitchFamily="34" charset="0"/>
              </a:rPr>
              <a:t>prevent any spills from coming into contact with your eyes, nose, mouth or open sores </a:t>
            </a:r>
          </a:p>
          <a:p>
            <a:pPr defTabSz="246993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Advance the slide to show the disinfecting solution graphic</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Explain that the recipe on the screen is for a simple disinfecting solution made with bleach and water</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Share with providers that it’s from a guide to sanitizing and disinfecting that covers how to clean up different messes, including bodily fluids, and that they can find the guide in their resource packet  </a:t>
            </a:r>
          </a:p>
          <a:p>
            <a:pPr defTabSz="2469933">
              <a:defRPr/>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Explain the importance of understanding the difference between clean and disinfected </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a:latin typeface="Gotham Book" panose="02000604040000020004" pitchFamily="50" charset="0"/>
                <a:ea typeface="Calibri" panose="020F0502020204030204" pitchFamily="34" charset="0"/>
                <a:cs typeface="Arial" panose="020B0604020202020204" pitchFamily="34" charset="0"/>
              </a:rPr>
              <a:t>Clean is how something looks, while disinfected is about using a solution on a surface to kill bacteria and viruses</a:t>
            </a:r>
          </a:p>
          <a:p>
            <a:pPr>
              <a:tabLst>
                <a:tab pos="228539" algn="l"/>
              </a:tabLst>
            </a:pPr>
            <a:endParaRPr lang="en-US">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a:latin typeface="Gotham Book" panose="02000604040000020004" pitchFamily="50" charset="0"/>
                <a:ea typeface="Calibri" panose="020F0502020204030204" pitchFamily="34" charset="0"/>
                <a:cs typeface="Arial" panose="020B0604020202020204" pitchFamily="34" charset="0"/>
              </a:rPr>
              <a:t>Remind providers of the importance of carefully reading labels to understand what the cleaner can disinfect, especially natural cleaners, and to ensure they never use cleaners meant for surfaces on human skin </a:t>
            </a:r>
          </a:p>
          <a:p>
            <a:pPr defTabSz="2469933">
              <a:defRPr/>
            </a:pPr>
            <a:endParaRPr lang="en-US" b="1">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https://www.verywellhealth.com/infection-5096014</a:t>
            </a:r>
          </a:p>
          <a:p>
            <a:r>
              <a:rPr lang="en-US" u="sng">
                <a:latin typeface="Gotham Book" panose="02000604040000020004" pitchFamily="50"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https://www.epa.gov/coronavirus/whats-difference-between-products-disinfect-sanitize-and-clean-surfaces</a:t>
            </a:r>
            <a:endParaRPr lang="en-US" u="sng">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cs typeface="Arial" panose="020B0604020202020204" pitchFamily="34" charset="0"/>
              </a:rPr>
              <a:t>https://childcareta.acf.hhs.gov/sites/default/files/public/7_343_2007_hazardousmaterials_brief_7_final_508compliant.pdf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58</a:t>
            </a:fld>
            <a:endParaRPr lang="en-US"/>
          </a:p>
        </p:txBody>
      </p:sp>
    </p:spTree>
    <p:extLst>
      <p:ext uri="{BB962C8B-B14F-4D97-AF65-F5344CB8AC3E}">
        <p14:creationId xmlns:p14="http://schemas.microsoft.com/office/powerpoint/2010/main" val="4139546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Introduce this slide by explaining that hazardous materials pose a serious risk to the health and safety of children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Review the points on the slide:</a:t>
            </a:r>
          </a:p>
          <a:p>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Explain that </a:t>
            </a:r>
            <a:r>
              <a:rPr lang="en-US" b="1">
                <a:latin typeface="Gotham Book" panose="02000604040000020004" pitchFamily="50" charset="0"/>
                <a:cs typeface="Arial" panose="020B0604020202020204" pitchFamily="34" charset="0"/>
              </a:rPr>
              <a:t>children are much more vulnerable to exposures of hazardous materials than adults </a:t>
            </a:r>
            <a:r>
              <a:rPr lang="en-US">
                <a:latin typeface="Gotham Book" panose="02000604040000020004" pitchFamily="50" charset="0"/>
                <a:cs typeface="Arial" panose="020B0604020202020204" pitchFamily="34" charset="0"/>
              </a:rPr>
              <a:t>because their bodies are developing</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Share with providers that because children eat, drink, and breathe more in proportion to their body size and engage in behaviors like crawling and hand to mouth activity, they are naturally at a higher risk for potential poisoning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Explain the importance of recognizing that many products that are safe for adults and older children aren’t safe for smaller children</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Ask providers what three items they think might be most commonly involved children’s poison exposures</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u="sng">
                <a:latin typeface="Gotham Book" panose="02000604040000020004" pitchFamily="50" charset="0"/>
                <a:cs typeface="Arial" panose="020B0604020202020204" pitchFamily="34" charset="0"/>
              </a:rPr>
              <a:t>Answers Should Include</a:t>
            </a:r>
          </a:p>
          <a:p>
            <a:pPr defTabSz="2469933">
              <a:defRPr/>
            </a:pPr>
            <a:r>
              <a:rPr lang="en-US">
                <a:latin typeface="Gotham Book" panose="02000604040000020004" pitchFamily="50" charset="0"/>
                <a:cs typeface="Arial" panose="020B0604020202020204" pitchFamily="34" charset="0"/>
              </a:rPr>
              <a:t>**Read out any answers not listed by the group</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Cosmetics/personal care products (anything that’s rubbed into or sprinkled onto the skin – lotions, essential oils, makeup, perfumes, etc.) </a:t>
            </a:r>
          </a:p>
          <a:p>
            <a:pPr defTabSz="2469933">
              <a:defRPr/>
            </a:pPr>
            <a:r>
              <a:rPr lang="en-US">
                <a:latin typeface="Gotham Book" panose="02000604040000020004" pitchFamily="50" charset="0"/>
                <a:cs typeface="Arial" panose="020B0604020202020204" pitchFamily="34" charset="0"/>
              </a:rPr>
              <a:t>Cleaning substances</a:t>
            </a:r>
          </a:p>
          <a:p>
            <a:pPr defTabSz="2469933">
              <a:defRPr/>
            </a:pPr>
            <a:r>
              <a:rPr lang="en-US">
                <a:latin typeface="Gotham Book" panose="02000604040000020004" pitchFamily="50" charset="0"/>
                <a:cs typeface="Arial" panose="020B0604020202020204" pitchFamily="34" charset="0"/>
              </a:rPr>
              <a:t>Medications</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Explain that the best way to protect children from exposure is to</a:t>
            </a:r>
          </a:p>
          <a:p>
            <a:pPr defTabSz="2469933">
              <a:buFont typeface="+mj-lt"/>
              <a:buAutoNum type="arabicPeriod"/>
              <a:defRPr/>
            </a:pPr>
            <a:endParaRPr lang="en-US">
              <a:latin typeface="Gotham Book" panose="02000604040000020004" pitchFamily="50" charset="0"/>
              <a:cs typeface="Arial" panose="020B0604020202020204" pitchFamily="34" charset="0"/>
            </a:endParaRPr>
          </a:p>
          <a:p>
            <a:pPr defTabSz="2469933">
              <a:buFont typeface="+mj-lt"/>
              <a:buAutoNum type="arabicPeriod"/>
              <a:defRPr/>
            </a:pPr>
            <a:r>
              <a:rPr lang="en-US" b="1">
                <a:latin typeface="Gotham Book" panose="02000604040000020004" pitchFamily="50" charset="0"/>
                <a:cs typeface="Arial" panose="020B0604020202020204" pitchFamily="34" charset="0"/>
              </a:rPr>
              <a:t>Store items in their original containers and label any homemade cleaners clearly</a:t>
            </a:r>
            <a:r>
              <a:rPr lang="en-US">
                <a:latin typeface="Gotham Book" panose="02000604040000020004" pitchFamily="50" charset="0"/>
                <a:cs typeface="Arial" panose="020B0604020202020204" pitchFamily="34" charset="0"/>
              </a:rPr>
              <a:t> and </a:t>
            </a:r>
          </a:p>
          <a:p>
            <a:pPr defTabSz="2469933">
              <a:buFont typeface="+mj-lt"/>
              <a:buAutoNum type="arabicPeriod"/>
              <a:defRPr/>
            </a:pPr>
            <a:endParaRPr lang="en-US">
              <a:latin typeface="Gotham Book" panose="02000604040000020004" pitchFamily="50" charset="0"/>
              <a:cs typeface="Arial" panose="020B0604020202020204" pitchFamily="34" charset="0"/>
            </a:endParaRPr>
          </a:p>
          <a:p>
            <a:pPr defTabSz="2469933">
              <a:buFont typeface="+mj-lt"/>
              <a:buAutoNum type="arabicPeriod"/>
              <a:defRPr/>
            </a:pPr>
            <a:r>
              <a:rPr lang="en-US" b="1">
                <a:latin typeface="Gotham Book" panose="02000604040000020004" pitchFamily="50" charset="0"/>
                <a:cs typeface="Arial" panose="020B0604020202020204" pitchFamily="34" charset="0"/>
              </a:rPr>
              <a:t>Always keep toxic items out of reach and sight of children </a:t>
            </a:r>
          </a:p>
          <a:p>
            <a:pPr defTabSz="2469933">
              <a:defRPr/>
            </a:pPr>
            <a:r>
              <a:rPr lang="en-US">
                <a:latin typeface="Gotham Book" panose="02000604040000020004" pitchFamily="50" charset="0"/>
                <a:cs typeface="Arial" panose="020B0604020202020204" pitchFamily="34" charset="0"/>
              </a:rPr>
              <a:t>(stress the importance of thinking about all areas of care like kitchens, bathrooms, basements, garages, etc.)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Ask providers to think about the home where they provide care and share out some ways that they could store hazardous items out of reach and sight</a:t>
            </a:r>
          </a:p>
          <a:p>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https://upandaway.org/wp-content/uploads/2015/04/UpAndAway_Brochure.pdf</a:t>
            </a:r>
          </a:p>
          <a:p>
            <a:r>
              <a:rPr lang="en-US">
                <a:latin typeface="Gotham Book" panose="02000604040000020004" pitchFamily="50" charset="0"/>
                <a:cs typeface="Arial" panose="020B0604020202020204" pitchFamily="34" charset="0"/>
              </a:rPr>
              <a:t>https://upandaway.org/resource/up-and-away-poster/</a:t>
            </a:r>
          </a:p>
          <a:p>
            <a:pPr defTabSz="914153">
              <a:defRPr/>
            </a:pPr>
            <a:r>
              <a:rPr lang="en-US">
                <a:latin typeface="Gotham Book" panose="02000604040000020004" pitchFamily="50" charset="0"/>
                <a:cs typeface="Arial" panose="020B0604020202020204" pitchFamily="34" charset="0"/>
              </a:rPr>
              <a:t>https://childcareta.acf.hhs.gov/sites/default/files/public/7_343_2007_hazardousmaterials_brief_7_final_508compliant.pdf </a:t>
            </a:r>
          </a:p>
          <a:p>
            <a:r>
              <a:rPr lang="en-US">
                <a:latin typeface="Gotham Book" panose="02000604040000020004" pitchFamily="50" charset="0"/>
                <a:cs typeface="Arial" panose="020B0604020202020204" pitchFamily="34" charset="0"/>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59</a:t>
            </a:fld>
            <a:endParaRPr lang="en-US"/>
          </a:p>
        </p:txBody>
      </p:sp>
    </p:spTree>
    <p:extLst>
      <p:ext uri="{BB962C8B-B14F-4D97-AF65-F5344CB8AC3E}">
        <p14:creationId xmlns:p14="http://schemas.microsoft.com/office/powerpoint/2010/main" val="2731201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a:latin typeface="Gotham Book" panose="02000604040000020004" pitchFamily="50" charset="0"/>
                <a:cs typeface="Arial" panose="020B0604020202020204" pitchFamily="34" charset="0"/>
              </a:rPr>
              <a:t>Talking Points/Facilitation Notes</a:t>
            </a:r>
          </a:p>
          <a:p>
            <a:pPr defTabSz="1516041">
              <a:defRPr/>
            </a:pPr>
            <a:endParaRPr lang="en-US" b="1" u="sng">
              <a:latin typeface="Gotham Book" panose="02000604040000020004" pitchFamily="50" charset="0"/>
              <a:cs typeface="Arial" panose="020B0604020202020204" pitchFamily="34" charset="0"/>
            </a:endParaRPr>
          </a:p>
          <a:p>
            <a:pPr defTabSz="1516041">
              <a:defRPr/>
            </a:pPr>
            <a:r>
              <a:rPr lang="en-US">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a:t>
            </a:fld>
            <a:endParaRPr lang="en-US"/>
          </a:p>
        </p:txBody>
      </p:sp>
    </p:spTree>
    <p:extLst>
      <p:ext uri="{BB962C8B-B14F-4D97-AF65-F5344CB8AC3E}">
        <p14:creationId xmlns:p14="http://schemas.microsoft.com/office/powerpoint/2010/main" val="401693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the pictures on the screen show common places that people store medications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share out which of these locations they believe is a safe place to store medications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Answer is NONE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Explain that even though the bathroom cabinet is a common place to store medications, the most recent recommendations from Poison Control indicate it’s no longer safe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Share that the change in the temperature and humidity in the bathroom can impact the effectiveness of medication, and in many cases the medications are easily accessible to older children</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Remind providers that all medications and toxic items should always be kept out of sight and reach</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Ask providers to share out ideas for what might be the safest place to store medications in the home where they’re providing care </a:t>
            </a:r>
          </a:p>
          <a:p>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 </a:t>
            </a:r>
          </a:p>
          <a:p>
            <a:r>
              <a:rPr lang="en-US">
                <a:latin typeface="Gotham Book" panose="02000604040000020004" pitchFamily="50" charset="0"/>
                <a:cs typeface="Arial" panose="020B0604020202020204" pitchFamily="34" charset="0"/>
              </a:rPr>
              <a:t>https://www.upandaway.org/#put-meds-away </a:t>
            </a:r>
          </a:p>
          <a:p>
            <a:r>
              <a:rPr lang="en-US">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err="1">
                <a:latin typeface="Gotham Book" panose="02000604040000020004" pitchFamily="50" charset="0"/>
                <a:cs typeface="Arial" panose="020B0604020202020204" pitchFamily="34" charset="0"/>
              </a:rPr>
              <a:t>Schillie</a:t>
            </a:r>
            <a:r>
              <a:rPr lang="en-US">
                <a:latin typeface="Gotham Book" panose="02000604040000020004" pitchFamily="50" charset="0"/>
                <a:cs typeface="Arial" panose="020B0604020202020204" pitchFamily="34" charset="0"/>
              </a:rPr>
              <a:t>, S. F., Shehab, N., Thomas, K. E., &amp; </a:t>
            </a:r>
            <a:r>
              <a:rPr lang="en-US" err="1">
                <a:latin typeface="Gotham Book" panose="02000604040000020004" pitchFamily="50" charset="0"/>
                <a:cs typeface="Arial" panose="020B0604020202020204" pitchFamily="34" charset="0"/>
              </a:rPr>
              <a:t>Budnitz</a:t>
            </a:r>
            <a:r>
              <a:rPr lang="en-US">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a:latin typeface="Gotham Book" panose="02000604040000020004" pitchFamily="50" charset="0"/>
                <a:cs typeface="Arial" panose="020B0604020202020204" pitchFamily="34" charset="0"/>
              </a:rPr>
              <a:t>https://childcareta.acf.hhs.gov/sites/default/files/public/brief_2_administering_medication_final.pdf</a:t>
            </a:r>
          </a:p>
          <a:p>
            <a:r>
              <a:rPr lang="en-US">
                <a:latin typeface="Gotham Book" panose="02000604040000020004" pitchFamily="50" charset="0"/>
                <a:cs typeface="Arial" panose="020B0604020202020204" pitchFamily="34" charset="0"/>
              </a:rPr>
              <a:t>https://www.poison.med.wayne.edu/updates-content/ae9cbud25a3v7kbxyb28c4sfpumsb5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60</a:t>
            </a:fld>
            <a:endParaRPr lang="en-US"/>
          </a:p>
        </p:txBody>
      </p:sp>
    </p:spTree>
    <p:extLst>
      <p:ext uri="{BB962C8B-B14F-4D97-AF65-F5344CB8AC3E}">
        <p14:creationId xmlns:p14="http://schemas.microsoft.com/office/powerpoint/2010/main" val="22543169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cs typeface="Arial" panose="020B0604020202020204" pitchFamily="34" charset="0"/>
              </a:rPr>
              <a:t>Talking Points/Facilitation Notes</a:t>
            </a:r>
          </a:p>
          <a:p>
            <a:pPr defTabSz="2469933">
              <a:defRPr/>
            </a:pPr>
            <a:endParaRPr lang="en-US">
              <a:cs typeface="Arial" panose="020B0604020202020204" pitchFamily="34" charset="0"/>
            </a:endParaRPr>
          </a:p>
          <a:p>
            <a:pPr defTabSz="2469933">
              <a:defRPr/>
            </a:pPr>
            <a:r>
              <a:rPr lang="en-US">
                <a:cs typeface="Arial" panose="020B0604020202020204" pitchFamily="34" charset="0"/>
              </a:rPr>
              <a:t>Review the graphic on the slide by explaining that many harmful substances look like items that can be drunk or eaten  </a:t>
            </a:r>
          </a:p>
          <a:p>
            <a:pPr defTabSz="2469933">
              <a:defRPr/>
            </a:pPr>
            <a:endParaRPr lang="en-US">
              <a:cs typeface="Arial" panose="020B0604020202020204" pitchFamily="34" charset="0"/>
            </a:endParaRPr>
          </a:p>
          <a:p>
            <a:pPr defTabSz="2469933">
              <a:defRPr/>
            </a:pPr>
            <a:r>
              <a:rPr lang="en-US">
                <a:cs typeface="Arial" panose="020B0604020202020204" pitchFamily="34" charset="0"/>
              </a:rPr>
              <a:t>Stress that many children will not be able to tell the difference</a:t>
            </a:r>
          </a:p>
          <a:p>
            <a:pPr defTabSz="2469933">
              <a:buFont typeface="+mj-lt"/>
              <a:buAutoNum type="arabicPeriod"/>
              <a:defRPr/>
            </a:pPr>
            <a:endParaRPr lang="en-US">
              <a:cs typeface="Arial" panose="020B0604020202020204" pitchFamily="34" charset="0"/>
            </a:endParaRPr>
          </a:p>
          <a:p>
            <a:pPr defTabSz="2469933">
              <a:defRPr/>
            </a:pPr>
            <a:r>
              <a:rPr lang="en-US" b="1" u="none" baseline="0">
                <a:latin typeface="Arial" panose="020B0604020202020204" pitchFamily="34" charset="0"/>
                <a:cs typeface="Arial" panose="020B0604020202020204" pitchFamily="34" charset="0"/>
              </a:rPr>
              <a:t>Facilitate Mistaken Identity Activity</a:t>
            </a:r>
          </a:p>
          <a:p>
            <a:pPr defTabSz="2469933">
              <a:defRPr/>
            </a:pPr>
            <a:endParaRPr lang="en-US" b="1" u="sng" baseline="0">
              <a:latin typeface="Arial" panose="020B0604020202020204" pitchFamily="34" charset="0"/>
              <a:cs typeface="Arial" panose="020B0604020202020204" pitchFamily="34" charset="0"/>
            </a:endParaRPr>
          </a:p>
          <a:p>
            <a:pPr defTabSz="2469933">
              <a:defRPr/>
            </a:pPr>
            <a:r>
              <a:rPr lang="en-US" b="1" i="0" u="none" baseline="0">
                <a:latin typeface="Arial" panose="020B0604020202020204" pitchFamily="34" charset="0"/>
                <a:cs typeface="Arial" panose="020B0604020202020204" pitchFamily="34" charset="0"/>
              </a:rPr>
              <a:t>TIME LIMIT: 5-7 minutes (any group size)</a:t>
            </a:r>
          </a:p>
          <a:p>
            <a:r>
              <a:rPr lang="en-US" b="0" u="sng" baseline="0">
                <a:latin typeface="Arial" panose="020B0604020202020204" pitchFamily="34" charset="0"/>
                <a:cs typeface="Arial" panose="020B0604020202020204" pitchFamily="34" charset="0"/>
              </a:rPr>
              <a:t>Activity Goals</a:t>
            </a:r>
          </a:p>
          <a:p>
            <a:pPr defTabSz="2469933">
              <a:defRPr/>
            </a:pPr>
            <a:r>
              <a:rPr lang="en-US">
                <a:cs typeface="Arial" panose="020B0604020202020204" pitchFamily="34" charset="0"/>
              </a:rPr>
              <a:t>To introduce providers to common mistaken identity items</a:t>
            </a:r>
          </a:p>
          <a:p>
            <a:pPr defTabSz="2469933">
              <a:defRPr/>
            </a:pPr>
            <a:r>
              <a:rPr lang="en-US">
                <a:cs typeface="Arial" panose="020B0604020202020204" pitchFamily="34" charset="0"/>
              </a:rPr>
              <a:t>To demonstrate how similar hazardous substances and food/drink items can be</a:t>
            </a:r>
          </a:p>
          <a:p>
            <a:pPr defTabSz="2469933">
              <a:defRPr/>
            </a:pPr>
            <a:endParaRPr lang="en-US">
              <a:cs typeface="Arial" panose="020B0604020202020204" pitchFamily="34" charset="0"/>
            </a:endParaRPr>
          </a:p>
          <a:p>
            <a:pPr defTabSz="2469933">
              <a:defRPr/>
            </a:pPr>
            <a:r>
              <a:rPr lang="en-US">
                <a:cs typeface="Arial" panose="020B0604020202020204" pitchFamily="34" charset="0"/>
              </a:rPr>
              <a:t>Introduce the activity by sharing that providers will now have the opportunity to try identifying items that are safe to eat or drink</a:t>
            </a:r>
          </a:p>
          <a:p>
            <a:pPr defTabSz="2469933">
              <a:defRPr/>
            </a:pPr>
            <a:endParaRPr lang="en-US">
              <a:cs typeface="Arial" panose="020B0604020202020204" pitchFamily="34" charset="0"/>
            </a:endParaRPr>
          </a:p>
          <a:p>
            <a:pPr defTabSz="2469933">
              <a:defRPr/>
            </a:pPr>
            <a:r>
              <a:rPr lang="en-US">
                <a:cs typeface="Arial" panose="020B0604020202020204" pitchFamily="34" charset="0"/>
              </a:rPr>
              <a:t>Stress that this is a silent activity – there will be time to share out after the final slide </a:t>
            </a:r>
          </a:p>
          <a:p>
            <a:pPr defTabSz="2469933">
              <a:defRPr/>
            </a:pPr>
            <a:endParaRPr lang="en-US">
              <a:cs typeface="Arial" panose="020B0604020202020204" pitchFamily="34" charset="0"/>
            </a:endParaRPr>
          </a:p>
          <a:p>
            <a:pPr defTabSz="2469933">
              <a:defRPr/>
            </a:pPr>
            <a:r>
              <a:rPr lang="en-US">
                <a:cs typeface="Arial" panose="020B0604020202020204" pitchFamily="34" charset="0"/>
              </a:rPr>
              <a:t>IN PERSON</a:t>
            </a:r>
          </a:p>
          <a:p>
            <a:pPr defTabSz="2469933">
              <a:defRPr/>
            </a:pPr>
            <a:r>
              <a:rPr lang="en-US">
                <a:cs typeface="Arial" panose="020B0604020202020204" pitchFamily="34" charset="0"/>
              </a:rPr>
              <a:t>Explain that providers will choose which item (#1 or #2) on the slide is SAFE to consume and move to that side of the room</a:t>
            </a:r>
          </a:p>
          <a:p>
            <a:pPr defTabSz="2469933">
              <a:defRPr/>
            </a:pPr>
            <a:endParaRPr lang="en-US">
              <a:cs typeface="Arial" panose="020B0604020202020204" pitchFamily="34" charset="0"/>
            </a:endParaRPr>
          </a:p>
          <a:p>
            <a:pPr defTabSz="2469933">
              <a:defRPr/>
            </a:pPr>
            <a:r>
              <a:rPr lang="en-US">
                <a:cs typeface="Arial" panose="020B0604020202020204" pitchFamily="34" charset="0"/>
              </a:rPr>
              <a:t>VIRTUALLY</a:t>
            </a:r>
          </a:p>
          <a:p>
            <a:pPr defTabSz="2469933">
              <a:defRPr/>
            </a:pPr>
            <a:r>
              <a:rPr lang="en-US">
                <a:cs typeface="Arial" panose="020B0604020202020204" pitchFamily="34" charset="0"/>
              </a:rPr>
              <a:t>Explain that providers will hold up 1 or 2 fingers on each hand to indicate their choice (demonstrate the given options)</a:t>
            </a:r>
          </a:p>
          <a:p>
            <a:pPr defTabSz="2469933">
              <a:defRPr/>
            </a:pPr>
            <a:endParaRPr lang="en-US">
              <a:cs typeface="Arial" panose="020B0604020202020204" pitchFamily="34" charset="0"/>
            </a:endParaRPr>
          </a:p>
          <a:p>
            <a:pPr defTabSz="2469933">
              <a:defRPr/>
            </a:pPr>
            <a:r>
              <a:rPr lang="en-US">
                <a:cs typeface="Arial" panose="020B0604020202020204" pitchFamily="34" charset="0"/>
              </a:rPr>
              <a:t>Advance to each slide with one click to show two different substances, click a second time to reveal which is safe </a:t>
            </a:r>
          </a:p>
          <a:p>
            <a:endParaRPr lang="en-US" b="1">
              <a:cs typeface="Arial" panose="020B0604020202020204" pitchFamily="34" charset="0"/>
            </a:endParaRPr>
          </a:p>
          <a:p>
            <a:r>
              <a:rPr lang="en-US" b="1">
                <a:cs typeface="Arial" panose="020B0604020202020204" pitchFamily="34" charset="0"/>
              </a:rPr>
              <a:t>Sources</a:t>
            </a:r>
          </a:p>
          <a:p>
            <a:r>
              <a:rPr lang="en-US">
                <a:cs typeface="Arial" panose="020B0604020202020204" pitchFamily="34" charset="0"/>
              </a:rPr>
              <a:t>Upandaway.org</a:t>
            </a:r>
          </a:p>
          <a:p>
            <a:r>
              <a:rPr lang="en-US">
                <a:cs typeface="Arial" panose="020B0604020202020204" pitchFamily="34" charset="0"/>
              </a:rPr>
              <a:t>https://childcareta.acf.hhs.gov/sites/default/files/public/7_343_2007_hazardousmaterials_brief_7_final_508compliant.pdf </a:t>
            </a: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61</a:t>
            </a:fld>
            <a:endParaRPr lang="en-US"/>
          </a:p>
        </p:txBody>
      </p:sp>
    </p:spTree>
    <p:extLst>
      <p:ext uri="{BB962C8B-B14F-4D97-AF65-F5344CB8AC3E}">
        <p14:creationId xmlns:p14="http://schemas.microsoft.com/office/powerpoint/2010/main" val="777212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juice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juice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62</a:t>
            </a:fld>
            <a:endParaRPr lang="en-US"/>
          </a:p>
        </p:txBody>
      </p:sp>
    </p:spTree>
    <p:extLst>
      <p:ext uri="{BB962C8B-B14F-4D97-AF65-F5344CB8AC3E}">
        <p14:creationId xmlns:p14="http://schemas.microsoft.com/office/powerpoint/2010/main" val="4192295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chocolate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63</a:t>
            </a:fld>
            <a:endParaRPr lang="en-US"/>
          </a:p>
        </p:txBody>
      </p:sp>
    </p:spTree>
    <p:extLst>
      <p:ext uri="{BB962C8B-B14F-4D97-AF65-F5344CB8AC3E}">
        <p14:creationId xmlns:p14="http://schemas.microsoft.com/office/powerpoint/2010/main" val="3645359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apple juice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apple juice and move to that side of the room </a:t>
            </a:r>
          </a:p>
          <a:p>
            <a:pPr defTabSz="914153">
              <a:defRPr/>
            </a:pPr>
            <a:r>
              <a:rPr lang="en-US">
                <a:latin typeface="Gotham Book" panose="02000604040000020004" pitchFamily="50" charset="0"/>
                <a:cs typeface="Arial" panose="020B0604020202020204" pitchFamily="34" charset="0"/>
              </a:rPr>
              <a:t>(#1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64</a:t>
            </a:fld>
            <a:endParaRPr lang="en-US"/>
          </a:p>
        </p:txBody>
      </p:sp>
    </p:spTree>
    <p:extLst>
      <p:ext uri="{BB962C8B-B14F-4D97-AF65-F5344CB8AC3E}">
        <p14:creationId xmlns:p14="http://schemas.microsoft.com/office/powerpoint/2010/main" val="2351227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the slide by sharing that one of these substances is water</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to silently choose which container holds water and move to that side of the room (#1 to the left side of the room, #2 to the right side of the room)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Click once to reveal which item is which </a:t>
            </a:r>
          </a:p>
          <a:p>
            <a:pPr defTabSz="914153">
              <a:defRPr/>
            </a:pPr>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Once everyone has transitioned back, ask for volunteers to share what surprised them the most during the activity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for volunteers to share what item(s) they found most difficult to identify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to share one thing they will change after experiencing this activity </a:t>
            </a:r>
          </a:p>
          <a:p>
            <a:pPr defTabSz="2469933">
              <a:defRPr/>
            </a:pPr>
            <a:endParaRPr lang="en-US" b="1" baseline="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65</a:t>
            </a:fld>
            <a:endParaRPr lang="en-US"/>
          </a:p>
        </p:txBody>
      </p:sp>
    </p:spTree>
    <p:extLst>
      <p:ext uri="{BB962C8B-B14F-4D97-AF65-F5344CB8AC3E}">
        <p14:creationId xmlns:p14="http://schemas.microsoft.com/office/powerpoint/2010/main" val="30440881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Introduce this slide by sharing that accidental poisoning is the leading cause of injury and death among young children</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a:rPr>
              <a:t>Review the points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Explain that it’s important to </a:t>
            </a:r>
            <a:r>
              <a:rPr lang="en-US" b="1">
                <a:latin typeface="Gotham Book" panose="02000604040000020004" pitchFamily="50" charset="0"/>
                <a:ea typeface="Calibri" panose="020F0502020204030204" pitchFamily="34" charset="0"/>
                <a:cs typeface="Arial"/>
              </a:rPr>
              <a:t>call Poison Control if you ever suspect that a child has put something toxic in or on their body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Poison Control is a 24-hour, 365 day a year toll-free phone number that you can call to speak to a trained expert </a:t>
            </a:r>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a:rPr>
              <a:t>Provide the number to </a:t>
            </a:r>
            <a:r>
              <a:rPr lang="en-US" b="1">
                <a:latin typeface="Gotham Book" panose="02000604040000020004" pitchFamily="50" charset="0"/>
                <a:ea typeface="Calibri" panose="020F0502020204030204" pitchFamily="34" charset="0"/>
                <a:cs typeface="Arial"/>
              </a:rPr>
              <a:t>Poison Control (1-800-222-1222) </a:t>
            </a:r>
            <a:r>
              <a:rPr lang="en-US">
                <a:latin typeface="Gotham Book" panose="02000604040000020004" pitchFamily="50" charset="0"/>
                <a:ea typeface="Calibri" panose="020F0502020204030204" pitchFamily="34" charset="0"/>
                <a:cs typeface="Arial"/>
              </a:rPr>
              <a:t>and prompt providers to save it in their phones and remind them to post it in the home(s) where they provide care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a:rPr>
              <a:t>Explain that there is certain </a:t>
            </a:r>
            <a:r>
              <a:rPr lang="en-US" b="1">
                <a:latin typeface="Gotham Book" panose="02000604040000020004" pitchFamily="50" charset="0"/>
                <a:cs typeface="Arial"/>
              </a:rPr>
              <a:t>information</a:t>
            </a:r>
            <a:r>
              <a:rPr lang="en-US">
                <a:latin typeface="Gotham Book" panose="02000604040000020004" pitchFamily="50" charset="0"/>
                <a:cs typeface="Arial"/>
              </a:rPr>
              <a:t> that Poison Control will need to know:</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a:rPr>
              <a:t>Child’s Weight</a:t>
            </a:r>
          </a:p>
          <a:p>
            <a:pPr defTabSz="914153">
              <a:defRPr/>
            </a:pPr>
            <a:r>
              <a:rPr lang="en-US" b="1">
                <a:latin typeface="Gotham Book" panose="02000604040000020004" pitchFamily="50" charset="0"/>
                <a:cs typeface="Arial"/>
              </a:rPr>
              <a:t>Child’s Height</a:t>
            </a:r>
          </a:p>
          <a:p>
            <a:pPr defTabSz="914153">
              <a:defRPr/>
            </a:pPr>
            <a:r>
              <a:rPr lang="en-US" b="1">
                <a:latin typeface="Gotham Book" panose="02000604040000020004" pitchFamily="50" charset="0"/>
                <a:cs typeface="Arial"/>
              </a:rPr>
              <a:t>What they ate or touched</a:t>
            </a:r>
          </a:p>
          <a:p>
            <a:pPr>
              <a:defRPr/>
            </a:pPr>
            <a:r>
              <a:rPr lang="en-US" b="1">
                <a:latin typeface="Gotham Book" panose="02000604040000020004" pitchFamily="50" charset="0"/>
                <a:cs typeface="Arial"/>
              </a:rPr>
              <a:t>How much was consumed </a:t>
            </a:r>
            <a:endParaRPr lang="en-US" b="1">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a:rPr>
              <a:t>Where it touched their body</a:t>
            </a:r>
          </a:p>
          <a:p>
            <a:pPr>
              <a:defRPr/>
            </a:pPr>
            <a:r>
              <a:rPr lang="en-US" b="1">
                <a:latin typeface="Gotham Book" panose="02000604040000020004" pitchFamily="50" charset="0"/>
                <a:cs typeface="Arial"/>
              </a:rPr>
              <a:t>When it was consumed or touched </a:t>
            </a:r>
            <a:endParaRPr lang="en-US" b="1">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Source</a:t>
            </a:r>
          </a:p>
          <a:p>
            <a:r>
              <a:rPr lang="en-US">
                <a:latin typeface="Gotham Book" panose="02000604040000020004" pitchFamily="50" charset="0"/>
                <a:cs typeface="Arial"/>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66</a:t>
            </a:fld>
            <a:endParaRPr lang="en-US"/>
          </a:p>
        </p:txBody>
      </p:sp>
    </p:spTree>
    <p:extLst>
      <p:ext uri="{BB962C8B-B14F-4D97-AF65-F5344CB8AC3E}">
        <p14:creationId xmlns:p14="http://schemas.microsoft.com/office/powerpoint/2010/main" val="3501154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Introduce the last slide in this section by asking providers: Myth or Fact? If a child has been poisoned, you should make them throw up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Have providers give two thumbs up (FACT) or cross their arms in an “X” (MYTH)</a:t>
            </a:r>
          </a:p>
          <a:p>
            <a:pPr defTabSz="914153">
              <a:defRPr/>
            </a:pPr>
            <a:endParaRPr lang="en-US" b="1" i="1" u="sng">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Advance the slide</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Explain that providers should never </a:t>
            </a:r>
            <a:r>
              <a:rPr lang="en-US">
                <a:latin typeface="Gotham Book" panose="02000604040000020004" pitchFamily="50" charset="0"/>
                <a:ea typeface="Calibri" panose="020F0502020204030204" pitchFamily="34" charset="0"/>
                <a:cs typeface="Arial" panose="020B0604020202020204" pitchFamily="34" charset="0"/>
              </a:rPr>
              <a:t>induce vomiting, unless Poison Control directs them to do so, because in many situations it can cause more harm </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Stress the importance of only taking action that is directed by Poison Control </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calling Poison Control or hazardous materials  </a:t>
            </a:r>
          </a:p>
          <a:p>
            <a:pPr defTabSz="914153">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67</a:t>
            </a:fld>
            <a:endParaRPr lang="en-US"/>
          </a:p>
        </p:txBody>
      </p:sp>
    </p:spTree>
    <p:extLst>
      <p:ext uri="{BB962C8B-B14F-4D97-AF65-F5344CB8AC3E}">
        <p14:creationId xmlns:p14="http://schemas.microsoft.com/office/powerpoint/2010/main" val="36049842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To use as determined by the trainer</a:t>
            </a:r>
          </a:p>
          <a:p>
            <a:endParaRPr lang="en-US"/>
          </a:p>
        </p:txBody>
      </p:sp>
      <p:sp>
        <p:nvSpPr>
          <p:cNvPr id="4" name="Slide Number Placeholder 3"/>
          <p:cNvSpPr>
            <a:spLocks noGrp="1"/>
          </p:cNvSpPr>
          <p:nvPr>
            <p:ph type="sldNum" sz="quarter" idx="5"/>
          </p:nvPr>
        </p:nvSpPr>
        <p:spPr/>
        <p:txBody>
          <a:bodyPr/>
          <a:lstStyle/>
          <a:p>
            <a:fld id="{22688241-32BF-4FA3-935E-0B22A005B532}" type="slidenum">
              <a:rPr lang="en-US" smtClean="0"/>
              <a:t>68</a:t>
            </a:fld>
            <a:endParaRPr lang="en-US"/>
          </a:p>
        </p:txBody>
      </p:sp>
    </p:spTree>
    <p:extLst>
      <p:ext uri="{BB962C8B-B14F-4D97-AF65-F5344CB8AC3E}">
        <p14:creationId xmlns:p14="http://schemas.microsoft.com/office/powerpoint/2010/main" val="27579643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a:t>
            </a:r>
            <a:r>
              <a:rPr lang="en-US" b="1" u="none">
                <a:latin typeface="Gotham Book" panose="02000604040000020004" pitchFamily="50" charset="0"/>
              </a:rPr>
              <a:t>Notes</a:t>
            </a:r>
            <a:endParaRPr lang="en-US" u="none">
              <a:latin typeface="Gotham Book" panose="02000604040000020004" pitchFamily="50" charset="0"/>
            </a:endParaRPr>
          </a:p>
          <a:p>
            <a:pPr defTabSz="2469933">
              <a:defRPr/>
            </a:pPr>
            <a:endParaRPr lang="en-US" b="0" u="none">
              <a:latin typeface="Gotham Book" panose="02000604040000020004" pitchFamily="50" charset="0"/>
            </a:endParaRPr>
          </a:p>
          <a:p>
            <a:pPr defTabSz="2469933">
              <a:defRPr/>
            </a:pPr>
            <a:r>
              <a:rPr lang="en-US" b="0" u="none">
                <a:latin typeface="Gotham Book" panose="02000604040000020004" pitchFamily="50" charset="0"/>
              </a:rPr>
              <a:t>Introduce Emergency Preparedness and Response Planning (for Emergencies Resulting from a Natural Disaster or a Human-Caused Event)</a:t>
            </a:r>
          </a:p>
          <a:p>
            <a:pPr defTabSz="2469933">
              <a:defRPr/>
            </a:pPr>
            <a:endParaRPr lang="en-US" b="0" u="none">
              <a:latin typeface="Gotham Book" panose="02000604040000020004" pitchFamily="50" charset="0"/>
            </a:endParaRPr>
          </a:p>
          <a:p>
            <a:pPr defTabSz="2469933">
              <a:defRPr/>
            </a:pPr>
            <a:r>
              <a:rPr lang="en-US" b="0" u="none">
                <a:latin typeface="Gotham Book" panose="02000604040000020004" pitchFamily="50" charset="0"/>
              </a:rPr>
              <a:t>Explain that you’ll review different types of possible emergencies give opportunities for providers to think about how to respond </a:t>
            </a:r>
          </a:p>
          <a:p>
            <a:pPr defTabSz="2469933">
              <a:defRPr/>
            </a:pPr>
            <a:endParaRPr lang="en-US" b="0" u="none">
              <a:latin typeface="Gotham Book" panose="02000604040000020004" pitchFamily="50" charset="0"/>
              <a:cs typeface="Calibri" panose="020F0502020204030204"/>
            </a:endParaRPr>
          </a:p>
          <a:p>
            <a:pPr defTabSz="2469933">
              <a:defRPr/>
            </a:pPr>
            <a:r>
              <a:rPr lang="en-US" b="0" u="none">
                <a:latin typeface="Gotham Book" panose="02000604040000020004" pitchFamily="50" charset="0"/>
                <a:cs typeface="Calibri" panose="020F0502020204030204"/>
              </a:rPr>
              <a:t>Encourage them to communicate with and involve the family in all emergency response plans </a:t>
            </a:r>
          </a:p>
          <a:p>
            <a:pPr defTabSz="2469933">
              <a:defRPr/>
            </a:pPr>
            <a:r>
              <a:rPr lang="en-US" b="0" u="none">
                <a:latin typeface="Gotham Book" panose="02000604040000020004" pitchFamily="50" charset="0"/>
                <a:cs typeface="Calibri" panose="020F0502020204030204"/>
              </a:rPr>
              <a:t>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69</a:t>
            </a:fld>
            <a:endParaRPr lang="en-US"/>
          </a:p>
        </p:txBody>
      </p:sp>
    </p:spTree>
    <p:extLst>
      <p:ext uri="{BB962C8B-B14F-4D97-AF65-F5344CB8AC3E}">
        <p14:creationId xmlns:p14="http://schemas.microsoft.com/office/powerpoint/2010/main" val="31648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a:latin typeface="Gotham Book" panose="02000604040000020004" pitchFamily="50" charset="0"/>
                <a:cs typeface="Arial" panose="020B0604020202020204" pitchFamily="34" charset="0"/>
              </a:rPr>
              <a:t>Talking Points/Facilitation Notes</a:t>
            </a:r>
          </a:p>
          <a:p>
            <a:pPr defTabSz="1516041">
              <a:defRPr/>
            </a:pPr>
            <a:endParaRPr lang="en-US" b="1" u="sng">
              <a:latin typeface="Gotham Book" panose="02000604040000020004" pitchFamily="50" charset="0"/>
              <a:cs typeface="Arial" panose="020B0604020202020204" pitchFamily="34" charset="0"/>
            </a:endParaRPr>
          </a:p>
          <a:p>
            <a:pPr defTabSz="1516041">
              <a:defRPr/>
            </a:pPr>
            <a:r>
              <a:rPr lang="en-US">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a:t>
            </a:fld>
            <a:endParaRPr lang="en-US"/>
          </a:p>
        </p:txBody>
      </p:sp>
    </p:spTree>
    <p:extLst>
      <p:ext uri="{BB962C8B-B14F-4D97-AF65-F5344CB8AC3E}">
        <p14:creationId xmlns:p14="http://schemas.microsoft.com/office/powerpoint/2010/main" val="173072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endParaRPr lang="en-US">
              <a:latin typeface="Gotham Book" panose="02000604040000020004" pitchFamily="50" charset="0"/>
              <a:cs typeface="Arial"/>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Introduce the topic of response to injury by explaining that sometimes children get hurt or get sick and need medical attention</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that there are endless possible situations in which a child might be injured and ask for volunteers to share what they could be</a:t>
            </a:r>
          </a:p>
          <a:p>
            <a:r>
              <a:rPr lang="en-US">
                <a:latin typeface="Gotham Book" panose="02000604040000020004" pitchFamily="50" charset="0"/>
                <a:cs typeface="Arial"/>
              </a:rPr>
              <a:t>(car accident, falling off playground equipment, etc.)</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that providers should consider the following points for any type of situation where medical care is needed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Review the points on the slide:</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Parental consent to seek medical treatment</a:t>
            </a:r>
            <a:endParaRPr lang="en-US">
              <a:latin typeface="Gotham Book" panose="02000604040000020004" pitchFamily="50" charset="0"/>
              <a:cs typeface="Arial"/>
            </a:endParaRPr>
          </a:p>
          <a:p>
            <a:r>
              <a:rPr lang="en-US">
                <a:latin typeface="Gotham Book" panose="02000604040000020004" pitchFamily="50" charset="0"/>
                <a:cs typeface="Arial"/>
              </a:rPr>
              <a:t>Written and signed consent is required to allow you to seek medical treatment for the children in your care </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Preferred place for emergency and non-emergency medical care </a:t>
            </a: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Does the family prefer urgent care, the pediatrician’s office, a local clinic, the hospital (which one), etc.?</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Non-emergency transportation arrangements</a:t>
            </a:r>
          </a:p>
          <a:p>
            <a:r>
              <a:rPr lang="en-US">
                <a:latin typeface="Gotham Book" panose="02000604040000020004" pitchFamily="50" charset="0"/>
                <a:cs typeface="Arial"/>
              </a:rPr>
              <a:t>Will the provider or family take the child to get medical care if it’s not an emergency?</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a:rPr>
              <a:t>Care for other children</a:t>
            </a:r>
          </a:p>
          <a:p>
            <a:r>
              <a:rPr lang="en-US">
                <a:latin typeface="Gotham Book" panose="02000604040000020004" pitchFamily="50" charset="0"/>
                <a:cs typeface="Arial"/>
              </a:rPr>
              <a:t>If there are multiple children, who will care for them if the provider needs to leave with a sick or injured child? </a:t>
            </a:r>
            <a:endParaRPr lang="en-US">
              <a:latin typeface="Gotham Book" panose="02000604040000020004"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70</a:t>
            </a:fld>
            <a:endParaRPr lang="en-US"/>
          </a:p>
        </p:txBody>
      </p:sp>
    </p:spTree>
    <p:extLst>
      <p:ext uri="{BB962C8B-B14F-4D97-AF65-F5344CB8AC3E}">
        <p14:creationId xmlns:p14="http://schemas.microsoft.com/office/powerpoint/2010/main" val="1289369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a:rPr>
              <a:t>Talking Points/Facilitation Notes</a:t>
            </a:r>
            <a:endParaRPr lang="en-US">
              <a:latin typeface="Gotham Book" panose="02000604040000020004" pitchFamily="50" charset="0"/>
              <a:cs typeface="Arial"/>
            </a:endParaRP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Introduce this slide by explaining that, though it’s difficult to think about, a serious injury or death could occur while a child is being cared for</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Share with providers that, in that situation, they have a responsibility to take the following action</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Review the points on the slide:</a:t>
            </a:r>
          </a:p>
          <a:p>
            <a:endParaRPr lang="en-US">
              <a:latin typeface="Gotham Book" panose="02000604040000020004" pitchFamily="50" charset="0"/>
              <a:cs typeface="Arial" panose="020B0604020202020204" pitchFamily="34" charset="0"/>
            </a:endParaRPr>
          </a:p>
          <a:p>
            <a:pPr>
              <a:defRPr/>
            </a:pPr>
            <a:r>
              <a:rPr lang="en-US" b="1">
                <a:latin typeface="Gotham Book" panose="02000604040000020004" pitchFamily="50" charset="0"/>
                <a:cs typeface="Arial"/>
              </a:rPr>
              <a:t>Report any serious injury or death </a:t>
            </a:r>
            <a:r>
              <a:rPr lang="en-US">
                <a:latin typeface="Gotham Book" panose="02000604040000020004" pitchFamily="50" charset="0"/>
                <a:cs typeface="Arial"/>
              </a:rPr>
              <a:t>of a child in care </a:t>
            </a:r>
            <a:r>
              <a:rPr lang="en-US" b="1">
                <a:latin typeface="Gotham Book" panose="02000604040000020004" pitchFamily="50" charset="0"/>
                <a:cs typeface="Arial"/>
              </a:rPr>
              <a:t>to CDC within 5 days </a:t>
            </a:r>
            <a:r>
              <a:rPr lang="en-US">
                <a:latin typeface="Gotham Book" panose="02000604040000020004" pitchFamily="50" charset="0"/>
                <a:cs typeface="Arial"/>
              </a:rPr>
              <a:t>of it happening using the LEP Serious Injury Report or by calling the CDC 866 number (1-866-990-3227)</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that serious injury means: </a:t>
            </a:r>
            <a:r>
              <a:rPr lang="en-US" b="1">
                <a:latin typeface="Gotham Book" panose="02000604040000020004" pitchFamily="50" charset="0"/>
                <a:cs typeface="Arial"/>
              </a:rPr>
              <a:t>any physical harm to a child that requires emergency safety intervention (whether self-inflicted or by someone else)</a:t>
            </a:r>
          </a:p>
          <a:p>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Share that this includes, but is not limited to, </a:t>
            </a:r>
            <a:r>
              <a:rPr lang="en-US" b="1">
                <a:latin typeface="Gotham Book" panose="02000604040000020004" pitchFamily="50" charset="0"/>
                <a:cs typeface="Arial"/>
              </a:rPr>
              <a:t>burns, lacerations, bone fractures, significant blood loss, and injuries to internal organs</a:t>
            </a:r>
            <a:endParaRPr lang="en-US">
              <a:latin typeface="Gotham Book" panose="02000604040000020004" pitchFamily="50" charset="0"/>
              <a:cs typeface="Arial"/>
            </a:endParaRPr>
          </a:p>
          <a:p>
            <a:endParaRPr lang="en-US">
              <a:latin typeface="Gotham Book" panose="02000604040000020004" pitchFamily="50" charset="0"/>
              <a:cs typeface="Arial" panose="020B0604020202020204" pitchFamily="34" charset="0"/>
            </a:endParaRPr>
          </a:p>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71</a:t>
            </a:fld>
            <a:endParaRPr lang="en-US"/>
          </a:p>
        </p:txBody>
      </p:sp>
    </p:spTree>
    <p:extLst>
      <p:ext uri="{BB962C8B-B14F-4D97-AF65-F5344CB8AC3E}">
        <p14:creationId xmlns:p14="http://schemas.microsoft.com/office/powerpoint/2010/main" val="1607148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cs typeface="Arial" panose="020B0604020202020204" pitchFamily="34" charset="0"/>
              </a:rPr>
              <a:t>Talking Points/Facilitation Notes</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Introduce this slide by explaining that some situations could require an emergency evacuation of the home and ask providers what kinds of situations they think could require this </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u="sng">
                <a:latin typeface="Gotham Book" panose="02000604040000020004" pitchFamily="50" charset="0"/>
                <a:cs typeface="Arial" panose="020B0604020202020204" pitchFamily="34" charset="0"/>
              </a:rPr>
              <a:t>Answers Should Include</a:t>
            </a:r>
          </a:p>
          <a:p>
            <a:pPr defTabSz="2396695">
              <a:defRPr/>
            </a:pPr>
            <a:r>
              <a:rPr lang="en-US">
                <a:latin typeface="Gotham Book" panose="02000604040000020004" pitchFamily="50" charset="0"/>
                <a:cs typeface="Arial" panose="020B0604020202020204" pitchFamily="34" charset="0"/>
              </a:rPr>
              <a:t>*Read out any answers not listed by the group</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A gas leak	</a:t>
            </a:r>
          </a:p>
          <a:p>
            <a:pPr defTabSz="2396695">
              <a:defRPr/>
            </a:pPr>
            <a:r>
              <a:rPr lang="en-US">
                <a:latin typeface="Gotham Book" panose="02000604040000020004" pitchFamily="50" charset="0"/>
                <a:cs typeface="Arial" panose="020B0604020202020204" pitchFamily="34" charset="0"/>
              </a:rPr>
              <a:t>Widespread fire</a:t>
            </a:r>
          </a:p>
          <a:p>
            <a:pPr defTabSz="2396695">
              <a:defRPr/>
            </a:pPr>
            <a:r>
              <a:rPr lang="en-US">
                <a:latin typeface="Gotham Book" panose="02000604040000020004" pitchFamily="50" charset="0"/>
                <a:cs typeface="Arial" panose="020B0604020202020204" pitchFamily="34" charset="0"/>
              </a:rPr>
              <a:t>A flood	</a:t>
            </a:r>
          </a:p>
          <a:p>
            <a:pPr defTabSz="2396695">
              <a:defRPr/>
            </a:pPr>
            <a:r>
              <a:rPr lang="en-US">
                <a:latin typeface="Gotham Book" panose="02000604040000020004" pitchFamily="50" charset="0"/>
                <a:cs typeface="Arial" panose="020B0604020202020204" pitchFamily="34" charset="0"/>
              </a:rPr>
              <a:t>A chemical spill</a:t>
            </a:r>
          </a:p>
          <a:p>
            <a:pPr defTabSz="2396695">
              <a:defRPr/>
            </a:pPr>
            <a:r>
              <a:rPr lang="en-US">
                <a:latin typeface="Gotham Book" panose="02000604040000020004" pitchFamily="50" charset="0"/>
                <a:cs typeface="Arial" panose="020B0604020202020204" pitchFamily="34" charset="0"/>
              </a:rPr>
              <a:t>Violence in the community</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Advance the slide </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Explain that providers will now think through their own evacuation scenario </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Encourage them to be thinking specifically about the home where they provide care </a:t>
            </a:r>
          </a:p>
          <a:p>
            <a:pPr defTabSz="2396695">
              <a:defRPr/>
            </a:pPr>
            <a:endParaRPr lang="en-US">
              <a:latin typeface="Gotham Book" panose="02000604040000020004" pitchFamily="50" charset="0"/>
              <a:cs typeface="Arial" panose="020B0604020202020204" pitchFamily="34" charset="0"/>
            </a:endParaRPr>
          </a:p>
          <a:p>
            <a:pPr defTabSz="2469933">
              <a:defRPr/>
            </a:pPr>
            <a:r>
              <a:rPr lang="en-US" b="1" u="none" baseline="0">
                <a:latin typeface="Gotham Book" panose="02000604040000020004" pitchFamily="50" charset="0"/>
                <a:cs typeface="Arial" panose="020B0604020202020204" pitchFamily="34" charset="0"/>
              </a:rPr>
              <a:t>Facilitate Emergency Evacuation Activity</a:t>
            </a:r>
          </a:p>
          <a:p>
            <a:pPr defTabSz="2469933">
              <a:defRPr/>
            </a:pPr>
            <a:endParaRPr lang="en-US" b="1" u="sng" baseline="0">
              <a:latin typeface="Gotham Book" panose="02000604040000020004" pitchFamily="50" charset="0"/>
              <a:cs typeface="Arial" panose="020B0604020202020204" pitchFamily="34" charset="0"/>
            </a:endParaRPr>
          </a:p>
          <a:p>
            <a:pPr defTabSz="2469933">
              <a:defRPr/>
            </a:pPr>
            <a:r>
              <a:rPr lang="en-US" b="1" i="0" u="none" baseline="0">
                <a:latin typeface="Gotham Book" panose="02000604040000020004" pitchFamily="50" charset="0"/>
                <a:cs typeface="Arial" panose="020B0604020202020204" pitchFamily="34" charset="0"/>
              </a:rPr>
              <a:t>TIME LIMIT: 5 minutes (any group size)</a:t>
            </a:r>
          </a:p>
          <a:p>
            <a:r>
              <a:rPr lang="en-US" b="0" u="sng" baseline="0">
                <a:latin typeface="Gotham Book" panose="02000604040000020004" pitchFamily="50" charset="0"/>
                <a:cs typeface="Arial" panose="020B0604020202020204" pitchFamily="34" charset="0"/>
              </a:rPr>
              <a:t>Activity Goals</a:t>
            </a:r>
          </a:p>
          <a:p>
            <a:r>
              <a:rPr lang="en-US" b="0" baseline="0">
                <a:latin typeface="Gotham Book" panose="02000604040000020004" pitchFamily="50" charset="0"/>
                <a:cs typeface="Arial" panose="020B0604020202020204" pitchFamily="34" charset="0"/>
              </a:rPr>
              <a:t>To engage providers in brainstorming how they might respond in an emergency evacuation</a:t>
            </a:r>
          </a:p>
          <a:p>
            <a:endParaRPr lang="en-US" b="0" baseline="0">
              <a:latin typeface="Gotham Book" panose="02000604040000020004" pitchFamily="50" charset="0"/>
              <a:cs typeface="Arial" panose="020B0604020202020204" pitchFamily="34" charset="0"/>
            </a:endParaRPr>
          </a:p>
          <a:p>
            <a:r>
              <a:rPr lang="en-US" b="0" baseline="0">
                <a:latin typeface="Gotham Book" panose="02000604040000020004" pitchFamily="50" charset="0"/>
                <a:cs typeface="Arial" panose="020B0604020202020204" pitchFamily="34" charset="0"/>
              </a:rPr>
              <a:t>Have participants work individually </a:t>
            </a:r>
          </a:p>
          <a:p>
            <a:endParaRPr lang="en-US" b="0" baseline="0">
              <a:latin typeface="Gotham Book" panose="02000604040000020004" pitchFamily="50" charset="0"/>
              <a:cs typeface="Arial" panose="020B0604020202020204" pitchFamily="34" charset="0"/>
            </a:endParaRPr>
          </a:p>
          <a:p>
            <a:r>
              <a:rPr lang="en-US" b="0" baseline="0">
                <a:latin typeface="Gotham Book" panose="02000604040000020004" pitchFamily="50" charset="0"/>
                <a:cs typeface="Arial" panose="020B0604020202020204" pitchFamily="34" charset="0"/>
              </a:rPr>
              <a:t>Ask participants to share out their responses and make sure they have included the following considerations:</a:t>
            </a:r>
          </a:p>
          <a:p>
            <a:endParaRPr lang="en-US" b="1">
              <a:latin typeface="Gotham Book" panose="02000604040000020004" pitchFamily="50" charset="0"/>
              <a:cs typeface="Arial" panose="020B0604020202020204" pitchFamily="34" charset="0"/>
            </a:endParaRPr>
          </a:p>
          <a:p>
            <a:pPr defTabSz="914153">
              <a:defRPr/>
            </a:pPr>
            <a:r>
              <a:rPr lang="en-US" u="sng">
                <a:latin typeface="Gotham Book" panose="02000604040000020004" pitchFamily="50" charset="0"/>
                <a:cs typeface="Arial" panose="020B0604020202020204" pitchFamily="34" charset="0"/>
              </a:rPr>
              <a:t>Answers Should Include</a:t>
            </a:r>
          </a:p>
          <a:p>
            <a:pPr defTabSz="914153">
              <a:defRPr/>
            </a:pPr>
            <a:r>
              <a:rPr lang="en-US">
                <a:latin typeface="Gotham Book" panose="02000604040000020004" pitchFamily="50" charset="0"/>
                <a:cs typeface="Arial" panose="020B0604020202020204" pitchFamily="34" charset="0"/>
              </a:rPr>
              <a:t>Meeting place for parent</a:t>
            </a:r>
          </a:p>
          <a:p>
            <a:r>
              <a:rPr lang="en-US">
                <a:latin typeface="Gotham Book" panose="02000604040000020004" pitchFamily="50" charset="0"/>
                <a:cs typeface="Arial" panose="020B0604020202020204" pitchFamily="34" charset="0"/>
              </a:rPr>
              <a:t>Transportation (what will the provider do if transportation is not available?)</a:t>
            </a:r>
          </a:p>
          <a:p>
            <a:r>
              <a:rPr lang="en-US">
                <a:latin typeface="Gotham Book" panose="02000604040000020004" pitchFamily="50" charset="0"/>
                <a:cs typeface="Arial" panose="020B0604020202020204" pitchFamily="34" charset="0"/>
              </a:rPr>
              <a:t>Critical items needed (if time allows)</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Encourage providers to make a formal evacuation plan with the family and remember to: </a:t>
            </a:r>
          </a:p>
          <a:p>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Follow all directions from authorities</a:t>
            </a:r>
          </a:p>
          <a:p>
            <a:r>
              <a:rPr lang="en-US">
                <a:latin typeface="Gotham Book" panose="02000604040000020004" pitchFamily="50" charset="0"/>
                <a:cs typeface="Arial" panose="020B0604020202020204" pitchFamily="34" charset="0"/>
              </a:rPr>
              <a:t>Have a designated location to take the children if the home or area isn’t safe</a:t>
            </a:r>
          </a:p>
          <a:p>
            <a:r>
              <a:rPr lang="en-US">
                <a:latin typeface="Gotham Book" panose="02000604040000020004" pitchFamily="50" charset="0"/>
                <a:cs typeface="Arial" panose="020B0604020202020204" pitchFamily="34" charset="0"/>
              </a:rPr>
              <a:t>Have access to the news through radio or tv if possible</a:t>
            </a:r>
          </a:p>
          <a:p>
            <a:r>
              <a:rPr lang="en-US">
                <a:latin typeface="Gotham Book" panose="02000604040000020004" pitchFamily="50" charset="0"/>
                <a:cs typeface="Arial" panose="020B0604020202020204" pitchFamily="34" charset="0"/>
              </a:rPr>
              <a:t>Stay in contact with the family</a:t>
            </a:r>
          </a:p>
          <a:p>
            <a:endParaRPr lang="en-US">
              <a:solidFill>
                <a:srgbClr val="000000"/>
              </a:solidFill>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https://www.oakgov.com/health/services/Documents/Go%20Kit%20Brochure.pdf</a:t>
            </a:r>
          </a:p>
          <a:p>
            <a:r>
              <a:rPr lang="en-US">
                <a:latin typeface="Gotham Book" panose="02000604040000020004" pitchFamily="50" charset="0"/>
                <a:cs typeface="Arial" panose="020B0604020202020204" pitchFamily="34" charset="0"/>
              </a:rPr>
              <a:t>https://detroitmi.gov/departments/homeland-security-emergency-management-detroit/emergency-preparedness/emergency-planning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72</a:t>
            </a:fld>
            <a:endParaRPr lang="en-US"/>
          </a:p>
        </p:txBody>
      </p:sp>
    </p:spTree>
    <p:extLst>
      <p:ext uri="{BB962C8B-B14F-4D97-AF65-F5344CB8AC3E}">
        <p14:creationId xmlns:p14="http://schemas.microsoft.com/office/powerpoint/2010/main" val="3940516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Times New Roman" panose="02020603050405020304" pitchFamily="18" charset="0"/>
                <a:cs typeface="Arial" panose="020B0604020202020204" pitchFamily="34" charset="0"/>
              </a:rPr>
              <a:t>Introduce this slide by stressing that fires can and do happen </a:t>
            </a:r>
          </a:p>
          <a:p>
            <a:pPr defTabSz="914153">
              <a:defRPr/>
            </a:pPr>
            <a:endParaRPr lang="en-US">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a:latin typeface="Gotham Book" panose="02000604040000020004" pitchFamily="50" charset="0"/>
                <a:ea typeface="Times New Roman" panose="02020603050405020304" pitchFamily="18" charset="0"/>
                <a:cs typeface="Arial" panose="020B0604020202020204" pitchFamily="34" charset="0"/>
              </a:rPr>
              <a:t> In 2021 in Michigan, there were 107 deaths during 94 fires</a:t>
            </a:r>
          </a:p>
          <a:p>
            <a:endParaRPr lang="en-US">
              <a:latin typeface="Gotham Book" panose="02000604040000020004" pitchFamily="50" charset="0"/>
              <a:ea typeface="Times New Roman" panose="02020603050405020304" pitchFamily="18" charset="0"/>
              <a:cs typeface="Arial" panose="020B0604020202020204" pitchFamily="34" charset="0"/>
            </a:endParaRPr>
          </a:p>
          <a:p>
            <a:r>
              <a:rPr lang="en-US">
                <a:latin typeface="Gotham Book" panose="02000604040000020004" pitchFamily="50" charset="0"/>
                <a:ea typeface="Times New Roman" panose="02020603050405020304" pitchFamily="18" charset="0"/>
                <a:cs typeface="Arial" panose="020B0604020202020204" pitchFamily="34" charset="0"/>
              </a:rPr>
              <a:t>Review the points on the slide:</a:t>
            </a:r>
          </a:p>
          <a:p>
            <a:endParaRPr lang="en-US">
              <a:latin typeface="Gotham Book" panose="02000604040000020004" pitchFamily="50" charset="0"/>
              <a:ea typeface="Times New Roman" panose="02020603050405020304" pitchFamily="18" charset="0"/>
              <a:cs typeface="Arial" panose="020B0604020202020204" pitchFamily="34" charset="0"/>
            </a:endParaRPr>
          </a:p>
          <a:p>
            <a:r>
              <a:rPr lang="en-US">
                <a:latin typeface="Gotham Book" panose="02000604040000020004" pitchFamily="50" charset="0"/>
                <a:ea typeface="Times New Roman" panose="02020603050405020304" pitchFamily="18" charset="0"/>
                <a:cs typeface="Arial" panose="020B0604020202020204" pitchFamily="34" charset="0"/>
              </a:rPr>
              <a:t>Ask participants what they think might have been </a:t>
            </a:r>
            <a:r>
              <a:rPr lang="en-US" b="1">
                <a:latin typeface="Gotham Book" panose="02000604040000020004" pitchFamily="50" charset="0"/>
                <a:ea typeface="Times New Roman" panose="02020603050405020304" pitchFamily="18" charset="0"/>
                <a:cs typeface="Arial" panose="020B0604020202020204" pitchFamily="34" charset="0"/>
              </a:rPr>
              <a:t>the leading cause of reported fires in Michigan in 2021 </a:t>
            </a:r>
            <a:r>
              <a:rPr lang="en-US">
                <a:latin typeface="Gotham Book" panose="02000604040000020004" pitchFamily="50" charset="0"/>
                <a:ea typeface="Times New Roman" panose="02020603050405020304" pitchFamily="18" charset="0"/>
                <a:cs typeface="Arial" panose="020B0604020202020204" pitchFamily="34" charset="0"/>
              </a:rPr>
              <a:t>(smoking)</a:t>
            </a:r>
          </a:p>
          <a:p>
            <a:endParaRPr lang="en-US">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a:latin typeface="Gotham Book" panose="02000604040000020004" pitchFamily="50" charset="0"/>
                <a:ea typeface="Times New Roman" panose="02020603050405020304" pitchFamily="18" charset="0"/>
                <a:cs typeface="Arial" panose="020B0604020202020204" pitchFamily="34" charset="0"/>
              </a:rPr>
              <a:t>Ask participants </a:t>
            </a:r>
            <a:r>
              <a:rPr lang="en-US" b="1">
                <a:latin typeface="Gotham Book" panose="02000604040000020004" pitchFamily="50" charset="0"/>
                <a:ea typeface="Times New Roman" panose="02020603050405020304" pitchFamily="18" charset="0"/>
                <a:cs typeface="Arial" panose="020B0604020202020204" pitchFamily="34" charset="0"/>
              </a:rPr>
              <a:t>what room fires in Michigan most often started in </a:t>
            </a:r>
            <a:r>
              <a:rPr lang="en-US">
                <a:latin typeface="Gotham Book" panose="02000604040000020004" pitchFamily="50" charset="0"/>
                <a:ea typeface="Times New Roman" panose="02020603050405020304" pitchFamily="18" charset="0"/>
                <a:cs typeface="Arial" panose="020B0604020202020204" pitchFamily="34" charset="0"/>
              </a:rPr>
              <a:t>(the living room, followed by the bedroom, followed by the kitchen)</a:t>
            </a:r>
          </a:p>
          <a:p>
            <a:endParaRPr lang="en-US">
              <a:latin typeface="Gotham Book" panose="02000604040000020004" pitchFamily="50" charset="0"/>
              <a:ea typeface="Times New Roman" panose="02020603050405020304" pitchFamily="18" charset="0"/>
              <a:cs typeface="Arial" panose="020B0604020202020204" pitchFamily="34" charset="0"/>
            </a:endParaRPr>
          </a:p>
          <a:p>
            <a:r>
              <a:rPr lang="en-US">
                <a:latin typeface="Gotham Book" panose="02000604040000020004" pitchFamily="50" charset="0"/>
                <a:ea typeface="Times New Roman" panose="02020603050405020304" pitchFamily="18" charset="0"/>
                <a:cs typeface="Arial" panose="020B0604020202020204" pitchFamily="34" charset="0"/>
              </a:rPr>
              <a:t>Have participants share out </a:t>
            </a:r>
            <a:r>
              <a:rPr lang="en-US" b="1">
                <a:latin typeface="Gotham Book" panose="02000604040000020004" pitchFamily="50" charset="0"/>
                <a:ea typeface="Times New Roman" panose="02020603050405020304" pitchFamily="18" charset="0"/>
                <a:cs typeface="Arial" panose="020B0604020202020204" pitchFamily="34" charset="0"/>
              </a:rPr>
              <a:t>what fire hazards might be present in the home </a:t>
            </a:r>
            <a:endParaRPr lang="en-US">
              <a:latin typeface="Gotham Book" panose="02000604040000020004" pitchFamily="50" charset="0"/>
              <a:ea typeface="Times New Roman" panose="02020603050405020304" pitchFamily="18" charset="0"/>
              <a:cs typeface="Arial" panose="020B0604020202020204" pitchFamily="34" charset="0"/>
            </a:endParaRPr>
          </a:p>
          <a:p>
            <a:endParaRPr lang="en-US" i="1">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u="sng">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pPr defTabSz="914153">
              <a:defRPr/>
            </a:pPr>
            <a:r>
              <a:rPr lang="en-US">
                <a:latin typeface="Gotham Book" panose="02000604040000020004" pitchFamily="50" charset="0"/>
                <a:cs typeface="Arial" panose="020B0604020202020204" pitchFamily="34" charset="0"/>
              </a:rPr>
              <a:t>*Read out any answers not listed by the group</a:t>
            </a:r>
          </a:p>
          <a:p>
            <a:endParaRPr lang="en-US" u="sng">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Matches, lighters, and candles</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Cords can cause fires if wiring is exposed from being stepped on or under rugs or carpets </a:t>
            </a:r>
          </a:p>
          <a:p>
            <a:pPr defTabSz="914153">
              <a:defRPr/>
            </a:pPr>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Surge protectors can cause fires when too many things are plugged in</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Barbeque lighters and lighter fluid/starters, instant briquettes (pre-made bricks) </a:t>
            </a:r>
            <a:endParaRPr lang="en-US">
              <a:latin typeface="Gotham Book" panose="02000604040000020004" pitchFamily="50" charset="0"/>
              <a:ea typeface="Calibri" panose="020F0502020204030204" pitchFamily="34" charset="0"/>
              <a:cs typeface="Arial" panose="020B0604020202020204" pitchFamily="34" charset="0"/>
            </a:endParaRP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Flammable liquids- nail polish remover, kerosene, gasoline, paint thinner, paints and oils</a:t>
            </a:r>
            <a:endParaRPr lang="en-US">
              <a:latin typeface="Gotham Book" panose="02000604040000020004" pitchFamily="50" charset="0"/>
              <a:ea typeface="Calibri" panose="020F0502020204030204" pitchFamily="34" charset="0"/>
              <a:cs typeface="Arial" panose="020B0604020202020204" pitchFamily="34" charset="0"/>
            </a:endParaRP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Space heaters </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Cigarettes</a:t>
            </a:r>
            <a:endParaRPr lang="en-US">
              <a:latin typeface="Gotham Book" panose="02000604040000020004" pitchFamily="50" charset="0"/>
              <a:ea typeface="Calibri" panose="020F0502020204030204" pitchFamily="34" charset="0"/>
              <a:cs typeface="Arial" panose="020B0604020202020204" pitchFamily="34" charset="0"/>
            </a:endParaRP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Appliances (toaster, microwave, toaster oven)</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Flammable items such as towels or piles of clothing piles near anything that gets hot</a:t>
            </a:r>
          </a:p>
          <a:p>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Having grease from previous meals or other flammable grime on the cooktop</a:t>
            </a:r>
            <a:endParaRPr lang="en-US">
              <a:latin typeface="Gotham Book" panose="02000604040000020004" pitchFamily="50" charset="0"/>
              <a:ea typeface="Verdana" panose="020B0604030504040204" pitchFamily="34" charset="0"/>
              <a:cs typeface="Arial" panose="020B0604020202020204" pitchFamily="34" charset="0"/>
            </a:endParaRPr>
          </a:p>
          <a:p>
            <a:pPr defTabSz="914153">
              <a:defRPr/>
            </a:pPr>
            <a:r>
              <a:rPr lang="en-US">
                <a:solidFill>
                  <a:srgbClr val="000000"/>
                </a:solidFill>
                <a:latin typeface="Gotham Book" panose="02000604040000020004" pitchFamily="50" charset="0"/>
                <a:ea typeface="Verdana" panose="020B0604030504040204" pitchFamily="34" charset="0"/>
                <a:cs typeface="Arial" panose="020B0604020202020204" pitchFamily="34" charset="0"/>
              </a:rPr>
              <a:t>Dryer lint</a:t>
            </a:r>
          </a:p>
          <a:p>
            <a:endParaRPr lang="en-US">
              <a:latin typeface="Gotham Book" panose="02000604040000020004" pitchFamily="50" charset="0"/>
              <a:ea typeface="Times New Roman" panose="02020603050405020304" pitchFamily="18" charset="0"/>
              <a:cs typeface="Arial" panose="020B0604020202020204" pitchFamily="34" charset="0"/>
            </a:endParaRPr>
          </a:p>
          <a:p>
            <a:endParaRPr lang="en-US">
              <a:latin typeface="Gotham Book" panose="02000604040000020004" pitchFamily="50" charset="0"/>
              <a:ea typeface="Times New Roman" panose="02020603050405020304" pitchFamily="18" charset="0"/>
              <a:cs typeface="Arial" panose="020B0604020202020204" pitchFamily="34" charset="0"/>
            </a:endParaRPr>
          </a:p>
          <a:p>
            <a:r>
              <a:rPr lang="en-US" b="1">
                <a:latin typeface="Gotham Book" panose="02000604040000020004" pitchFamily="50" charset="0"/>
                <a:ea typeface="Times New Roman" panose="02020603050405020304" pitchFamily="18" charset="0"/>
                <a:cs typeface="Arial" panose="020B0604020202020204" pitchFamily="34" charset="0"/>
              </a:rPr>
              <a:t>Sources</a:t>
            </a:r>
          </a:p>
          <a:p>
            <a:r>
              <a:rPr lang="en-US">
                <a:latin typeface="Gotham Book" panose="02000604040000020004" pitchFamily="50"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https://www.washingtonpost.com/lifestyle/home/house-fires-burn-much-faster-than-they-used-to-heres-how-to-survive/2017/11/20/1c1eb7f8-c890-11e7-aa96-54417592cf72_story.html</a:t>
            </a:r>
            <a:r>
              <a:rPr lang="en-US">
                <a:latin typeface="Gotham Book" panose="02000604040000020004" pitchFamily="50" charset="0"/>
                <a:ea typeface="Verdana" panose="020B0604030504040204" pitchFamily="34" charset="0"/>
                <a:cs typeface="Arial" panose="020B0604020202020204" pitchFamily="34" charset="0"/>
              </a:rPr>
              <a:t> (evacuation timing citation)</a:t>
            </a:r>
          </a:p>
          <a:p>
            <a:r>
              <a:rPr lang="en-US">
                <a:latin typeface="Gotham Book" panose="02000604040000020004" pitchFamily="50" charset="0"/>
                <a:cs typeface="Arial" panose="020B0604020202020204" pitchFamily="34" charset="0"/>
              </a:rPr>
              <a:t>https://mfis.org/fire-stats</a:t>
            </a:r>
          </a:p>
          <a:p>
            <a:endParaRPr lang="en-US">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73</a:t>
            </a:fld>
            <a:endParaRPr lang="en-US"/>
          </a:p>
        </p:txBody>
      </p:sp>
    </p:spTree>
    <p:extLst>
      <p:ext uri="{BB962C8B-B14F-4D97-AF65-F5344CB8AC3E}">
        <p14:creationId xmlns:p14="http://schemas.microsoft.com/office/powerpoint/2010/main" val="21147459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asking participants if anyone knows </a:t>
            </a:r>
            <a:r>
              <a:rPr lang="en-US">
                <a:latin typeface="Gotham Book" panose="02000604040000020004" pitchFamily="50" charset="0"/>
                <a:ea typeface="Times New Roman" panose="02020603050405020304" pitchFamily="18" charset="0"/>
                <a:cs typeface="Arial" panose="020B0604020202020204" pitchFamily="34" charset="0"/>
              </a:rPr>
              <a:t>how much time they think they might have to evacuate in the event of a fire (3 minutes or less)</a:t>
            </a:r>
          </a:p>
          <a:p>
            <a:pPr defTabSz="914153">
              <a:defRPr/>
            </a:pPr>
            <a:endParaRPr lang="en-US">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Share that in the past, people had up to 17 minutes to escape, but because of new types of materials, furniture, and construction, fire spreads faster than ever </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Explain the importance of having a plan to escape in the event of a fire</a:t>
            </a: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Share </a:t>
            </a:r>
            <a:r>
              <a:rPr lang="en-US">
                <a:latin typeface="Gotham Book" panose="02000604040000020004" pitchFamily="50" charset="0"/>
                <a:ea typeface="Calibri" panose="020F0502020204030204" pitchFamily="34" charset="0"/>
                <a:cs typeface="Arial" panose="020B0604020202020204" pitchFamily="34" charset="0"/>
              </a:rPr>
              <a:t>that participants are going to spend a few minutes creating a fire plan for the home where they provide care (choose one if they provide care at more than one home)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to review the plan with the parents and children and make any adjustments together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Encourage providers to consider the following things in making a fire plan (review the points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Identify</a:t>
            </a:r>
            <a:r>
              <a:rPr lang="en-US">
                <a:latin typeface="Gotham Book" panose="02000604040000020004" pitchFamily="50" charset="0"/>
                <a:ea typeface="Calibri" panose="020F0502020204030204" pitchFamily="34" charset="0"/>
                <a:cs typeface="Arial" panose="020B0604020202020204" pitchFamily="34" charset="0"/>
              </a:rPr>
              <a:t> two </a:t>
            </a:r>
            <a:r>
              <a:rPr lang="en-US" b="1">
                <a:latin typeface="Gotham Book" panose="02000604040000020004" pitchFamily="50" charset="0"/>
                <a:ea typeface="Calibri" panose="020F0502020204030204" pitchFamily="34" charset="0"/>
                <a:cs typeface="Arial" panose="020B0604020202020204" pitchFamily="34" charset="0"/>
              </a:rPr>
              <a:t>exits</a:t>
            </a:r>
            <a:r>
              <a:rPr lang="en-US">
                <a:latin typeface="Gotham Book" panose="02000604040000020004" pitchFamily="50" charset="0"/>
                <a:ea typeface="Calibri" panose="020F0502020204030204" pitchFamily="34" charset="0"/>
                <a:cs typeface="Arial" panose="020B0604020202020204" pitchFamily="34" charset="0"/>
              </a:rPr>
              <a:t> for each room – one will often be a window</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Think about and note potential </a:t>
            </a:r>
            <a:r>
              <a:rPr lang="en-US" b="1">
                <a:latin typeface="Gotham Book" panose="02000604040000020004" pitchFamily="50" charset="0"/>
                <a:ea typeface="Calibri" panose="020F0502020204030204" pitchFamily="34" charset="0"/>
                <a:cs typeface="Arial" panose="020B0604020202020204" pitchFamily="34" charset="0"/>
              </a:rPr>
              <a:t>hazards</a:t>
            </a:r>
            <a:r>
              <a:rPr lang="en-US">
                <a:latin typeface="Gotham Book" panose="02000604040000020004" pitchFamily="50" charset="0"/>
                <a:ea typeface="Calibri" panose="020F0502020204030204" pitchFamily="34" charset="0"/>
                <a:cs typeface="Arial" panose="020B0604020202020204" pitchFamily="34" charset="0"/>
              </a:rPr>
              <a:t> – furniture blocking a door, items in hallways, equipment that might pose a tripping hazard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Choose a </a:t>
            </a:r>
            <a:r>
              <a:rPr lang="en-US" b="1">
                <a:latin typeface="Gotham Book" panose="02000604040000020004" pitchFamily="50" charset="0"/>
                <a:ea typeface="Calibri" panose="020F0502020204030204" pitchFamily="34" charset="0"/>
                <a:cs typeface="Arial" panose="020B0604020202020204" pitchFamily="34" charset="0"/>
              </a:rPr>
              <a:t>meeting place </a:t>
            </a:r>
            <a:r>
              <a:rPr lang="en-US">
                <a:latin typeface="Gotham Book" panose="02000604040000020004" pitchFamily="50" charset="0"/>
                <a:ea typeface="Calibri" panose="020F0502020204030204" pitchFamily="34" charset="0"/>
                <a:cs typeface="Arial" panose="020B0604020202020204" pitchFamily="34" charset="0"/>
              </a:rPr>
              <a:t>outside that everyone can access – think about how you might mark this location for young children (make a visible mark, tie a ribbon, etc.)</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Encourage providers to make </a:t>
            </a:r>
            <a:r>
              <a:rPr lang="en-US" b="1">
                <a:latin typeface="Gotham Book" panose="02000604040000020004" pitchFamily="50" charset="0"/>
                <a:ea typeface="Calibri" panose="020F0502020204030204" pitchFamily="34" charset="0"/>
                <a:cs typeface="Arial" panose="020B0604020202020204" pitchFamily="34" charset="0"/>
              </a:rPr>
              <a:t>closing doors </a:t>
            </a:r>
            <a:r>
              <a:rPr lang="en-US">
                <a:latin typeface="Gotham Book" panose="02000604040000020004" pitchFamily="50" charset="0"/>
                <a:ea typeface="Calibri" panose="020F0502020204030204" pitchFamily="34" charset="0"/>
                <a:cs typeface="Arial" panose="020B0604020202020204" pitchFamily="34" charset="0"/>
              </a:rPr>
              <a:t>part of their plan (explain that they’ll learn more about that next)</a:t>
            </a:r>
          </a:p>
          <a:p>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to plan specifically for </a:t>
            </a:r>
            <a:r>
              <a:rPr lang="en-US" b="1">
                <a:solidFill>
                  <a:srgbClr val="000000"/>
                </a:solidFill>
                <a:latin typeface="Gotham Book" panose="02000604040000020004" pitchFamily="50" charset="0"/>
                <a:ea typeface="Calibri" panose="020F0502020204030204" pitchFamily="34" charset="0"/>
                <a:cs typeface="Arial" panose="020B0604020202020204" pitchFamily="34" charset="0"/>
              </a:rPr>
              <a:t>infants and toddlers, and children with chronic health challenges or special needs </a:t>
            </a:r>
          </a:p>
          <a:p>
            <a:pPr defTabSz="914153">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(if a child cannot exit on their own, if a child doesn’t respond well to being touched, if a child is bothered by loud noises, if a child has special needs around hearing or sight, etc.)</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Have providers follow the instructions on the planning handout (</a:t>
            </a:r>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https://www.safekids.org/sites/default/files/documents/fire_escape_plan_grid.pdf</a:t>
            </a:r>
            <a:r>
              <a:rPr lang="en-US" u="sng">
                <a:latin typeface="Gotham Book" panose="02000604040000020004" pitchFamily="50" charset="0"/>
                <a:ea typeface="Calibri" panose="020F0502020204030204" pitchFamily="34" charset="0"/>
                <a:cs typeface="Arial" panose="020B0604020202020204" pitchFamily="34" charset="0"/>
              </a:rPr>
              <a:t>)</a:t>
            </a:r>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  </a:t>
            </a:r>
          </a:p>
          <a:p>
            <a:r>
              <a:rPr lang="en-US" b="1">
                <a:latin typeface="Gotham Book" panose="02000604040000020004" pitchFamily="50" charset="0"/>
                <a:ea typeface="Calibri" panose="020F0502020204030204" pitchFamily="34" charset="0"/>
                <a:cs typeface="Arial" panose="020B0604020202020204" pitchFamily="34" charset="0"/>
              </a:rPr>
              <a:t>Facilitate Fire Plan Activity </a:t>
            </a:r>
          </a:p>
          <a:p>
            <a:endParaRPr lang="en-US" b="1">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u="none" baseline="0">
                <a:latin typeface="Gotham Book" panose="02000604040000020004" pitchFamily="50" charset="0"/>
                <a:cs typeface="Arial" panose="020B0604020202020204" pitchFamily="34" charset="0"/>
              </a:rPr>
              <a:t>TIME LIMIT: 10 minutes (any group size)</a:t>
            </a:r>
          </a:p>
          <a:p>
            <a:pPr defTabSz="914153">
              <a:defRPr/>
            </a:pPr>
            <a:r>
              <a:rPr lang="en-US" b="0" i="0" u="sng" baseline="0">
                <a:latin typeface="Gotham Book" panose="02000604040000020004" pitchFamily="50" charset="0"/>
                <a:cs typeface="Arial" panose="020B0604020202020204" pitchFamily="34" charset="0"/>
              </a:rPr>
              <a:t>Activity Goal</a:t>
            </a:r>
          </a:p>
          <a:p>
            <a:pPr defTabSz="914153">
              <a:defRPr/>
            </a:pPr>
            <a:r>
              <a:rPr lang="en-US" b="0" i="0" u="none" baseline="0">
                <a:latin typeface="Gotham Book" panose="02000604040000020004" pitchFamily="50" charset="0"/>
                <a:cs typeface="Arial" panose="020B0604020202020204" pitchFamily="34" charset="0"/>
              </a:rPr>
              <a:t>To support providers in developing a written fire plan for the home where they provide care</a:t>
            </a:r>
          </a:p>
          <a:p>
            <a:pPr defTabSz="914153">
              <a:defRPr/>
            </a:pPr>
            <a:endParaRPr lang="en-US" b="1" i="0" u="none" baseline="0">
              <a:latin typeface="Gotham Book" panose="02000604040000020004" pitchFamily="50" charset="0"/>
              <a:cs typeface="Arial" panose="020B0604020202020204" pitchFamily="34" charset="0"/>
            </a:endParaRPr>
          </a:p>
          <a:p>
            <a:pPr defTabSz="914153">
              <a:defRPr/>
            </a:pPr>
            <a:r>
              <a:rPr lang="en-US" b="0" i="0" u="none" baseline="0">
                <a:latin typeface="Gotham Book" panose="02000604040000020004" pitchFamily="50" charset="0"/>
                <a:cs typeface="Arial" panose="020B0604020202020204" pitchFamily="34" charset="0"/>
              </a:rPr>
              <a:t>Check in with individuals and be available for questions</a:t>
            </a: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Handout</a:t>
            </a:r>
          </a:p>
          <a:p>
            <a:r>
              <a:rPr lang="en-US">
                <a:latin typeface="Gotham Book" panose="02000604040000020004" pitchFamily="50" charset="0"/>
                <a:ea typeface="Calibri" panose="020F0502020204030204" pitchFamily="34" charset="0"/>
                <a:cs typeface="Arial" panose="020B0604020202020204" pitchFamily="34" charset="0"/>
              </a:rPr>
              <a:t>https://www.safekids.org/sites/default/files/documents/fire_escape_plan_grid.pdf</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a:t>
            </a:r>
          </a:p>
          <a:p>
            <a:r>
              <a:rPr lang="en-US">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a:latin typeface="Gotham Book" panose="02000604040000020004" pitchFamily="50" charset="0"/>
                <a:ea typeface="Calibri" panose="020F0502020204030204" pitchFamily="34" charset="0"/>
                <a:cs typeface="Arial" panose="020B0604020202020204" pitchFamily="34" charset="0"/>
              </a:rPr>
              <a:t> </a:t>
            </a:r>
          </a:p>
          <a:p>
            <a:r>
              <a:rPr lang="en-US">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https://www.michigan.gov/lara/0,4601,7-154-89334_42271_42384-140662--,00.html</a:t>
            </a:r>
            <a:r>
              <a:rPr lang="en-US">
                <a:latin typeface="Gotham Book" panose="02000604040000020004" pitchFamily="50" charset="0"/>
                <a:ea typeface="Calibri" panose="020F0502020204030204" pitchFamily="34" charset="0"/>
                <a:cs typeface="Arial" panose="020B0604020202020204" pitchFamily="34" charset="0"/>
              </a:rPr>
              <a:t>   smoke detectors</a:t>
            </a:r>
          </a:p>
          <a:p>
            <a:r>
              <a:rPr lang="en-US">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https://www.michigan.gov/documents/lara/DN_Installation_Form_711419_7.pdf</a:t>
            </a:r>
            <a:r>
              <a:rPr lang="en-US">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74</a:t>
            </a:fld>
            <a:endParaRPr lang="en-US"/>
          </a:p>
        </p:txBody>
      </p:sp>
    </p:spTree>
    <p:extLst>
      <p:ext uri="{BB962C8B-B14F-4D97-AF65-F5344CB8AC3E}">
        <p14:creationId xmlns:p14="http://schemas.microsoft.com/office/powerpoint/2010/main" val="1600443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while it’s helpful to make a fire plan, practicing the plan is one of the best ways to prevent death and ensure that everyone gets out as quickly as possible</a:t>
            </a:r>
          </a:p>
          <a:p>
            <a:pPr defTabSz="914153">
              <a:defRPr/>
            </a:pPr>
            <a:r>
              <a:rPr lang="en-US">
                <a:latin typeface="Gotham Book" panose="02000604040000020004" pitchFamily="50" charset="0"/>
                <a:cs typeface="Arial" panose="020B0604020202020204" pitchFamily="34" charset="0"/>
              </a:rPr>
              <a:t> </a:t>
            </a:r>
          </a:p>
          <a:p>
            <a:r>
              <a:rPr lang="en-US">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with providers that it’s important to </a:t>
            </a:r>
            <a:r>
              <a:rPr lang="en-US" b="1">
                <a:latin typeface="Gotham Book" panose="02000604040000020004" pitchFamily="50" charset="0"/>
                <a:ea typeface="Calibri" panose="020F0502020204030204" pitchFamily="34" charset="0"/>
                <a:cs typeface="Arial" panose="020B0604020202020204" pitchFamily="34" charset="0"/>
              </a:rPr>
              <a:t>test</a:t>
            </a:r>
            <a:r>
              <a:rPr lang="en-US">
                <a:latin typeface="Gotham Book" panose="02000604040000020004" pitchFamily="50" charset="0"/>
                <a:ea typeface="Calibri" panose="020F0502020204030204" pitchFamily="34" charset="0"/>
                <a:cs typeface="Arial" panose="020B0604020202020204" pitchFamily="34" charset="0"/>
              </a:rPr>
              <a:t> the home’s smoke detectors </a:t>
            </a:r>
            <a:r>
              <a:rPr lang="en-US" b="1">
                <a:latin typeface="Gotham Book" panose="02000604040000020004" pitchFamily="50" charset="0"/>
                <a:ea typeface="Calibri" panose="020F0502020204030204" pitchFamily="34" charset="0"/>
                <a:cs typeface="Arial" panose="020B0604020202020204" pitchFamily="34" charset="0"/>
              </a:rPr>
              <a:t>every month </a:t>
            </a:r>
            <a:r>
              <a:rPr lang="en-US">
                <a:latin typeface="Gotham Book" panose="02000604040000020004" pitchFamily="50" charset="0"/>
                <a:ea typeface="Calibri" panose="020F0502020204030204" pitchFamily="34" charset="0"/>
                <a:cs typeface="Arial" panose="020B0604020202020204" pitchFamily="34" charset="0"/>
              </a:rPr>
              <a:t>and explain that there should be one on every floor (best practice is to have them placed outside the sleeping areas/bedrooms)</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that there are smoke detectors available for different needs (flashing lights, vibration for a bed, etc.) and that they can reach out to their local fire department if they need smoke detectors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Encourage providers to use the smoke detector test to prompt their </a:t>
            </a:r>
            <a:r>
              <a:rPr lang="en-US" b="1">
                <a:latin typeface="Gotham Book" panose="02000604040000020004" pitchFamily="50" charset="0"/>
                <a:ea typeface="Calibri" panose="020F0502020204030204" pitchFamily="34" charset="0"/>
                <a:cs typeface="Arial" panose="020B0604020202020204" pitchFamily="34" charset="0"/>
              </a:rPr>
              <a:t>fire plan practice</a:t>
            </a:r>
            <a:r>
              <a:rPr lang="en-US">
                <a:latin typeface="Gotham Book" panose="02000604040000020004" pitchFamily="50" charset="0"/>
                <a:ea typeface="Calibri" panose="020F0502020204030204" pitchFamily="34" charset="0"/>
                <a:cs typeface="Arial" panose="020B0604020202020204" pitchFamily="34" charset="0"/>
              </a:rPr>
              <a:t> with the children so that it’s also happening every month while the weather is appropriate (April-October)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this helps the plan become a habit</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that practice should happen at different times and on different days during the week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that monthly practice should </a:t>
            </a:r>
            <a:r>
              <a:rPr lang="en-US" b="1">
                <a:latin typeface="Gotham Book" panose="02000604040000020004" pitchFamily="50" charset="0"/>
                <a:ea typeface="Calibri" panose="020F0502020204030204" pitchFamily="34" charset="0"/>
                <a:cs typeface="Arial" panose="020B0604020202020204" pitchFamily="34" charset="0"/>
              </a:rPr>
              <a:t>include all exits </a:t>
            </a:r>
            <a:r>
              <a:rPr lang="en-US">
                <a:latin typeface="Gotham Book" panose="02000604040000020004" pitchFamily="50" charset="0"/>
                <a:ea typeface="Calibri" panose="020F0502020204030204" pitchFamily="34" charset="0"/>
                <a:cs typeface="Arial" panose="020B0604020202020204" pitchFamily="34" charset="0"/>
              </a:rPr>
              <a:t>and include talking through exiting from windows (review with children how to remove screens or other obstacles in order to climb out if needed (age appropriate))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with providers the importance of </a:t>
            </a:r>
            <a:r>
              <a:rPr lang="en-US" b="1">
                <a:latin typeface="Gotham Book" panose="02000604040000020004" pitchFamily="50" charset="0"/>
                <a:ea typeface="Calibri" panose="020F0502020204030204" pitchFamily="34" charset="0"/>
                <a:cs typeface="Arial" panose="020B0604020202020204" pitchFamily="34" charset="0"/>
              </a:rPr>
              <a:t>teaching children what to do at the meeting place </a:t>
            </a:r>
            <a:r>
              <a:rPr lang="en-US">
                <a:latin typeface="Gotham Book" panose="02000604040000020004" pitchFamily="50" charset="0"/>
                <a:ea typeface="Calibri" panose="020F0502020204030204" pitchFamily="34" charset="0"/>
                <a:cs typeface="Arial" panose="020B0604020202020204" pitchFamily="34" charset="0"/>
              </a:rPr>
              <a:t>– what should they do if they arrive, and you are not there? Should they seek out a neighbor? Call 911?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children need to know that the best place to be during a fire is out of the house and that once they’re out, to stay out – they should </a:t>
            </a:r>
            <a:r>
              <a:rPr lang="en-US" b="1">
                <a:latin typeface="Gotham Book" panose="02000604040000020004" pitchFamily="50" charset="0"/>
                <a:ea typeface="Calibri" panose="020F0502020204030204" pitchFamily="34" charset="0"/>
                <a:cs typeface="Arial" panose="020B0604020202020204" pitchFamily="34" charset="0"/>
              </a:rPr>
              <a:t>never go back inside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what questions might remain about making and practicing fire plans </a:t>
            </a:r>
          </a:p>
          <a:p>
            <a:endParaRPr lang="en-US">
              <a:latin typeface="Gotham Book" panose="02000604040000020004" pitchFamily="50" charset="0"/>
              <a:ea typeface="Calibri" panose="020F0502020204030204" pitchFamily="34" charset="0"/>
              <a:cs typeface="Arial" panose="020B0604020202020204" pitchFamily="34" charset="0"/>
            </a:endParaRP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a:t>
            </a:r>
          </a:p>
          <a:p>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a:latin typeface="Gotham Book" panose="02000604040000020004" pitchFamily="50" charset="0"/>
                <a:ea typeface="Calibri" panose="020F0502020204030204" pitchFamily="34" charset="0"/>
                <a:cs typeface="Arial" panose="020B0604020202020204" pitchFamily="34" charset="0"/>
              </a:rPr>
              <a:t> </a:t>
            </a:r>
          </a:p>
          <a:p>
            <a:r>
              <a:rPr lang="en-US" u="sng">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https://www.michigan.gov/lara/0,4601,7-154-89334_42271_42384-140662--,00.html</a:t>
            </a:r>
            <a:r>
              <a:rPr lang="en-US">
                <a:latin typeface="Gotham Book" panose="02000604040000020004" pitchFamily="50" charset="0"/>
                <a:ea typeface="Calibri" panose="020F0502020204030204" pitchFamily="34" charset="0"/>
                <a:cs typeface="Arial" panose="020B0604020202020204" pitchFamily="34" charset="0"/>
              </a:rPr>
              <a:t>   smoke detectors</a:t>
            </a:r>
          </a:p>
          <a:p>
            <a:r>
              <a:rPr lang="en-US" u="sng">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https://www.michigan.gov/documents/lara/DN_Installation_Form_711419_7.pdf</a:t>
            </a:r>
            <a:r>
              <a:rPr lang="en-US">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u="sng">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75</a:t>
            </a:fld>
            <a:endParaRPr lang="en-US"/>
          </a:p>
        </p:txBody>
      </p:sp>
    </p:spTree>
    <p:extLst>
      <p:ext uri="{BB962C8B-B14F-4D97-AF65-F5344CB8AC3E}">
        <p14:creationId xmlns:p14="http://schemas.microsoft.com/office/powerpoint/2010/main" val="41980723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inviting participants to raise their hands </a:t>
            </a:r>
            <a:r>
              <a:rPr lang="en-US">
                <a:latin typeface="Gotham Book" panose="02000604040000020004" pitchFamily="50" charset="0"/>
                <a:ea typeface="Calibri" panose="020F0502020204030204" pitchFamily="34" charset="0"/>
                <a:cs typeface="Arial" panose="020B0604020202020204" pitchFamily="34" charset="0"/>
              </a:rPr>
              <a:t>if they’ve ever been taught that it’s safest for children to sleep with the door open</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Share that best practice has changed and we now know it’s safest to have everyone in the home sleep with the door closed</a:t>
            </a:r>
          </a:p>
          <a:p>
            <a:pPr defTabSz="914153">
              <a:defRPr/>
            </a:pP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Introduce the video (demonstrates how a closed door can protect and extend escape times)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Allow any participants to step out of the room if they would prefer not to watch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Play the video (stop the video at 4:40)</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for volunteers to share what stood out the most to them</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Review the following points: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Toxic gas amounts are lower in rooms with closed doors</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Closed doors provide a barrier that allows more time to escape (connect to fire plan)</a:t>
            </a:r>
          </a:p>
          <a:p>
            <a:pPr defTabSz="914153">
              <a:defRPr/>
            </a:pP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endParaRPr lang="en-US">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cs typeface="Arial" panose="020B0604020202020204" pitchFamily="34" charset="0"/>
              </a:rPr>
              <a:t>Video Link</a:t>
            </a:r>
          </a:p>
          <a:p>
            <a:pPr defTabSz="914153">
              <a:defRPr/>
            </a:pPr>
            <a:r>
              <a:rPr lang="en-US">
                <a:latin typeface="Gotham Book" panose="02000604040000020004" pitchFamily="50" charset="0"/>
                <a:cs typeface="Arial" panose="020B0604020202020204" pitchFamily="34" charset="0"/>
              </a:rPr>
              <a:t>https://www.youtube.com/watch?v=bSP03BE74WA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76</a:t>
            </a:fld>
            <a:endParaRPr lang="en-US"/>
          </a:p>
        </p:txBody>
      </p:sp>
    </p:spTree>
    <p:extLst>
      <p:ext uri="{BB962C8B-B14F-4D97-AF65-F5344CB8AC3E}">
        <p14:creationId xmlns:p14="http://schemas.microsoft.com/office/powerpoint/2010/main" val="42580673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Introduce the last slide on fire prevention by explaining that you’ll share some tips for survival in the event of a fire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the importance of teaching children to </a:t>
            </a:r>
            <a:r>
              <a:rPr lang="en-US" b="1">
                <a:latin typeface="Gotham Book" panose="02000604040000020004" pitchFamily="50" charset="0"/>
                <a:ea typeface="Calibri" panose="020F0502020204030204" pitchFamily="34" charset="0"/>
                <a:cs typeface="Arial" panose="020B0604020202020204" pitchFamily="34" charset="0"/>
              </a:rPr>
              <a:t>stay</a:t>
            </a:r>
            <a:r>
              <a:rPr lang="en-US">
                <a:latin typeface="Gotham Book" panose="02000604040000020004" pitchFamily="50" charset="0"/>
                <a:ea typeface="Calibri" panose="020F0502020204030204" pitchFamily="34" charset="0"/>
                <a:cs typeface="Arial" panose="020B0604020202020204" pitchFamily="34" charset="0"/>
              </a:rPr>
              <a:t> as </a:t>
            </a:r>
            <a:r>
              <a:rPr lang="en-US" b="1">
                <a:latin typeface="Gotham Book" panose="02000604040000020004" pitchFamily="50" charset="0"/>
                <a:ea typeface="Calibri" panose="020F0502020204030204" pitchFamily="34" charset="0"/>
                <a:cs typeface="Arial" panose="020B0604020202020204" pitchFamily="34" charset="0"/>
              </a:rPr>
              <a:t>low</a:t>
            </a:r>
            <a:r>
              <a:rPr lang="en-US">
                <a:latin typeface="Gotham Book" panose="02000604040000020004" pitchFamily="50" charset="0"/>
                <a:ea typeface="Calibri" panose="020F0502020204030204" pitchFamily="34" charset="0"/>
                <a:cs typeface="Arial" panose="020B0604020202020204" pitchFamily="34" charset="0"/>
              </a:rPr>
              <a:t> to the ground as possible if they must exit through an area filled with smoke to prevent inhaling toxic fumes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had to evacuate from a window that was on a second story or higher without a fire ladder</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the best way to evacuate this way is getting children out first by </a:t>
            </a:r>
            <a:r>
              <a:rPr lang="en-US" b="1">
                <a:latin typeface="Gotham Book" panose="02000604040000020004" pitchFamily="50" charset="0"/>
                <a:ea typeface="Calibri" panose="020F0502020204030204" pitchFamily="34" charset="0"/>
                <a:cs typeface="Arial" panose="020B0604020202020204" pitchFamily="34" charset="0"/>
              </a:rPr>
              <a:t>holding onto their wrists </a:t>
            </a:r>
            <a:r>
              <a:rPr lang="en-US">
                <a:latin typeface="Gotham Book" panose="02000604040000020004" pitchFamily="50" charset="0"/>
                <a:ea typeface="Calibri" panose="020F0502020204030204" pitchFamily="34" charset="0"/>
                <a:cs typeface="Arial" panose="020B0604020202020204" pitchFamily="34" charset="0"/>
              </a:rPr>
              <a:t>(not their hands) and </a:t>
            </a:r>
            <a:r>
              <a:rPr lang="en-US" b="1">
                <a:latin typeface="Gotham Book" panose="02000604040000020004" pitchFamily="50" charset="0"/>
                <a:ea typeface="Calibri" panose="020F0502020204030204" pitchFamily="34" charset="0"/>
                <a:cs typeface="Arial" panose="020B0604020202020204" pitchFamily="34" charset="0"/>
              </a:rPr>
              <a:t>lowering</a:t>
            </a:r>
            <a:r>
              <a:rPr lang="en-US">
                <a:latin typeface="Gotham Book" panose="02000604040000020004" pitchFamily="50" charset="0"/>
                <a:ea typeface="Calibri" panose="020F0502020204030204" pitchFamily="34" charset="0"/>
                <a:cs typeface="Arial" panose="020B0604020202020204" pitchFamily="34" charset="0"/>
              </a:rPr>
              <a:t> </a:t>
            </a:r>
            <a:r>
              <a:rPr lang="en-US" b="1">
                <a:latin typeface="Gotham Book" panose="02000604040000020004" pitchFamily="50" charset="0"/>
                <a:ea typeface="Calibri" panose="020F0502020204030204" pitchFamily="34" charset="0"/>
                <a:cs typeface="Arial" panose="020B0604020202020204" pitchFamily="34" charset="0"/>
              </a:rPr>
              <a:t>them out </a:t>
            </a:r>
            <a:r>
              <a:rPr lang="en-US">
                <a:latin typeface="Gotham Book" panose="02000604040000020004" pitchFamily="50" charset="0"/>
                <a:ea typeface="Calibri" panose="020F0502020204030204" pitchFamily="34" charset="0"/>
                <a:cs typeface="Arial" panose="020B0604020202020204" pitchFamily="34" charset="0"/>
              </a:rPr>
              <a:t>of the window</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that this method ensures that when you let go, the children have no choice but to drop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become trapped and unable to evacuate the home?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u="sng">
                <a:latin typeface="Gotham Book" panose="02000604040000020004" pitchFamily="50" charset="0"/>
                <a:ea typeface="Calibri" panose="020F0502020204030204" pitchFamily="34" charset="0"/>
                <a:cs typeface="Arial" panose="020B0604020202020204" pitchFamily="34" charset="0"/>
              </a:rPr>
              <a:t>Answers Should Include</a:t>
            </a:r>
          </a:p>
          <a:p>
            <a:r>
              <a:rPr lang="en-US">
                <a:latin typeface="Gotham Book" panose="02000604040000020004" pitchFamily="50" charset="0"/>
                <a:ea typeface="Calibri" panose="020F0502020204030204" pitchFamily="34" charset="0"/>
                <a:cs typeface="Arial" panose="020B0604020202020204" pitchFamily="34" charset="0"/>
              </a:rPr>
              <a:t>**Read out any answers not listed by the group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Call 911 </a:t>
            </a:r>
            <a:r>
              <a:rPr lang="en-US">
                <a:latin typeface="Gotham Book" panose="02000604040000020004" pitchFamily="50" charset="0"/>
                <a:ea typeface="Calibri" panose="020F0502020204030204" pitchFamily="34" charset="0"/>
                <a:cs typeface="Arial" panose="020B0604020202020204" pitchFamily="34" charset="0"/>
              </a:rPr>
              <a:t>and give them your </a:t>
            </a:r>
            <a:r>
              <a:rPr lang="en-US" b="1">
                <a:latin typeface="Gotham Book" panose="02000604040000020004" pitchFamily="50" charset="0"/>
                <a:ea typeface="Calibri" panose="020F0502020204030204" pitchFamily="34" charset="0"/>
                <a:cs typeface="Arial" panose="020B0604020202020204" pitchFamily="34" charset="0"/>
              </a:rPr>
              <a:t>exact location </a:t>
            </a:r>
            <a:r>
              <a:rPr lang="en-US">
                <a:latin typeface="Gotham Book" panose="02000604040000020004" pitchFamily="50" charset="0"/>
                <a:ea typeface="Calibri" panose="020F0502020204030204" pitchFamily="34" charset="0"/>
                <a:cs typeface="Arial" panose="020B0604020202020204" pitchFamily="34" charset="0"/>
              </a:rPr>
              <a:t>even if the Fire Department is already on the scene </a:t>
            </a:r>
          </a:p>
          <a:p>
            <a:r>
              <a:rPr lang="en-US" b="1">
                <a:latin typeface="Gotham Book" panose="02000604040000020004" pitchFamily="50" charset="0"/>
                <a:ea typeface="Calibri" panose="020F0502020204030204" pitchFamily="34" charset="0"/>
                <a:cs typeface="Arial" panose="020B0604020202020204" pitchFamily="34" charset="0"/>
              </a:rPr>
              <a:t>Close the door </a:t>
            </a:r>
            <a:r>
              <a:rPr lang="en-US">
                <a:latin typeface="Gotham Book" panose="02000604040000020004" pitchFamily="50" charset="0"/>
                <a:ea typeface="Calibri" panose="020F0502020204030204" pitchFamily="34" charset="0"/>
                <a:cs typeface="Arial" panose="020B0604020202020204" pitchFamily="34" charset="0"/>
              </a:rPr>
              <a:t>to the room/area</a:t>
            </a:r>
          </a:p>
          <a:p>
            <a:r>
              <a:rPr lang="en-US" b="1">
                <a:latin typeface="Gotham Book" panose="02000604040000020004" pitchFamily="50" charset="0"/>
                <a:ea typeface="Calibri" panose="020F0502020204030204" pitchFamily="34" charset="0"/>
                <a:cs typeface="Arial" panose="020B0604020202020204" pitchFamily="34" charset="0"/>
              </a:rPr>
              <a:t>Stuff towels or sheets underneath the doorway and vents </a:t>
            </a:r>
            <a:r>
              <a:rPr lang="en-US">
                <a:latin typeface="Gotham Book" panose="02000604040000020004" pitchFamily="50" charset="0"/>
                <a:ea typeface="Calibri" panose="020F0502020204030204" pitchFamily="34" charset="0"/>
                <a:cs typeface="Arial" panose="020B0604020202020204" pitchFamily="34" charset="0"/>
              </a:rPr>
              <a:t>to block smoke</a:t>
            </a:r>
          </a:p>
          <a:p>
            <a:r>
              <a:rPr lang="en-US">
                <a:latin typeface="Gotham Book" panose="02000604040000020004" pitchFamily="50" charset="0"/>
                <a:ea typeface="Calibri" panose="020F0502020204030204" pitchFamily="34" charset="0"/>
                <a:cs typeface="Arial" panose="020B0604020202020204" pitchFamily="34" charset="0"/>
              </a:rPr>
              <a:t>Use a flashlight, white sheet, or something else to </a:t>
            </a:r>
            <a:r>
              <a:rPr lang="en-US" b="1">
                <a:latin typeface="Gotham Book" panose="02000604040000020004" pitchFamily="50" charset="0"/>
                <a:ea typeface="Calibri" panose="020F0502020204030204" pitchFamily="34" charset="0"/>
                <a:cs typeface="Arial" panose="020B0604020202020204" pitchFamily="34" charset="0"/>
              </a:rPr>
              <a:t>signal from the window</a:t>
            </a:r>
          </a:p>
          <a:p>
            <a:r>
              <a:rPr lang="en-US" b="1">
                <a:latin typeface="Gotham Book" panose="02000604040000020004" pitchFamily="50" charset="0"/>
                <a:ea typeface="Calibri" panose="020F0502020204030204" pitchFamily="34" charset="0"/>
                <a:cs typeface="Arial" panose="020B0604020202020204" pitchFamily="34" charset="0"/>
              </a:rPr>
              <a:t>Keep the window clear </a:t>
            </a:r>
            <a:r>
              <a:rPr lang="en-US">
                <a:latin typeface="Gotham Book" panose="02000604040000020004" pitchFamily="50" charset="0"/>
                <a:ea typeface="Calibri" panose="020F0502020204030204" pitchFamily="34" charset="0"/>
                <a:cs typeface="Arial" panose="020B0604020202020204" pitchFamily="34" charset="0"/>
              </a:rPr>
              <a:t>of mattresses or anything else that could block it and prevent responders from getting to you or keep you from getting out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Remind providers to </a:t>
            </a:r>
            <a:r>
              <a:rPr lang="en-US" b="0" i="0">
                <a:solidFill>
                  <a:srgbClr val="323130"/>
                </a:solidFill>
                <a:effectLst/>
                <a:latin typeface="Gotham Book" panose="02000604040000020004" pitchFamily="50" charset="0"/>
                <a:cs typeface="Arial" panose="020B0604020202020204" pitchFamily="34" charset="0"/>
              </a:rPr>
              <a:t>familiarize themselves with any special fire plan protocols the apartment or Highrise building where they provide care might have (talk to landlord)</a:t>
            </a:r>
          </a:p>
          <a:p>
            <a:endParaRPr lang="en-US">
              <a:solidFill>
                <a:srgbClr val="32313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Ask providers what questions they might still have about fire prevention and preparedness</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a:t>
            </a:r>
          </a:p>
          <a:p>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https://www.michigan.gov/documents/lara/NFPA._Remebering_when_fire_safety_Tips._7.2019._MIPLogo._ECS._Final_663887_7.pdf</a:t>
            </a:r>
            <a:r>
              <a:rPr lang="en-US">
                <a:latin typeface="Gotham Book" panose="02000604040000020004" pitchFamily="50" charset="0"/>
                <a:ea typeface="Calibri" panose="020F0502020204030204" pitchFamily="34" charset="0"/>
                <a:cs typeface="Arial" panose="020B0604020202020204" pitchFamily="34" charset="0"/>
              </a:rPr>
              <a:t> (source for high rise info) </a:t>
            </a:r>
          </a:p>
          <a:p>
            <a:r>
              <a:rPr lang="en-US">
                <a:latin typeface="Gotham Book" panose="02000604040000020004" pitchFamily="50" charset="0"/>
                <a:ea typeface="Calibri" panose="020F0502020204030204" pitchFamily="34" charset="0"/>
                <a:cs typeface="Arial" panose="020B0604020202020204" pitchFamily="34" charset="0"/>
              </a:rPr>
              <a:t>https://www.usfa.fema.gov/downloads/pdf/publications/fire_safety_disabilities_flyer.pdf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77</a:t>
            </a:fld>
            <a:endParaRPr lang="en-US"/>
          </a:p>
        </p:txBody>
      </p:sp>
    </p:spTree>
    <p:extLst>
      <p:ext uri="{BB962C8B-B14F-4D97-AF65-F5344CB8AC3E}">
        <p14:creationId xmlns:p14="http://schemas.microsoft.com/office/powerpoint/2010/main" val="32428494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cs typeface="Arial" panose="020B0604020202020204" pitchFamily="34" charset="0"/>
              </a:rPr>
              <a:t>Talking Point/Facilitation Notes</a:t>
            </a:r>
          </a:p>
          <a:p>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Introduce tornado preparedness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Explain the importance of understanding that flying debris is deadly during a tornado</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Share that where we are when a tornado occurs will change the way we need to take shelter</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for volunteers to share what they know about taking shelter in the event of a tornado </a:t>
            </a:r>
          </a:p>
          <a:p>
            <a:endParaRPr lang="en-US" b="1" u="sng">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panose="020B0604020202020204" pitchFamily="34" charset="0"/>
              </a:rPr>
              <a:t>Answers Should Include</a:t>
            </a:r>
          </a:p>
          <a:p>
            <a:r>
              <a:rPr lang="en-US">
                <a:latin typeface="Gotham Book" panose="02000604040000020004" pitchFamily="50" charset="0"/>
                <a:cs typeface="Arial" panose="020B0604020202020204" pitchFamily="34" charset="0"/>
              </a:rPr>
              <a:t>**Read out any answers not listed by the group</a:t>
            </a:r>
          </a:p>
          <a:p>
            <a:r>
              <a:rPr lang="en-US" b="1">
                <a:solidFill>
                  <a:srgbClr val="333333"/>
                </a:solidFill>
                <a:latin typeface="Gotham Book" panose="02000604040000020004" pitchFamily="50" charset="0"/>
                <a:cs typeface="Arial" panose="020B0604020202020204" pitchFamily="34" charset="0"/>
              </a:rPr>
              <a:t>House/Apartment</a:t>
            </a:r>
          </a:p>
          <a:p>
            <a:r>
              <a:rPr lang="en-US">
                <a:solidFill>
                  <a:srgbClr val="333333"/>
                </a:solidFill>
                <a:latin typeface="Gotham Book" panose="02000604040000020004" pitchFamily="50" charset="0"/>
                <a:cs typeface="Arial" panose="020B0604020202020204" pitchFamily="34" charset="0"/>
              </a:rPr>
              <a:t>Go to the basement or lowest level of the home or apartment complex and avoid windows</a:t>
            </a:r>
          </a:p>
          <a:p>
            <a:r>
              <a:rPr lang="en-US">
                <a:solidFill>
                  <a:srgbClr val="333333"/>
                </a:solidFill>
                <a:latin typeface="Gotham Book" panose="02000604040000020004" pitchFamily="50" charset="0"/>
                <a:cs typeface="Arial" panose="020B0604020202020204" pitchFamily="34" charset="0"/>
              </a:rPr>
              <a:t>Get under sturdy objects like tables or workbenches and cover up with blankets for more protection</a:t>
            </a:r>
          </a:p>
          <a:p>
            <a:r>
              <a:rPr lang="en-US" b="1">
                <a:solidFill>
                  <a:srgbClr val="333333"/>
                </a:solidFill>
                <a:latin typeface="Gotham Book" panose="02000604040000020004" pitchFamily="50" charset="0"/>
                <a:cs typeface="Arial" panose="020B0604020202020204" pitchFamily="34" charset="0"/>
              </a:rPr>
              <a:t>Mobile Home</a:t>
            </a:r>
          </a:p>
          <a:p>
            <a:r>
              <a:rPr lang="en-US">
                <a:solidFill>
                  <a:srgbClr val="333333"/>
                </a:solidFill>
                <a:latin typeface="Gotham Book" panose="02000604040000020004" pitchFamily="50" charset="0"/>
                <a:cs typeface="Arial" panose="020B0604020202020204" pitchFamily="34" charset="0"/>
              </a:rPr>
              <a:t>Mobile homes cannot hold up to tornado winds</a:t>
            </a:r>
          </a:p>
          <a:p>
            <a:r>
              <a:rPr lang="en-US">
                <a:solidFill>
                  <a:srgbClr val="333333"/>
                </a:solidFill>
                <a:latin typeface="Gotham Book" panose="02000604040000020004" pitchFamily="50" charset="0"/>
                <a:cs typeface="Arial" panose="020B0604020202020204" pitchFamily="34" charset="0"/>
              </a:rPr>
              <a:t>It is best to find a nearby building you can go to for shelter (school, community center, store, etc.)</a:t>
            </a:r>
          </a:p>
          <a:p>
            <a:r>
              <a:rPr lang="en-US" b="1">
                <a:solidFill>
                  <a:srgbClr val="333333"/>
                </a:solidFill>
                <a:latin typeface="Gotham Book" panose="02000604040000020004" pitchFamily="50" charset="0"/>
                <a:cs typeface="Arial" panose="020B0604020202020204" pitchFamily="34" charset="0"/>
              </a:rPr>
              <a:t>Outside</a:t>
            </a:r>
          </a:p>
          <a:p>
            <a:r>
              <a:rPr lang="en-US">
                <a:solidFill>
                  <a:srgbClr val="333333"/>
                </a:solidFill>
                <a:latin typeface="Gotham Book" panose="02000604040000020004" pitchFamily="50" charset="0"/>
                <a:cs typeface="Arial" panose="020B0604020202020204" pitchFamily="34" charset="0"/>
              </a:rPr>
              <a:t>If you cannot get to a sturdy building (store, community center, etc.), find a low-lying area, like a ditch, and cover your head with an object or your arms</a:t>
            </a:r>
          </a:p>
          <a:p>
            <a:r>
              <a:rPr lang="en-US">
                <a:solidFill>
                  <a:srgbClr val="333333"/>
                </a:solidFill>
                <a:latin typeface="Gotham Book" panose="02000604040000020004" pitchFamily="50" charset="0"/>
                <a:cs typeface="Arial" panose="020B0604020202020204" pitchFamily="34" charset="0"/>
              </a:rPr>
              <a:t>Avoid places with trees since they can cause more dangerous debris or fall on top of you</a:t>
            </a:r>
          </a:p>
          <a:p>
            <a:r>
              <a:rPr lang="en-US" b="1">
                <a:solidFill>
                  <a:srgbClr val="333333"/>
                </a:solidFill>
                <a:latin typeface="Gotham Book" panose="02000604040000020004" pitchFamily="50" charset="0"/>
                <a:cs typeface="Arial" panose="020B0604020202020204" pitchFamily="34" charset="0"/>
              </a:rPr>
              <a:t>Driving</a:t>
            </a:r>
          </a:p>
          <a:p>
            <a:r>
              <a:rPr lang="en-US">
                <a:solidFill>
                  <a:srgbClr val="333333"/>
                </a:solidFill>
                <a:latin typeface="Gotham Book" panose="02000604040000020004" pitchFamily="50" charset="0"/>
                <a:cs typeface="Arial" panose="020B0604020202020204" pitchFamily="34" charset="0"/>
              </a:rPr>
              <a:t>If a tornado is occurring while you're driving, stop and find a nearby building to take shelter in or seek low-lying ground </a:t>
            </a:r>
          </a:p>
          <a:p>
            <a:r>
              <a:rPr lang="en-US">
                <a:solidFill>
                  <a:srgbClr val="333333"/>
                </a:solidFill>
                <a:latin typeface="Gotham Book" panose="02000604040000020004" pitchFamily="50" charset="0"/>
                <a:cs typeface="Arial" panose="020B0604020202020204" pitchFamily="34" charset="0"/>
              </a:rPr>
              <a:t>Vehicles are not safe against tornado winds</a:t>
            </a:r>
          </a:p>
          <a:p>
            <a:r>
              <a:rPr lang="en-US">
                <a:solidFill>
                  <a:srgbClr val="333333"/>
                </a:solidFill>
                <a:latin typeface="Gotham Book" panose="02000604040000020004" pitchFamily="50" charset="0"/>
                <a:cs typeface="Arial" panose="020B0604020202020204" pitchFamily="34" charset="0"/>
              </a:rPr>
              <a:t>Never stay in or under a vehicle during a tornado and never try to outrun a tornado in your vehicle</a:t>
            </a:r>
          </a:p>
          <a:p>
            <a:endParaRPr lang="en-US" u="sng">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Share that part of preparedness is having a kit with snacks, blankets, activities, water, and a radio or weather radio if the family has one</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Remind providers the importance of saving their phone battery in any emergency to call for help or to contact the family, rather than using it to check the news for weather updates, etc.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what they are still wondering about tornado planning</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https://www.michigan.gov/michiganprepares/0,4621,7-232-65025_65035---,00.html</a:t>
            </a:r>
            <a:endParaRPr lang="en-US" u="sng">
              <a:latin typeface="Gotham Book" panose="02000604040000020004" pitchFamily="50" charset="0"/>
              <a:ea typeface="Calibri" panose="020F0502020204030204" pitchFamily="34" charset="0"/>
              <a:cs typeface="Arial" panose="020B0604020202020204" pitchFamily="34" charset="0"/>
            </a:endParaRPr>
          </a:p>
          <a:p>
            <a:r>
              <a:rPr lang="en-US" u="sng">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https://weather.com/safety/tornado/news/what-to-do-in-storm-mobile-home-tornado</a:t>
            </a:r>
            <a:endParaRPr lang="en-US" u="sng">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78</a:t>
            </a:fld>
            <a:endParaRPr lang="en-US"/>
          </a:p>
        </p:txBody>
      </p:sp>
    </p:spTree>
    <p:extLst>
      <p:ext uri="{BB962C8B-B14F-4D97-AF65-F5344CB8AC3E}">
        <p14:creationId xmlns:p14="http://schemas.microsoft.com/office/powerpoint/2010/main" val="1350942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cs typeface="Arial" panose="020B0604020202020204" pitchFamily="34" charset="0"/>
              </a:rPr>
              <a:t>Talking Points/Facilitation Notes</a:t>
            </a:r>
          </a:p>
          <a:p>
            <a:pPr defTabSz="2396695">
              <a:defRPr/>
            </a:pPr>
            <a:endParaRPr lang="en-US" b="1">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Introduce the final slide in this section and explain that you’ll share tips on how to help prevent the situation of a lost child </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Remind providers of the power of active supervision (</a:t>
            </a:r>
            <a:r>
              <a:rPr lang="en-US">
                <a:latin typeface="Gotham Book" panose="02000604040000020004" pitchFamily="50" charset="0"/>
                <a:ea typeface="Calibri" panose="020F0502020204030204" pitchFamily="34" charset="0"/>
                <a:cs typeface="Arial" panose="020B0604020202020204" pitchFamily="34" charset="0"/>
              </a:rPr>
              <a:t>focused attention and intentional observation</a:t>
            </a:r>
            <a:r>
              <a:rPr lang="en-US">
                <a:latin typeface="Gotham Book" panose="02000604040000020004" pitchFamily="50" charset="0"/>
                <a:cs typeface="Arial" panose="020B0604020202020204" pitchFamily="34" charset="0"/>
              </a:rPr>
              <a:t>), considering the ages and developmental abilities of all the children and making plans with the family </a:t>
            </a:r>
          </a:p>
          <a:p>
            <a:pPr defTabSz="2396695">
              <a:defRPr/>
            </a:pPr>
            <a:endParaRPr lang="en-US">
              <a:latin typeface="Gotham Book" panose="02000604040000020004" pitchFamily="50" charset="0"/>
              <a:cs typeface="Arial" panose="020B0604020202020204" pitchFamily="34" charset="0"/>
            </a:endParaRPr>
          </a:p>
          <a:p>
            <a:pPr defTabSz="2396695">
              <a:defRPr/>
            </a:pPr>
            <a:r>
              <a:rPr lang="en-US">
                <a:latin typeface="Gotham Book" panose="02000604040000020004" pitchFamily="50" charset="0"/>
                <a:cs typeface="Arial" panose="020B0604020202020204" pitchFamily="34" charset="0"/>
              </a:rPr>
              <a:t>Review the points on the slide:</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Establish rules for outings </a:t>
            </a:r>
          </a:p>
          <a:p>
            <a:pPr defTabSz="2469933">
              <a:defRPr/>
            </a:pPr>
            <a:r>
              <a:rPr lang="en-US">
                <a:latin typeface="Gotham Book" panose="02000604040000020004" pitchFamily="50" charset="0"/>
                <a:cs typeface="Arial" panose="020B0604020202020204" pitchFamily="34" charset="0"/>
              </a:rPr>
              <a:t>Share that children of all ages need to know what the expectations are</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Share some examples:</a:t>
            </a:r>
          </a:p>
          <a:p>
            <a:pPr defTabSz="2469933">
              <a:defRPr/>
            </a:pPr>
            <a:r>
              <a:rPr lang="en-US">
                <a:latin typeface="Gotham Book" panose="02000604040000020004" pitchFamily="50" charset="0"/>
                <a:cs typeface="Arial" panose="020B0604020202020204" pitchFamily="34" charset="0"/>
              </a:rPr>
              <a:t>Stay with an adult, even when going to the bathroom (younger children)</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Check-in with an adult before going to a different area (older children)</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For older children set a meeting place</a:t>
            </a:r>
          </a:p>
          <a:p>
            <a:pPr defTabSz="2469933">
              <a:defRPr/>
            </a:pPr>
            <a:r>
              <a:rPr lang="en-US">
                <a:latin typeface="Gotham Book" panose="02000604040000020004" pitchFamily="50" charset="0"/>
                <a:cs typeface="Arial" panose="020B0604020202020204" pitchFamily="34" charset="0"/>
              </a:rPr>
              <a:t>Share the importance of establishing a meeting place at locations you visit frequently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This is a place older children should go if they become separated from you</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Ask providers to think about the places they frequently take children on outings and suggest some possible meeting places</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Examples: information booths, snack stands, lifeguard chairs, the security desk in the mall, Police Station, and  Fire Department</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Dress children brightly</a:t>
            </a:r>
          </a:p>
          <a:p>
            <a:pPr defTabSz="2469933">
              <a:defRPr/>
            </a:pPr>
            <a:r>
              <a:rPr lang="en-US">
                <a:latin typeface="Gotham Book" panose="02000604040000020004" pitchFamily="50" charset="0"/>
                <a:cs typeface="Arial" panose="020B0604020202020204" pitchFamily="34" charset="0"/>
              </a:rPr>
              <a:t>Consider dressing children in bright colors so you can easily spot them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Consider snapping a quick picture before you leave the home so that authorities can see what the children look like and were wearing that day</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Ensure the children’s names are not visible on their clothing or bodies – children are likely to follow someone who is calling their name, even if they’re not a familiar person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Show children who can help</a:t>
            </a:r>
          </a:p>
          <a:p>
            <a:pPr defTabSz="2469933">
              <a:defRPr/>
            </a:pPr>
            <a:r>
              <a:rPr lang="en-US">
                <a:latin typeface="Gotham Book" panose="02000604040000020004" pitchFamily="50" charset="0"/>
                <a:cs typeface="Arial" panose="020B0604020202020204" pitchFamily="34" charset="0"/>
              </a:rPr>
              <a:t>Teach children the houses and families in the neighborhood who are safe to go to if there’s a problem</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Teach children to look for a “Mommy” or someone with children </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Tell children what to do if approached</a:t>
            </a:r>
          </a:p>
          <a:p>
            <a:pPr defTabSz="2469933">
              <a:defRPr/>
            </a:pPr>
            <a:r>
              <a:rPr lang="en-US">
                <a:latin typeface="Gotham Book" panose="02000604040000020004" pitchFamily="50" charset="0"/>
                <a:cs typeface="Arial" panose="020B0604020202020204" pitchFamily="34" charset="0"/>
              </a:rPr>
              <a:t>Explain that children need to call as much attention to themselves as possible </a:t>
            </a:r>
          </a:p>
          <a:p>
            <a:pPr defTabSz="2469933">
              <a:defRPr/>
            </a:pPr>
            <a:endParaRPr lang="en-US">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Teach children to run and scream if someone is following them or tries to force them into a car</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b="1">
                <a:latin typeface="Gotham Book" panose="02000604040000020004" pitchFamily="50" charset="0"/>
                <a:cs typeface="Arial" panose="020B0604020202020204" pitchFamily="34" charset="0"/>
              </a:rPr>
              <a:t>Help kids get help</a:t>
            </a:r>
          </a:p>
          <a:p>
            <a:pPr defTabSz="2469933">
              <a:defRPr/>
            </a:pPr>
            <a:r>
              <a:rPr lang="en-US">
                <a:latin typeface="Gotham Book" panose="02000604040000020004" pitchFamily="50" charset="0"/>
                <a:cs typeface="Arial" panose="020B0604020202020204" pitchFamily="34" charset="0"/>
              </a:rPr>
              <a:t>Explain the importance of teaching children their name, address, phone number and parent/guardian’s name, as well as the provider’s name and phone number</a:t>
            </a:r>
          </a:p>
          <a:p>
            <a:pPr defTabSz="2469933">
              <a:defRPr/>
            </a:pPr>
            <a:r>
              <a:rPr lang="en-US">
                <a:latin typeface="Gotham Book" panose="02000604040000020004" pitchFamily="50" charset="0"/>
                <a:cs typeface="Arial" panose="020B0604020202020204" pitchFamily="34" charset="0"/>
              </a:rPr>
              <a:t> </a:t>
            </a:r>
          </a:p>
          <a:p>
            <a:pPr defTabSz="2469933">
              <a:defRPr/>
            </a:pPr>
            <a:r>
              <a:rPr lang="en-US" b="1">
                <a:latin typeface="Gotham Book" panose="02000604040000020004" pitchFamily="50" charset="0"/>
                <a:cs typeface="Arial" panose="020B0604020202020204" pitchFamily="34" charset="0"/>
              </a:rPr>
              <a:t>Sources</a:t>
            </a:r>
          </a:p>
          <a:p>
            <a:pPr defTabSz="2469933">
              <a:defRPr/>
            </a:pPr>
            <a:r>
              <a:rPr lang="en-US">
                <a:latin typeface="Gotham Book" panose="02000604040000020004" pitchFamily="50" charset="0"/>
                <a:cs typeface="Arial" panose="020B0604020202020204" pitchFamily="34" charset="0"/>
              </a:rPr>
              <a:t>https://kidshealth.org/en/parents/abductions.html</a:t>
            </a:r>
          </a:p>
          <a:p>
            <a:pPr defTabSz="2469933">
              <a:defRPr/>
            </a:pPr>
            <a:r>
              <a:rPr lang="en-US">
                <a:latin typeface="Gotham Book" panose="02000604040000020004" pitchFamily="50" charset="0"/>
                <a:cs typeface="Arial" panose="020B0604020202020204" pitchFamily="34" charset="0"/>
              </a:rPr>
              <a:t>https://www.aus.com/security-resources/lost-child-prevention</a:t>
            </a:r>
          </a:p>
          <a:p>
            <a:pPr defTabSz="2469933">
              <a:defRPr/>
            </a:pPr>
            <a:r>
              <a:rPr lang="en-US">
                <a:latin typeface="Gotham Book" panose="02000604040000020004" pitchFamily="50" charset="0"/>
                <a:cs typeface="Arial" panose="020B0604020202020204" pitchFamily="34" charset="0"/>
              </a:rPr>
              <a:t>https://missingkids.ca/en/how-can-we-help/lost-child/prevention/</a:t>
            </a:r>
          </a:p>
          <a:p>
            <a:pPr defTabSz="2469933">
              <a:defRPr/>
            </a:pPr>
            <a:r>
              <a:rPr lang="en-US">
                <a:latin typeface="Gotham Book" panose="02000604040000020004" pitchFamily="50" charset="0"/>
                <a:cs typeface="Arial" panose="020B0604020202020204" pitchFamily="34" charset="0"/>
              </a:rPr>
              <a:t>https://www.healthychildren.org/English/safety-prevention/all-around/Pages/Preventing-Child-Abductions.aspx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79</a:t>
            </a:fld>
            <a:endParaRPr lang="en-US"/>
          </a:p>
        </p:txBody>
      </p:sp>
    </p:spTree>
    <p:extLst>
      <p:ext uri="{BB962C8B-B14F-4D97-AF65-F5344CB8AC3E}">
        <p14:creationId xmlns:p14="http://schemas.microsoft.com/office/powerpoint/2010/main" val="152943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a:solidFill>
                  <a:schemeClr val="tx1"/>
                </a:solidFill>
                <a:latin typeface="Gotham Book" panose="02000604040000020004" pitchFamily="50" charset="0"/>
                <a:cs typeface="Arial" panose="020B0604020202020204" pitchFamily="34" charset="0"/>
              </a:rPr>
              <a:t>Talking Points/Facilitation Notes</a:t>
            </a:r>
          </a:p>
          <a:p>
            <a:pPr defTabSz="2422419">
              <a:defRPr/>
            </a:pPr>
            <a:endParaRPr lang="en-US" b="0" baseline="0">
              <a:solidFill>
                <a:schemeClr val="tx1"/>
              </a:solidFill>
              <a:latin typeface="Gotham Book" panose="02000604040000020004" pitchFamily="50" charset="0"/>
              <a:cs typeface="Arial" panose="020B0604020202020204" pitchFamily="34" charset="0"/>
            </a:endParaRPr>
          </a:p>
          <a:p>
            <a:pPr defTabSz="2422419">
              <a:defRPr/>
            </a:pPr>
            <a:r>
              <a:rPr lang="en-US" b="0" baseline="0">
                <a:solidFill>
                  <a:schemeClr val="tx1"/>
                </a:solidFill>
                <a:latin typeface="Gotham Book" panose="02000604040000020004" pitchFamily="50" charset="0"/>
                <a:cs typeface="Arial" panose="020B0604020202020204" pitchFamily="34" charset="0"/>
              </a:rPr>
              <a:t>Review the learning objectives:</a:t>
            </a:r>
          </a:p>
          <a:p>
            <a:pPr defTabSz="2422419">
              <a:defRPr/>
            </a:pPr>
            <a:endParaRPr lang="en-US" b="0"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Prevent, plan for, and practice responding to common health and safety issues inside and outside the home</a:t>
            </a:r>
          </a:p>
          <a:p>
            <a:pPr defTabSz="2422419">
              <a:defRPr/>
            </a:pPr>
            <a:endParaRPr lang="en-US" b="1"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Discover how to access more training so you can learn new things and increase your payment</a:t>
            </a:r>
          </a:p>
          <a:p>
            <a:pPr defTabSz="2422419">
              <a:defRPr/>
            </a:pPr>
            <a:endParaRPr lang="en-US" b="1" baseline="0">
              <a:solidFill>
                <a:schemeClr val="tx1"/>
              </a:solidFill>
              <a:latin typeface="Gotham Book" panose="02000604040000020004" pitchFamily="50" charset="0"/>
              <a:cs typeface="Arial" panose="020B0604020202020204" pitchFamily="34" charset="0"/>
            </a:endParaRPr>
          </a:p>
          <a:p>
            <a:pPr defTabSz="2422419">
              <a:defRPr/>
            </a:pPr>
            <a:r>
              <a:rPr lang="en-US" b="1" baseline="0">
                <a:solidFill>
                  <a:schemeClr val="tx1"/>
                </a:solidFill>
                <a:latin typeface="Gotham Book" panose="02000604040000020004" pitchFamily="50" charset="0"/>
                <a:cs typeface="Arial" panose="020B0604020202020204" pitchFamily="34" charset="0"/>
              </a:rPr>
              <a:t>Practice handling medical emergencies with CPR and emergency First Aid </a:t>
            </a:r>
          </a:p>
        </p:txBody>
      </p:sp>
      <p:sp>
        <p:nvSpPr>
          <p:cNvPr id="4" name="Slide Number Placeholder 3"/>
          <p:cNvSpPr>
            <a:spLocks noGrp="1"/>
          </p:cNvSpPr>
          <p:nvPr>
            <p:ph type="sldNum" sz="quarter" idx="5"/>
          </p:nvPr>
        </p:nvSpPr>
        <p:spPr/>
        <p:txBody>
          <a:bodyPr/>
          <a:lstStyle/>
          <a:p>
            <a:fld id="{22688241-32BF-4FA3-935E-0B22A005B532}" type="slidenum">
              <a:rPr lang="en-US" smtClean="0"/>
              <a:t>8</a:t>
            </a:fld>
            <a:endParaRPr lang="en-US"/>
          </a:p>
        </p:txBody>
      </p:sp>
    </p:spTree>
    <p:extLst>
      <p:ext uri="{BB962C8B-B14F-4D97-AF65-F5344CB8AC3E}">
        <p14:creationId xmlns:p14="http://schemas.microsoft.com/office/powerpoint/2010/main" val="2345265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endParaRPr lang="en-US">
              <a:latin typeface="Gotham Book" panose="02000604040000020004" pitchFamily="50" charset="0"/>
            </a:endParaRPr>
          </a:p>
          <a:p>
            <a:r>
              <a:rPr lang="en-US">
                <a:latin typeface="Gotham Book" panose="02000604040000020004" pitchFamily="50" charset="0"/>
              </a:rPr>
              <a:t>We’ve arrived at our last break for the training</a:t>
            </a:r>
          </a:p>
          <a:p>
            <a:endParaRPr lang="en-US">
              <a:latin typeface="Gotham Book" panose="02000604040000020004" pitchFamily="50" charset="0"/>
            </a:endParaRPr>
          </a:p>
          <a:p>
            <a:r>
              <a:rPr lang="en-US">
                <a:latin typeface="Gotham Book" panose="02000604040000020004" pitchFamily="50" charset="0"/>
              </a:rPr>
              <a:t>Please take these five minutes to grab a drink, stretch, grab a snack, and I’ll see you at ____________</a:t>
            </a:r>
          </a:p>
          <a:p>
            <a:pPr defTabSz="2396015">
              <a:defRPr/>
            </a:pPr>
            <a:endParaRPr lang="en-US" b="1">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80</a:t>
            </a:fld>
            <a:endParaRPr lang="en-US"/>
          </a:p>
        </p:txBody>
      </p:sp>
    </p:spTree>
    <p:extLst>
      <p:ext uri="{BB962C8B-B14F-4D97-AF65-F5344CB8AC3E}">
        <p14:creationId xmlns:p14="http://schemas.microsoft.com/office/powerpoint/2010/main" val="4176368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r>
              <a:rPr lang="en-US">
                <a:latin typeface="Gotham Book" panose="02000604040000020004" pitchFamily="50" charset="0"/>
              </a:rPr>
              <a:t> </a:t>
            </a:r>
          </a:p>
          <a:p>
            <a:pPr defTabSz="2396015">
              <a:defRPr/>
            </a:pPr>
            <a:endParaRPr lang="en-US" b="1" u="sng">
              <a:latin typeface="Gotham Book" panose="02000604040000020004" pitchFamily="50" charset="0"/>
            </a:endParaRPr>
          </a:p>
          <a:p>
            <a:pPr defTabSz="2396015">
              <a:defRPr/>
            </a:pPr>
            <a:r>
              <a:rPr lang="en-US">
                <a:latin typeface="Gotham Book" panose="02000604040000020004" pitchFamily="50" charset="0"/>
              </a:rPr>
              <a:t>Introduce Prevention of and Response to Emergencies Due to Food and Allergic Reaction</a:t>
            </a:r>
          </a:p>
          <a:p>
            <a:pPr defTabSz="2469933">
              <a:defRPr/>
            </a:pPr>
            <a:r>
              <a:rPr lang="en-US" b="0" u="none">
                <a:latin typeface="Gotham Book" panose="02000604040000020004" pitchFamily="50" charset="0"/>
                <a:cs typeface="Calibri" panose="020F0502020204030204"/>
              </a:rPr>
              <a:t>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81</a:t>
            </a:fld>
            <a:endParaRPr lang="en-US"/>
          </a:p>
        </p:txBody>
      </p:sp>
    </p:spTree>
    <p:extLst>
      <p:ext uri="{BB962C8B-B14F-4D97-AF65-F5344CB8AC3E}">
        <p14:creationId xmlns:p14="http://schemas.microsoft.com/office/powerpoint/2010/main" val="27090463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22419">
              <a:defRPr/>
            </a:pPr>
            <a:r>
              <a:rPr lang="en-US" b="1">
                <a:latin typeface="Gotham Book" panose="02000604040000020004" pitchFamily="50" charset="0"/>
              </a:rPr>
              <a:t>Talking Points/Facilitation Notes</a:t>
            </a:r>
          </a:p>
          <a:p>
            <a:pPr defTabSz="2422419">
              <a:defRPr/>
            </a:pPr>
            <a:endParaRPr lang="en-US" b="1">
              <a:latin typeface="Gotham Book" panose="02000604040000020004" pitchFamily="50" charset="0"/>
            </a:endParaRPr>
          </a:p>
          <a:p>
            <a:pPr defTabSz="2422419">
              <a:defRPr/>
            </a:pPr>
            <a:r>
              <a:rPr lang="en-US">
                <a:latin typeface="Gotham Book" panose="02000604040000020004" pitchFamily="50" charset="0"/>
              </a:rPr>
              <a:t>Introduce the topic of food safety by explaining that providers can take some action to prevent foodborne illness </a:t>
            </a:r>
          </a:p>
          <a:p>
            <a:pPr defTabSz="2422419">
              <a:defRPr/>
            </a:pPr>
            <a:endParaRPr lang="en-US">
              <a:latin typeface="Gotham Book" panose="02000604040000020004" pitchFamily="50" charset="0"/>
            </a:endParaRPr>
          </a:p>
          <a:p>
            <a:pPr defTabSz="2422419">
              <a:defRPr/>
            </a:pPr>
            <a:r>
              <a:rPr lang="en-US">
                <a:latin typeface="Gotham Book" panose="02000604040000020004" pitchFamily="50" charset="0"/>
              </a:rPr>
              <a:t>Review the points on the slide:</a:t>
            </a:r>
          </a:p>
          <a:p>
            <a:pPr defTabSz="2422419">
              <a:defRPr/>
            </a:pPr>
            <a:endParaRPr lang="en-US">
              <a:latin typeface="Gotham Book" panose="02000604040000020004" pitchFamily="50" charset="0"/>
            </a:endParaRPr>
          </a:p>
          <a:p>
            <a:pPr defTabSz="2422419">
              <a:defRPr/>
            </a:pPr>
            <a:r>
              <a:rPr lang="en-US" b="1">
                <a:latin typeface="Gotham Book" panose="02000604040000020004" pitchFamily="50" charset="0"/>
              </a:rPr>
              <a:t>Make sure food preparation surfaces are clean and disinfected </a:t>
            </a:r>
            <a:r>
              <a:rPr lang="en-US">
                <a:latin typeface="Gotham Book" panose="02000604040000020004" pitchFamily="50" charset="0"/>
              </a:rPr>
              <a:t>(link back to handwashing and the difference between cleaning and disinfecting)</a:t>
            </a:r>
            <a:endParaRPr lang="en-US" b="1">
              <a:latin typeface="Gotham Book" panose="02000604040000020004" pitchFamily="50" charset="0"/>
            </a:endParaRPr>
          </a:p>
          <a:p>
            <a:pPr defTabSz="2422419">
              <a:defRPr/>
            </a:pPr>
            <a:endParaRPr lang="en-US">
              <a:latin typeface="Gotham Book" panose="02000604040000020004" pitchFamily="50" charset="0"/>
            </a:endParaRPr>
          </a:p>
          <a:p>
            <a:pPr defTabSz="2422419">
              <a:defRPr/>
            </a:pPr>
            <a:r>
              <a:rPr lang="en-US" b="1">
                <a:latin typeface="Gotham Book" panose="02000604040000020004" pitchFamily="50" charset="0"/>
              </a:rPr>
              <a:t>Wash fresh fruits and veggies before serving them </a:t>
            </a:r>
          </a:p>
          <a:p>
            <a:pPr defTabSz="2422419">
              <a:defRPr/>
            </a:pPr>
            <a:endParaRPr lang="en-US" b="1">
              <a:latin typeface="Gotham Book" panose="02000604040000020004" pitchFamily="50" charset="0"/>
            </a:endParaRPr>
          </a:p>
          <a:p>
            <a:pPr defTabSz="2422419">
              <a:defRPr/>
            </a:pPr>
            <a:r>
              <a:rPr lang="en-US" b="1">
                <a:latin typeface="Gotham Book" panose="02000604040000020004" pitchFamily="50" charset="0"/>
              </a:rPr>
              <a:t>Breastmilk and formula in bottles should be thrown away after two hours </a:t>
            </a:r>
          </a:p>
          <a:p>
            <a:pPr defTabSz="2422419">
              <a:defRPr/>
            </a:pPr>
            <a:endParaRPr lang="en-US">
              <a:latin typeface="Gotham Book" panose="02000604040000020004" pitchFamily="50" charset="0"/>
            </a:endParaRPr>
          </a:p>
          <a:p>
            <a:pPr defTabSz="2422419">
              <a:defRPr/>
            </a:pPr>
            <a:r>
              <a:rPr lang="en-US" b="1">
                <a:latin typeface="Gotham Book" panose="02000604040000020004" pitchFamily="50" charset="0"/>
              </a:rPr>
              <a:t>Transfer baby food out of the jar before feeding </a:t>
            </a:r>
          </a:p>
          <a:p>
            <a:pPr defTabSz="2422419">
              <a:defRPr/>
            </a:pPr>
            <a:endParaRPr lang="en-US" b="1">
              <a:latin typeface="Gotham Book" panose="02000604040000020004" pitchFamily="50" charset="0"/>
            </a:endParaRPr>
          </a:p>
          <a:p>
            <a:pPr defTabSz="2422419">
              <a:defRPr/>
            </a:pPr>
            <a:r>
              <a:rPr lang="en-US" b="1">
                <a:latin typeface="Gotham Book" panose="02000604040000020004" pitchFamily="50" charset="0"/>
              </a:rPr>
              <a:t>Refrigerate food immediately after eating and when in doubt, throw it out</a:t>
            </a:r>
          </a:p>
          <a:p>
            <a:pPr defTabSz="2422419">
              <a:defRPr/>
            </a:pPr>
            <a:endParaRPr lang="en-US" b="1">
              <a:latin typeface="Gotham Book" panose="02000604040000020004" pitchFamily="50" charset="0"/>
            </a:endParaRPr>
          </a:p>
          <a:p>
            <a:pPr defTabSz="2422419">
              <a:defRPr/>
            </a:pPr>
            <a:r>
              <a:rPr lang="en-US">
                <a:latin typeface="Gotham Book" panose="02000604040000020004" pitchFamily="50" charset="0"/>
              </a:rPr>
              <a:t>Ask providers what questions they might still have about food safety</a:t>
            </a:r>
          </a:p>
          <a:p>
            <a:pPr defTabSz="2422419">
              <a:defRPr/>
            </a:pPr>
            <a:endParaRPr lang="en-US" b="1">
              <a:latin typeface="Gotham Book" panose="02000604040000020004" pitchFamily="50" charset="0"/>
            </a:endParaRPr>
          </a:p>
          <a:p>
            <a:r>
              <a:rPr lang="en-US" b="1">
                <a:latin typeface="Gotham Book" panose="02000604040000020004" pitchFamily="50" charset="0"/>
              </a:rPr>
              <a:t>Source</a:t>
            </a:r>
          </a:p>
          <a:p>
            <a:pPr defTabSz="2469933">
              <a:defRPr/>
            </a:pPr>
            <a:r>
              <a:rPr lang="en-US" u="sng">
                <a:latin typeface="Gotham Book" panose="02000604040000020004" pitchFamily="50" charset="0"/>
                <a:hlinkClick r:id="rId3">
                  <a:extLst>
                    <a:ext uri="{A12FA001-AC4F-418D-AE19-62706E023703}">
                      <ahyp:hlinkClr xmlns:ahyp="http://schemas.microsoft.com/office/drawing/2018/hyperlinkcolor" val="tx"/>
                    </a:ext>
                  </a:extLst>
                </a:hlinkClick>
              </a:rPr>
              <a:t>https://www.cdc.gov/breastfeeding/recommendations/handling_breastmilk.htm</a:t>
            </a:r>
            <a:r>
              <a:rPr lang="en-US">
                <a:latin typeface="Gotham Book" panose="02000604040000020004" pitchFamily="50" charset="0"/>
              </a:rPr>
              <a:t>. </a:t>
            </a:r>
          </a:p>
          <a:p>
            <a:r>
              <a:rPr lang="en-US" u="sng">
                <a:latin typeface="Gotham Book" panose="02000604040000020004" pitchFamily="50" charset="0"/>
                <a:hlinkClick r:id="rId4">
                  <a:extLst>
                    <a:ext uri="{A12FA001-AC4F-418D-AE19-62706E023703}">
                      <ahyp:hlinkClr xmlns:ahyp="http://schemas.microsoft.com/office/drawing/2018/hyperlinkcolor" val="tx"/>
                    </a:ext>
                  </a:extLst>
                </a:hlinkClick>
              </a:rPr>
              <a:t>https://www.cdc.gov/breastfeeding/pdf/preparation-of-breast-milk_H.pdf</a:t>
            </a:r>
            <a:r>
              <a:rPr lang="en-US">
                <a:latin typeface="Gotham Book" panose="02000604040000020004" pitchFamily="50" charset="0"/>
              </a:rPr>
              <a:t> </a:t>
            </a:r>
            <a:endParaRPr lang="en-US" b="1">
              <a:latin typeface="Gotham Book"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82</a:t>
            </a:fld>
            <a:endParaRPr lang="en-US"/>
          </a:p>
        </p:txBody>
      </p:sp>
    </p:spTree>
    <p:extLst>
      <p:ext uri="{BB962C8B-B14F-4D97-AF65-F5344CB8AC3E}">
        <p14:creationId xmlns:p14="http://schemas.microsoft.com/office/powerpoint/2010/main" val="3067348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rPr>
              <a:t>Talking Points/Facilitation Notes</a:t>
            </a:r>
          </a:p>
          <a:p>
            <a:pPr defTabSz="2469933">
              <a:defRPr/>
            </a:pPr>
            <a:endParaRPr lang="en-US" b="1">
              <a:latin typeface="Gotham Book" panose="02000604040000020004" pitchFamily="50" charset="0"/>
            </a:endParaRPr>
          </a:p>
          <a:p>
            <a:pPr defTabSz="2469933">
              <a:defRPr/>
            </a:pPr>
            <a:r>
              <a:rPr lang="en-US">
                <a:latin typeface="Gotham Book" panose="02000604040000020004" pitchFamily="50" charset="0"/>
              </a:rPr>
              <a:t>Introduce this slide by asking participants to raise a hand if they know someone with a food allergy</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Explain that food allergies are a growing public health concern so it’s important to understand how to prevent allergic reactions to food when caring for children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cs typeface="Arial"/>
              </a:rPr>
              <a:t>Remind providers to talk with the parent to become aware of any known food allergies and work with the family to understand current plans and systems to keep the children safe </a:t>
            </a:r>
          </a:p>
          <a:p>
            <a:pPr defTabSz="2469933">
              <a:defRPr/>
            </a:pPr>
            <a:r>
              <a:rPr lang="en-US">
                <a:latin typeface="Gotham Book" panose="02000604040000020004" pitchFamily="50" charset="0"/>
              </a:rPr>
              <a:t>(provide examples: gluten allergy – prep food in an area where nothing with gluten touches it)</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Share with providers that there are differences between food sensitivities and food allergies, even though they might produce similar symptoms</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The symptoms and discomfort produced by food sensitivities are prompted by the digestive system</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The symptoms produced by food allergies are prompted by the body’s immune system (can be mild or severe and life threatening)</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Review the symptoms on the slide </a:t>
            </a:r>
          </a:p>
          <a:p>
            <a:pPr defTabSz="2469933">
              <a:defRPr/>
            </a:pPr>
            <a:endParaRPr lang="en-US">
              <a:latin typeface="Gotham Book" panose="02000604040000020004" pitchFamily="50" charset="0"/>
            </a:endParaRPr>
          </a:p>
          <a:p>
            <a:pPr defTabSz="2469933">
              <a:defRPr/>
            </a:pPr>
            <a:r>
              <a:rPr lang="en-US">
                <a:latin typeface="Gotham Book" panose="02000604040000020004" pitchFamily="50" charset="0"/>
              </a:rPr>
              <a:t>Share with providers the importance of watching for these symptoms during snacks and meals, especially if they will be introducing new foods to children</a:t>
            </a:r>
          </a:p>
          <a:p>
            <a:pPr defTabSz="2469933">
              <a:defRPr/>
            </a:pPr>
            <a:endParaRPr lang="en-US">
              <a:latin typeface="Gotham Book" panose="02000604040000020004" pitchFamily="50" charset="0"/>
            </a:endParaRPr>
          </a:p>
          <a:p>
            <a:pPr defTabSz="2469933">
              <a:defRPr/>
            </a:pPr>
            <a:endParaRPr lang="en-US">
              <a:latin typeface="Gotham Book" panose="02000604040000020004" pitchFamily="50" charset="0"/>
            </a:endParaRPr>
          </a:p>
          <a:p>
            <a:r>
              <a:rPr lang="en-US" b="1">
                <a:latin typeface="Gotham Book" panose="02000604040000020004" pitchFamily="50" charset="0"/>
              </a:rPr>
              <a:t>Sources</a:t>
            </a:r>
          </a:p>
          <a:p>
            <a:r>
              <a:rPr lang="en-US">
                <a:latin typeface="Gotham Book" panose="02000604040000020004" pitchFamily="50" charset="0"/>
              </a:rPr>
              <a:t>https://www.cdc.gov/healthyschools/foodallergies/index.htm#:~:text=Food%20allergies%20are%20a%20growing,children%20in%20the%20United%20States.&amp;text=That's%201%20in%2013%20children%2C%20or%20about%202%20students%20per%20classroom.</a:t>
            </a:r>
          </a:p>
          <a:p>
            <a:r>
              <a:rPr lang="en-US">
                <a:latin typeface="Gotham Book" panose="02000604040000020004" pitchFamily="50" charset="0"/>
              </a:rPr>
              <a:t>https://www.foodallergy.org/living-food-allergies/food-allergy-essentials/food-allergy-anaphylaxis-emergency-care-plan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83</a:t>
            </a:fld>
            <a:endParaRPr lang="en-US"/>
          </a:p>
        </p:txBody>
      </p:sp>
    </p:spTree>
    <p:extLst>
      <p:ext uri="{BB962C8B-B14F-4D97-AF65-F5344CB8AC3E}">
        <p14:creationId xmlns:p14="http://schemas.microsoft.com/office/powerpoint/2010/main" val="24137724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a:latin typeface="Gotham Book" panose="02000604040000020004" pitchFamily="50" charset="0"/>
                <a:cs typeface="Arial" panose="020B0604020202020204" pitchFamily="34" charset="0"/>
              </a:rPr>
              <a:t>Talking Points/Facilitation Notes</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Introduce this slide by explaining that there are steps providers can take to help prevent allergic reactions </a:t>
            </a:r>
          </a:p>
          <a:p>
            <a:pPr defTabSz="2469933">
              <a:defRPr/>
            </a:pPr>
            <a:endParaRPr lang="en-US" b="1">
              <a:latin typeface="Gotham Book" panose="02000604040000020004" pitchFamily="50" charset="0"/>
              <a:cs typeface="Arial" panose="020B0604020202020204" pitchFamily="34" charset="0"/>
            </a:endParaRPr>
          </a:p>
          <a:p>
            <a:pPr defTabSz="2469933">
              <a:defRPr/>
            </a:pPr>
            <a:r>
              <a:rPr lang="en-US">
                <a:latin typeface="Gotham Book" panose="02000604040000020004" pitchFamily="50" charset="0"/>
                <a:cs typeface="Arial" panose="020B0604020202020204" pitchFamily="34" charset="0"/>
              </a:rPr>
              <a:t>Review the points on the slide:</a:t>
            </a:r>
          </a:p>
          <a:p>
            <a:pPr defTabSz="2469933">
              <a:defRPr/>
            </a:pPr>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Learn to investigate food labels and become familiar with the names of allergens</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Use color-coded stickers to identify safe (or unsafe) food easily for children who cannot yet read</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Build an allergy emergency kit </a:t>
            </a:r>
          </a:p>
          <a:p>
            <a:r>
              <a:rPr lang="en-US">
                <a:latin typeface="Gotham Book" panose="02000604040000020004" pitchFamily="50" charset="0"/>
                <a:cs typeface="Arial" panose="020B0604020202020204" pitchFamily="34" charset="0"/>
              </a:rPr>
              <a:t>With medications, epi-pen and a copy of the child’s allergy plan</a:t>
            </a:r>
          </a:p>
          <a:p>
            <a:r>
              <a:rPr lang="en-US">
                <a:latin typeface="Gotham Book" panose="02000604040000020004" pitchFamily="50" charset="0"/>
                <a:cs typeface="Arial" panose="020B0604020202020204" pitchFamily="34" charset="0"/>
              </a:rPr>
              <a:t>Consider having two kits, one for at home and one for traveling</a:t>
            </a:r>
          </a:p>
          <a:p>
            <a:r>
              <a:rPr lang="en-US" b="0" i="0">
                <a:solidFill>
                  <a:srgbClr val="323130"/>
                </a:solidFill>
                <a:effectLst/>
                <a:latin typeface="Gotham Book" panose="02000604040000020004" pitchFamily="50" charset="0"/>
                <a:cs typeface="Arial" panose="020B0604020202020204" pitchFamily="34" charset="0"/>
              </a:rPr>
              <a:t>If the child does not yet have a plan, consider using the template in the resource packet</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Wash hands with soap and water before and after preparing food</a:t>
            </a:r>
          </a:p>
          <a:p>
            <a:r>
              <a:rPr lang="en-US">
                <a:latin typeface="Gotham Book" panose="02000604040000020004" pitchFamily="50" charset="0"/>
                <a:cs typeface="Arial" panose="020B0604020202020204" pitchFamily="34" charset="0"/>
              </a:rPr>
              <a:t>Plain water and hand sanitizers are not effective at removing food allergens</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Ask providers what questions they might still have about preventing and responding to food allergy reactions</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Sources</a:t>
            </a:r>
          </a:p>
          <a:p>
            <a:r>
              <a:rPr lang="en-US">
                <a:latin typeface="Gotham Book" panose="02000604040000020004" pitchFamily="50" charset="0"/>
                <a:cs typeface="Arial" panose="020B0604020202020204" pitchFamily="34" charset="0"/>
              </a:rPr>
              <a:t>https://www.cdc.gov/healthyschools/foodallergies/index.htm#:~:text=Food%20allergies%20are%20a%20growing,children%20in%20the%20United%20States.&amp;text=That's%201%20in%2013%20children%2C%20or%20about%202%20students%20per%20classroom.</a:t>
            </a:r>
          </a:p>
          <a:p>
            <a:r>
              <a:rPr lang="en-US">
                <a:latin typeface="Gotham Book" panose="02000604040000020004" pitchFamily="50" charset="0"/>
                <a:cs typeface="Arial" panose="020B0604020202020204" pitchFamily="34" charset="0"/>
              </a:rPr>
              <a:t>https://www.foodallergy.org/living-food-allergies/food-allergy-essentials/food-allergy-anaphylaxis-emergency-care-plan </a:t>
            </a:r>
          </a:p>
          <a:p>
            <a:r>
              <a:rPr lang="en-US">
                <a:latin typeface="Gotham Book" panose="02000604040000020004" pitchFamily="50" charset="0"/>
                <a:cs typeface="Arial" panose="020B0604020202020204" pitchFamily="34" charset="0"/>
              </a:rPr>
              <a:t>https://www.foodallergy.org/resources/tips-keeping-safe-home</a:t>
            </a:r>
          </a:p>
          <a:p>
            <a:r>
              <a:rPr lang="en-US">
                <a:latin typeface="Gotham Book" panose="02000604040000020004" pitchFamily="50" charset="0"/>
                <a:cs typeface="Arial" panose="020B0604020202020204" pitchFamily="34" charset="0"/>
              </a:rPr>
              <a:t>https://www.foodallergy.org/resources/food-allergies-early-childhood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84</a:t>
            </a:fld>
            <a:endParaRPr lang="en-US"/>
          </a:p>
        </p:txBody>
      </p:sp>
    </p:spTree>
    <p:extLst>
      <p:ext uri="{BB962C8B-B14F-4D97-AF65-F5344CB8AC3E}">
        <p14:creationId xmlns:p14="http://schemas.microsoft.com/office/powerpoint/2010/main" val="5169957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a:latin typeface="Gotham Book" panose="02000604040000020004" pitchFamily="50" charset="0"/>
              </a:rPr>
              <a:t>Talking Points/Facilitation Notes</a:t>
            </a:r>
          </a:p>
          <a:p>
            <a:pPr defTabSz="2396015">
              <a:defRPr/>
            </a:pPr>
            <a:endParaRPr lang="en-US">
              <a:latin typeface="Gotham Book" panose="02000604040000020004" pitchFamily="50" charset="0"/>
            </a:endParaRPr>
          </a:p>
          <a:p>
            <a:pPr defTabSz="2396015">
              <a:defRPr/>
            </a:pPr>
            <a:r>
              <a:rPr lang="en-US">
                <a:latin typeface="Gotham Book" panose="02000604040000020004" pitchFamily="50" charset="0"/>
              </a:rPr>
              <a:t>Introduce Precautions in Transporting Children </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85</a:t>
            </a:fld>
            <a:endParaRPr lang="en-US"/>
          </a:p>
        </p:txBody>
      </p:sp>
    </p:spTree>
    <p:extLst>
      <p:ext uri="{BB962C8B-B14F-4D97-AF65-F5344CB8AC3E}">
        <p14:creationId xmlns:p14="http://schemas.microsoft.com/office/powerpoint/2010/main" val="5161833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defTabSz="914153" fontAlgn="base">
              <a:defRPr/>
            </a:pPr>
            <a:endParaRPr lang="en-US" b="1">
              <a:latin typeface="Gotham Book" panose="02000604040000020004" pitchFamily="50" charset="0"/>
              <a:cs typeface="Arial" panose="020B0604020202020204" pitchFamily="34" charset="0"/>
            </a:endParaRPr>
          </a:p>
          <a:p>
            <a:pPr defTabSz="914153" fontAlgn="base">
              <a:defRPr/>
            </a:pPr>
            <a:r>
              <a:rPr lang="en-US">
                <a:latin typeface="Gotham Book" panose="02000604040000020004" pitchFamily="50" charset="0"/>
                <a:cs typeface="Arial" panose="020B0604020202020204" pitchFamily="34" charset="0"/>
              </a:rPr>
              <a:t>Introduce this slide by explaining that t</a:t>
            </a:r>
            <a:r>
              <a:rPr lang="en-US">
                <a:solidFill>
                  <a:srgbClr val="000000"/>
                </a:solidFill>
                <a:latin typeface="Gotham Book" panose="02000604040000020004" pitchFamily="50" charset="0"/>
                <a:cs typeface="Arial" panose="020B0604020202020204" pitchFamily="34" charset="0"/>
              </a:rPr>
              <a:t>ransporting children safely is something providers will need to think about if they plan to drive the children anywhere – including occasional rides and emergency situations</a:t>
            </a:r>
          </a:p>
          <a:p>
            <a:pPr defTabSz="914153" fontAlgn="base">
              <a:defRPr/>
            </a:pPr>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Explain that cars are designed to transport adults, which is why we use car seats and booster seats with children: to keep them as safe as possible in a seat that was not designed for someone their size</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Reference the graphic on the slide and share that it provides an age guide to identifying the correct type of car seat, although the weight and height of the child will also directly inform what type of seat a child needs, including whether it is rear or forward facing </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Share the following information:</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Children should be kept in a 5-point harness seat until they reach the maximum weight or height for that seat</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Remind providers that children must also be able to sit properly and not play with the seatbelt before moving into a booster seat</a:t>
            </a:r>
          </a:p>
          <a:p>
            <a:pPr fontAlgn="base"/>
            <a:r>
              <a:rPr lang="en-US">
                <a:solidFill>
                  <a:srgbClr val="000000"/>
                </a:solidFill>
                <a:latin typeface="Gotham Book" panose="02000604040000020004" pitchFamily="50" charset="0"/>
                <a:cs typeface="Arial" panose="020B0604020202020204" pitchFamily="34" charset="0"/>
              </a:rPr>
              <a:t> </a:t>
            </a:r>
          </a:p>
          <a:p>
            <a:pPr fontAlgn="base"/>
            <a:r>
              <a:rPr lang="en-US">
                <a:solidFill>
                  <a:srgbClr val="000000"/>
                </a:solidFill>
                <a:latin typeface="Gotham Book" panose="02000604040000020004" pitchFamily="50" charset="0"/>
                <a:cs typeface="Arial" panose="020B0604020202020204" pitchFamily="34" charset="0"/>
              </a:rPr>
              <a:t>Share that older children should remain in a booster seat until they are at least 4’9” because this height will help to protect them from being injured by the seat belt during an accident</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Share that children should sit in the back seat through at least age 12 </a:t>
            </a:r>
          </a:p>
          <a:p>
            <a:pPr fontAlgn="base"/>
            <a:endParaRPr lang="en-US">
              <a:solidFill>
                <a:srgbClr val="000000"/>
              </a:solidFill>
              <a:latin typeface="Gotham Book" panose="02000604040000020004" pitchFamily="50" charset="0"/>
              <a:cs typeface="Arial" panose="020B0604020202020204" pitchFamily="34" charset="0"/>
            </a:endParaRPr>
          </a:p>
          <a:p>
            <a:pPr defTabSz="914153" fontAlgn="base">
              <a:defRPr/>
            </a:pPr>
            <a:r>
              <a:rPr lang="en-US">
                <a:solidFill>
                  <a:srgbClr val="000000"/>
                </a:solidFill>
                <a:latin typeface="Gotham Book" panose="02000604040000020004" pitchFamily="50" charset="0"/>
                <a:cs typeface="Arial" panose="020B0604020202020204" pitchFamily="34" charset="0"/>
              </a:rPr>
              <a:t>Stress the importance of avoiding moving seats from car to car because it increases the risk of the seats not being installed properly  </a:t>
            </a:r>
          </a:p>
          <a:p>
            <a:pPr fontAlgn="base"/>
            <a:endParaRPr lang="en-US">
              <a:solidFill>
                <a:srgbClr val="000000"/>
              </a:solidFill>
              <a:latin typeface="Gotham Book" panose="02000604040000020004" pitchFamily="50" charset="0"/>
              <a:cs typeface="Arial" panose="020B0604020202020204" pitchFamily="34" charset="0"/>
            </a:endParaRPr>
          </a:p>
          <a:p>
            <a:pPr defTabSz="914153" fontAlgn="base">
              <a:defRPr/>
            </a:pPr>
            <a:r>
              <a:rPr lang="en-US">
                <a:solidFill>
                  <a:srgbClr val="000000"/>
                </a:solidFill>
                <a:latin typeface="Gotham Book" panose="02000604040000020004" pitchFamily="50" charset="0"/>
                <a:cs typeface="Arial" panose="020B0604020202020204" pitchFamily="34" charset="0"/>
              </a:rPr>
              <a:t>Reference the sticker example in the resource packet and share that it’s a sample information card that you can make to stick to the car seat in case of emergency situations (reference sticker template in resource packet and discuss the information to include)</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      1. Name(s) of parent, grandparent, aunt, uncle or trusted adult </a:t>
            </a:r>
          </a:p>
          <a:p>
            <a:pPr fontAlgn="base"/>
            <a:r>
              <a:rPr lang="en-US">
                <a:solidFill>
                  <a:srgbClr val="000000"/>
                </a:solidFill>
                <a:latin typeface="Gotham Book" panose="02000604040000020004" pitchFamily="50" charset="0"/>
                <a:cs typeface="Arial" panose="020B0604020202020204" pitchFamily="34" charset="0"/>
              </a:rPr>
              <a:t>      2. Children allergies/medical conditions</a:t>
            </a:r>
          </a:p>
          <a:p>
            <a:pPr fontAlgn="base"/>
            <a:r>
              <a:rPr lang="en-US">
                <a:solidFill>
                  <a:srgbClr val="000000"/>
                </a:solidFill>
                <a:latin typeface="Gotham Book" panose="02000604040000020004" pitchFamily="50" charset="0"/>
                <a:cs typeface="Arial" panose="020B0604020202020204" pitchFamily="34" charset="0"/>
              </a:rPr>
              <a:t>      3. Special needs to be aware of</a:t>
            </a:r>
          </a:p>
          <a:p>
            <a:pPr fontAlgn="base"/>
            <a:r>
              <a:rPr lang="en-US">
                <a:solidFill>
                  <a:srgbClr val="000000"/>
                </a:solidFill>
                <a:latin typeface="Gotham Book" panose="02000604040000020004" pitchFamily="50" charset="0"/>
                <a:cs typeface="Arial" panose="020B0604020202020204" pitchFamily="34" charset="0"/>
              </a:rPr>
              <a:t>      4. Preferred hospital for treatment</a:t>
            </a:r>
          </a:p>
          <a:p>
            <a:pPr fontAlgn="base"/>
            <a:endParaRPr lang="en-US">
              <a:solidFill>
                <a:srgbClr val="000000"/>
              </a:solidFill>
              <a:latin typeface="Gotham Book" panose="02000604040000020004" pitchFamily="50"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panose="020B0604020202020204" pitchFamily="34" charset="0"/>
              </a:rPr>
              <a:t>Handouts</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Emergency Sticker </a:t>
            </a:r>
          </a:p>
          <a:p>
            <a:pPr defTabSz="914153">
              <a:defRPr/>
            </a:pPr>
            <a:endParaRPr lang="en-US" b="1">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a:latin typeface="Gotham Book" panose="02000604040000020004" pitchFamily="50" charset="0"/>
                <a:ea typeface="Calibri" panose="020F0502020204030204" pitchFamily="34" charset="0"/>
                <a:cs typeface="Arial" panose="020B0604020202020204" pitchFamily="34" charset="0"/>
              </a:rPr>
              <a:t>Source</a:t>
            </a:r>
          </a:p>
          <a:p>
            <a:pPr defTabSz="914153">
              <a:defRPr/>
            </a:pPr>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https://www.nhtsa.gov/sites/nhtsa.gov/files/documents/carseat-recommendations-for-children-by-age-size.pdf</a:t>
            </a:r>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(National Highway Transportation Safety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86</a:t>
            </a:fld>
            <a:endParaRPr lang="en-US"/>
          </a:p>
        </p:txBody>
      </p:sp>
    </p:spTree>
    <p:extLst>
      <p:ext uri="{BB962C8B-B14F-4D97-AF65-F5344CB8AC3E}">
        <p14:creationId xmlns:p14="http://schemas.microsoft.com/office/powerpoint/2010/main" val="31823455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fontAlgn="base"/>
            <a:r>
              <a:rPr lang="en-US">
                <a:latin typeface="Gotham Book" panose="02000604040000020004" pitchFamily="50" charset="0"/>
                <a:cs typeface="Arial" panose="020B0604020202020204" pitchFamily="34" charset="0"/>
              </a:rPr>
              <a:t> </a:t>
            </a:r>
          </a:p>
          <a:p>
            <a:pPr defTabSz="914153" fontAlgn="base">
              <a:defRPr/>
            </a:pPr>
            <a:r>
              <a:rPr lang="en-US">
                <a:latin typeface="Gotham Book" panose="02000604040000020004" pitchFamily="50" charset="0"/>
                <a:cs typeface="Arial" panose="020B0604020202020204" pitchFamily="34" charset="0"/>
              </a:rPr>
              <a:t>Introduce this slide by explaining that best practice is to have the car seats installed by a trained tech or checked during a car seat event </a:t>
            </a:r>
          </a:p>
          <a:p>
            <a:pPr defTabSz="914153" fontAlgn="base">
              <a:defRPr/>
            </a:pPr>
            <a:endParaRPr lang="en-US">
              <a:latin typeface="Gotham Book" panose="02000604040000020004" pitchFamily="50" charset="0"/>
              <a:cs typeface="Arial" panose="020B0604020202020204" pitchFamily="34" charset="0"/>
            </a:endParaRPr>
          </a:p>
          <a:p>
            <a:pPr defTabSz="914153" fontAlgn="base">
              <a:defRPr/>
            </a:pPr>
            <a:r>
              <a:rPr lang="en-US">
                <a:latin typeface="Gotham Book" panose="02000604040000020004" pitchFamily="50" charset="0"/>
                <a:cs typeface="Arial" panose="020B0604020202020204" pitchFamily="34" charset="0"/>
              </a:rPr>
              <a:t>Share that providers can use the contact information on this slide to reach someone who can connect them to a trained tech in their area</a:t>
            </a:r>
          </a:p>
          <a:p>
            <a:pPr defTabSz="914153" fontAlgn="base">
              <a:defRPr/>
            </a:pPr>
            <a:endParaRPr lang="en-US">
              <a:latin typeface="Gotham Book" panose="02000604040000020004" pitchFamily="50" charset="0"/>
              <a:cs typeface="Arial" panose="020B0604020202020204" pitchFamily="34" charset="0"/>
            </a:endParaRPr>
          </a:p>
          <a:p>
            <a:pPr defTabSz="914153" fontAlgn="base">
              <a:defRPr/>
            </a:pPr>
            <a:r>
              <a:rPr lang="en-US">
                <a:latin typeface="Gotham Book" panose="02000604040000020004" pitchFamily="50" charset="0"/>
                <a:cs typeface="Arial" panose="020B0604020202020204" pitchFamily="34" charset="0"/>
              </a:rPr>
              <a:t>Explain that this contact person can help them make sure they have the right car seat and help them find a low-cost option if they need a different one  </a:t>
            </a:r>
          </a:p>
          <a:p>
            <a:pPr fontAlgn="base"/>
            <a:endParaRPr lang="en-US">
              <a:latin typeface="Gotham Book" panose="02000604040000020004" pitchFamily="50" charset="0"/>
              <a:cs typeface="Arial" panose="020B0604020202020204" pitchFamily="34" charset="0"/>
            </a:endParaRPr>
          </a:p>
          <a:p>
            <a:pPr fontAlgn="base"/>
            <a:r>
              <a:rPr lang="en-US">
                <a:latin typeface="Gotham Book" panose="02000604040000020004" pitchFamily="50" charset="0"/>
                <a:cs typeface="Arial" panose="020B0604020202020204" pitchFamily="34" charset="0"/>
              </a:rPr>
              <a:t>Explain that the next few slides show some common mistakes that people make when using car seats</a:t>
            </a:r>
          </a:p>
          <a:p>
            <a:pPr fontAlgn="base"/>
            <a:r>
              <a:rPr lang="en-US">
                <a:latin typeface="Gotham Book" panose="02000604040000020004" pitchFamily="50" charset="0"/>
                <a:cs typeface="Arial" panose="020B0604020202020204" pitchFamily="34" charset="0"/>
              </a:rPr>
              <a:t> </a:t>
            </a:r>
          </a:p>
          <a:p>
            <a:pPr fontAlgn="base"/>
            <a:r>
              <a:rPr lang="en-US">
                <a:latin typeface="Gotham Book" panose="02000604040000020004" pitchFamily="50" charset="0"/>
                <a:cs typeface="Arial" panose="020B0604020202020204" pitchFamily="34" charset="0"/>
              </a:rPr>
              <a:t>Share that this slide demonstrates the pinch test, which is used to make sure the straps in the car seat are tight enough</a:t>
            </a:r>
          </a:p>
          <a:p>
            <a:pPr fontAlgn="base"/>
            <a:endParaRPr lang="en-US">
              <a:latin typeface="Gotham Book" panose="02000604040000020004" pitchFamily="50" charset="0"/>
              <a:ea typeface="Calibri" panose="020F0502020204030204" pitchFamily="34" charset="0"/>
              <a:cs typeface="Arial" panose="020B0604020202020204" pitchFamily="34" charset="0"/>
            </a:endParaRPr>
          </a:p>
          <a:p>
            <a:pPr fontAlgn="base"/>
            <a:r>
              <a:rPr lang="en-US">
                <a:latin typeface="Gotham Book" panose="02000604040000020004" pitchFamily="50" charset="0"/>
                <a:ea typeface="Calibri" panose="020F0502020204030204" pitchFamily="34" charset="0"/>
                <a:cs typeface="Arial" panose="020B0604020202020204" pitchFamily="34" charset="0"/>
              </a:rPr>
              <a:t>Describe how to perform the pinch test:</a:t>
            </a:r>
          </a:p>
          <a:p>
            <a:pPr fontAlgn="base"/>
            <a:endParaRPr lang="en-US">
              <a:latin typeface="Gotham Book" panose="02000604040000020004" pitchFamily="50" charset="0"/>
              <a:ea typeface="Calibri" panose="020F0502020204030204" pitchFamily="34" charset="0"/>
              <a:cs typeface="Arial" panose="020B0604020202020204" pitchFamily="34" charset="0"/>
            </a:endParaRPr>
          </a:p>
          <a:p>
            <a:pPr fontAlgn="base"/>
            <a:r>
              <a:rPr lang="en-US">
                <a:latin typeface="Gotham Book" panose="02000604040000020004" pitchFamily="50" charset="0"/>
                <a:ea typeface="Calibri" panose="020F0502020204030204" pitchFamily="34" charset="0"/>
                <a:cs typeface="Arial" panose="020B0604020202020204" pitchFamily="34" charset="0"/>
              </a:rPr>
              <a:t>Once a child is safely secured in their car seat, make sure the harness is tightly buckled and coming through the correct slots of the seat</a:t>
            </a:r>
          </a:p>
          <a:p>
            <a:pPr fontAlgn="base"/>
            <a:endParaRPr lang="en-US">
              <a:latin typeface="Gotham Book" panose="02000604040000020004" pitchFamily="50" charset="0"/>
              <a:ea typeface="Calibri" panose="020F0502020204030204" pitchFamily="34" charset="0"/>
              <a:cs typeface="Arial" panose="020B0604020202020204" pitchFamily="34" charset="0"/>
            </a:endParaRPr>
          </a:p>
          <a:p>
            <a:pPr fontAlgn="base"/>
            <a:r>
              <a:rPr lang="en-US">
                <a:latin typeface="Gotham Book" panose="02000604040000020004" pitchFamily="50" charset="0"/>
                <a:ea typeface="Calibri" panose="020F0502020204030204" pitchFamily="34" charset="0"/>
                <a:cs typeface="Arial" panose="020B0604020202020204" pitchFamily="34" charset="0"/>
              </a:rPr>
              <a:t>With the chest clip placed at armpit level of the child, pinch the strap at the child’s shoulder</a:t>
            </a:r>
          </a:p>
          <a:p>
            <a:pPr fontAlgn="base"/>
            <a:endParaRPr lang="en-US">
              <a:latin typeface="Gotham Book" panose="02000604040000020004" pitchFamily="50" charset="0"/>
              <a:ea typeface="Calibri" panose="020F0502020204030204" pitchFamily="34" charset="0"/>
              <a:cs typeface="Arial" panose="020B0604020202020204" pitchFamily="34" charset="0"/>
            </a:endParaRPr>
          </a:p>
          <a:p>
            <a:pPr fontAlgn="base"/>
            <a:r>
              <a:rPr lang="en-US">
                <a:latin typeface="Gotham Book" panose="02000604040000020004" pitchFamily="50" charset="0"/>
                <a:ea typeface="Calibri" panose="020F0502020204030204" pitchFamily="34" charset="0"/>
                <a:cs typeface="Arial" panose="020B0604020202020204" pitchFamily="34" charset="0"/>
              </a:rPr>
              <a:t>If you can pinch the strap, it’s too loose and the harness will need to be tightened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87</a:t>
            </a:fld>
            <a:endParaRPr lang="en-US"/>
          </a:p>
        </p:txBody>
      </p:sp>
    </p:spTree>
    <p:extLst>
      <p:ext uri="{BB962C8B-B14F-4D97-AF65-F5344CB8AC3E}">
        <p14:creationId xmlns:p14="http://schemas.microsoft.com/office/powerpoint/2010/main" val="20345861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fontAlgn="base"/>
            <a:endParaRPr lang="en-US">
              <a:solidFill>
                <a:srgbClr val="000000"/>
              </a:solidFill>
              <a:latin typeface="Gotham Book" panose="02000604040000020004" pitchFamily="50" charset="0"/>
              <a:cs typeface="Arial" panose="020B0604020202020204" pitchFamily="34" charset="0"/>
            </a:endParaRPr>
          </a:p>
          <a:p>
            <a:pPr fontAlgn="base"/>
            <a:r>
              <a:rPr lang="en-US">
                <a:solidFill>
                  <a:srgbClr val="000000"/>
                </a:solidFill>
                <a:latin typeface="Gotham Book" panose="02000604040000020004" pitchFamily="50" charset="0"/>
                <a:cs typeface="Arial" panose="020B0604020202020204" pitchFamily="34" charset="0"/>
              </a:rPr>
              <a:t>Explain that this slide shows where the chest clip should be placed (it should be at the child’s armpit level)</a:t>
            </a:r>
          </a:p>
        </p:txBody>
      </p:sp>
      <p:sp>
        <p:nvSpPr>
          <p:cNvPr id="4" name="Slide Number Placeholder 3"/>
          <p:cNvSpPr>
            <a:spLocks noGrp="1"/>
          </p:cNvSpPr>
          <p:nvPr>
            <p:ph type="sldNum" sz="quarter" idx="5"/>
          </p:nvPr>
        </p:nvSpPr>
        <p:spPr/>
        <p:txBody>
          <a:bodyPr/>
          <a:lstStyle/>
          <a:p>
            <a:fld id="{22688241-32BF-4FA3-935E-0B22A005B532}" type="slidenum">
              <a:rPr lang="en-US" smtClean="0"/>
              <a:t>88</a:t>
            </a:fld>
            <a:endParaRPr lang="en-US"/>
          </a:p>
        </p:txBody>
      </p:sp>
    </p:spTree>
    <p:extLst>
      <p:ext uri="{BB962C8B-B14F-4D97-AF65-F5344CB8AC3E}">
        <p14:creationId xmlns:p14="http://schemas.microsoft.com/office/powerpoint/2010/main" val="42882251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a:latin typeface="Gotham Book" panose="02000604040000020004" pitchFamily="50" charset="0"/>
                <a:cs typeface="Arial" panose="020B0604020202020204" pitchFamily="34" charset="0"/>
              </a:rPr>
              <a:t>Talking Points/Facilitation Notes</a:t>
            </a:r>
          </a:p>
          <a:p>
            <a:pPr fontAlgn="base"/>
            <a:r>
              <a:rPr lang="en-US">
                <a:solidFill>
                  <a:srgbClr val="000000"/>
                </a:solidFill>
                <a:latin typeface="Gotham Book" panose="02000604040000020004" pitchFamily="50" charset="0"/>
                <a:cs typeface="Arial" panose="020B0604020202020204" pitchFamily="34" charset="0"/>
              </a:rPr>
              <a:t> </a:t>
            </a: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Introduce this slide by explaining that one aspect of car seat safety that’s changed over time involves winter coats</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Explain that coats should not be worn underneath the strap of a car seat (includes infants, toddlers, and older children) because the bulk of the coat will make it look like the straps are tight enough to pass the pinch test when they are not</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Introduce and show the video (demonstrates this danger using a crash test)</a:t>
            </a:r>
          </a:p>
          <a:p>
            <a:pPr defTabSz="914153" fontAlgn="base">
              <a:defRPr/>
            </a:pPr>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Ask providers what stood out to them from the video</a:t>
            </a:r>
          </a:p>
          <a:p>
            <a:endParaRPr lang="en-US">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b="1">
                <a:solidFill>
                  <a:srgbClr val="000000"/>
                </a:solidFill>
                <a:latin typeface="Gotham Book" panose="02000604040000020004" pitchFamily="50" charset="0"/>
                <a:ea typeface="Calibri" panose="020F0502020204030204" pitchFamily="34" charset="0"/>
                <a:cs typeface="Arial" panose="020B0604020202020204" pitchFamily="34" charset="0"/>
              </a:rPr>
              <a:t>Video Link</a:t>
            </a:r>
          </a:p>
          <a:p>
            <a:r>
              <a:rPr lang="en-US">
                <a:solidFill>
                  <a:srgbClr val="000000"/>
                </a:solidFill>
                <a:latin typeface="Gotham Book" panose="02000604040000020004" pitchFamily="50" charset="0"/>
                <a:ea typeface="Calibri" panose="020F0502020204030204" pitchFamily="34" charset="0"/>
                <a:cs typeface="Arial" panose="020B0604020202020204" pitchFamily="34" charset="0"/>
              </a:rPr>
              <a:t>https://www.youtube.com/watch?v=yA7r92TFMY8 </a:t>
            </a:r>
            <a:endParaRPr lang="en-US">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89</a:t>
            </a:fld>
            <a:endParaRPr lang="en-US"/>
          </a:p>
        </p:txBody>
      </p:sp>
    </p:spTree>
    <p:extLst>
      <p:ext uri="{BB962C8B-B14F-4D97-AF65-F5344CB8AC3E}">
        <p14:creationId xmlns:p14="http://schemas.microsoft.com/office/powerpoint/2010/main" val="341263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latin typeface="Gotham Book" panose="02000604040000020004" pitchFamily="50" charset="0"/>
                <a:cs typeface="Arial"/>
              </a:rPr>
              <a:t>Talking Points/Facilitation Notes</a:t>
            </a:r>
          </a:p>
          <a:p>
            <a:endParaRPr lang="en-US" b="1" u="sng">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Explain that this is a screenshot of CDC’s website, the </a:t>
            </a:r>
            <a:r>
              <a:rPr lang="en-US" b="1">
                <a:latin typeface="Gotham Book" panose="02000604040000020004" pitchFamily="50" charset="0"/>
                <a:cs typeface="Arial"/>
              </a:rPr>
              <a:t>Child Development and Care Program</a:t>
            </a:r>
            <a:r>
              <a:rPr lang="en-US">
                <a:latin typeface="Gotham Book" panose="02000604040000020004" pitchFamily="50" charset="0"/>
                <a:cs typeface="Arial"/>
              </a:rPr>
              <a:t> (not to be confused with the Center for Disease Control)</a:t>
            </a:r>
          </a:p>
          <a:p>
            <a:endParaRPr lang="en-US">
              <a:latin typeface="Gotham Book" panose="02000604040000020004" pitchFamily="50" charset="0"/>
              <a:cs typeface="Arial" panose="020B0604020202020204" pitchFamily="34" charset="0"/>
            </a:endParaRPr>
          </a:p>
          <a:p>
            <a:pPr defTabSz="914153">
              <a:defRPr/>
            </a:pPr>
            <a:r>
              <a:rPr lang="en-US" b="0">
                <a:latin typeface="Gotham Book" panose="02000604040000020004" pitchFamily="50" charset="0"/>
              </a:rPr>
              <a:t>Refer providers to where the CDC contact information is posted in the training room and/or let them know that the information will also be on a slide at the end of the presentation</a:t>
            </a:r>
          </a:p>
          <a:p>
            <a:endParaRPr lang="en-US">
              <a:latin typeface="Gotham Book" panose="02000604040000020004" pitchFamily="50" charset="0"/>
              <a:cs typeface="Arial"/>
            </a:endParaRPr>
          </a:p>
          <a:p>
            <a:r>
              <a:rPr lang="en-US">
                <a:latin typeface="Gotham Book" panose="02000604040000020004" pitchFamily="50" charset="0"/>
                <a:cs typeface="Arial"/>
              </a:rPr>
              <a:t>All the materials mentioned can be found on this website </a:t>
            </a:r>
          </a:p>
          <a:p>
            <a:endParaRPr lang="en-US" u="sng">
              <a:latin typeface="Gotham Book" panose="02000604040000020004" pitchFamily="50" charset="0"/>
              <a:cs typeface="Arial" panose="020B0604020202020204" pitchFamily="34" charset="0"/>
            </a:endParaRPr>
          </a:p>
          <a:p>
            <a:r>
              <a:rPr lang="en-US" u="sng">
                <a:latin typeface="Gotham Book" panose="02000604040000020004" pitchFamily="50" charset="0"/>
                <a:cs typeface="Arial"/>
              </a:rPr>
              <a:t>Share that this 866-990-3227 number is the go-to-number</a:t>
            </a:r>
            <a:r>
              <a:rPr lang="en-US" u="none">
                <a:latin typeface="Gotham Book" panose="02000604040000020004" pitchFamily="50" charset="0"/>
                <a:cs typeface="Arial"/>
              </a:rPr>
              <a:t> for any questions about being a License</a:t>
            </a:r>
            <a:r>
              <a:rPr lang="en-US">
                <a:latin typeface="Gotham Book" panose="02000604040000020004" pitchFamily="50" charset="0"/>
                <a:cs typeface="Arial"/>
              </a:rPr>
              <a:t> Exempt Provider (including billing, payments, PINS, system issues, and general questions, etc.) because it’s CDC that can provide the answer for each person’s situation. Resource Centers will do their best to help providers find answers they need.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Encourage providers to enter this number into their phones and give a few minutes for them to do so</a:t>
            </a:r>
          </a:p>
          <a:p>
            <a:endParaRPr lang="en-US">
              <a:latin typeface="Gotham Book" panose="02000604040000020004" pitchFamily="50" charset="0"/>
              <a:cs typeface="Arial" panose="020B0604020202020204" pitchFamily="34" charset="0"/>
            </a:endParaRPr>
          </a:p>
          <a:p>
            <a:pPr>
              <a:defRPr/>
            </a:pPr>
            <a:r>
              <a:rPr lang="en-US">
                <a:latin typeface="Gotham Book" panose="02000604040000020004" pitchFamily="50" charset="0"/>
                <a:cs typeface="Arial"/>
              </a:rPr>
              <a:t>Inform providers that if they are not currently “active” or haven’t yet applied to become an LEP, to contact CDC </a:t>
            </a:r>
          </a:p>
          <a:p>
            <a:pPr>
              <a:defRPr/>
            </a:pPr>
            <a:endParaRPr lang="en-US">
              <a:latin typeface="Gotham Book" panose="02000604040000020004" pitchFamily="50" charset="0"/>
              <a:cs typeface="Arial"/>
            </a:endParaRPr>
          </a:p>
          <a:p>
            <a:r>
              <a:rPr lang="en-US" b="1">
                <a:latin typeface="Gotham Book" panose="02000604040000020004" pitchFamily="50" charset="0"/>
                <a:cs typeface="Arial"/>
              </a:rPr>
              <a:t>Explain the CDC Resource Table </a:t>
            </a:r>
            <a:endParaRPr lang="en-US" b="1">
              <a:latin typeface="Gotham Book" panose="02000604040000020004" pitchFamily="50" charset="0"/>
              <a:cs typeface="Arial" panose="020B0604020202020204" pitchFamily="34" charset="0"/>
            </a:endParaRPr>
          </a:p>
          <a:p>
            <a:r>
              <a:rPr lang="en-US">
                <a:latin typeface="Gotham Book" panose="02000604040000020004" pitchFamily="50" charset="0"/>
                <a:cs typeface="Arial"/>
              </a:rPr>
              <a:t>The table has information from CDC: copies of the LEP Application, CDC handbook, Attendance sheets, Serious Injury/Death Reporting Form</a:t>
            </a:r>
          </a:p>
          <a:p>
            <a:pPr>
              <a:defRPr/>
            </a:pPr>
            <a:endParaRPr lang="en-US">
              <a:latin typeface="Gotham Book" panose="02000604040000020004" pitchFamily="50" charset="0"/>
              <a:cs typeface="Arial"/>
            </a:endParaRPr>
          </a:p>
          <a:p>
            <a:r>
              <a:rPr lang="en-US">
                <a:latin typeface="Gotham Book" panose="02000604040000020004" pitchFamily="50" charset="0"/>
                <a:cs typeface="Arial"/>
              </a:rPr>
              <a:t>Always check the CDC website for the most up to date version of the handbook – it’s updated quarterly in October, January, April and July </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a:t>
            </a:fld>
            <a:endParaRPr lang="en-US"/>
          </a:p>
        </p:txBody>
      </p:sp>
    </p:spTree>
    <p:extLst>
      <p:ext uri="{BB962C8B-B14F-4D97-AF65-F5344CB8AC3E}">
        <p14:creationId xmlns:p14="http://schemas.microsoft.com/office/powerpoint/2010/main" val="3173018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this image shows how to tell if a child (who should be at least 4’9”) is big enough to sit in a seat without a booster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Explain that booster seats are for children who have outgrown a seat with a harness but do not fit correctly in the seat of the car yet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Share that booster seats must always be used with a shoulder AND a lap belt; they should never be used with a lap belt only</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Explain that the shoulder belt should never go behind the child’s back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Share that a common question is “When can children start sitting without a booster seat?”</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Reference the graphic on the slide and explain that all of these should be true of a child before they can sit without a booster seat:</a:t>
            </a: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The shoulder belt should rest between their shoulder and their neck</a:t>
            </a:r>
          </a:p>
          <a:p>
            <a:r>
              <a:rPr lang="en-US" b="1">
                <a:latin typeface="Gotham Book" panose="02000604040000020004" pitchFamily="50" charset="0"/>
                <a:cs typeface="Arial" panose="020B0604020202020204" pitchFamily="34" charset="0"/>
              </a:rPr>
              <a:t>The shoulder belt should cross the center of their chest</a:t>
            </a:r>
          </a:p>
          <a:p>
            <a:r>
              <a:rPr lang="en-US" b="1">
                <a:latin typeface="Gotham Book" panose="02000604040000020004" pitchFamily="50" charset="0"/>
                <a:cs typeface="Arial" panose="020B0604020202020204" pitchFamily="34" charset="0"/>
              </a:rPr>
              <a:t>The lap belt should rest on the tops of their thighs</a:t>
            </a:r>
          </a:p>
          <a:p>
            <a:r>
              <a:rPr lang="en-US" b="1">
                <a:latin typeface="Gotham Book" panose="02000604040000020004" pitchFamily="50" charset="0"/>
                <a:cs typeface="Arial" panose="020B0604020202020204" pitchFamily="34" charset="0"/>
              </a:rPr>
              <a:t>Their knees should bend comfortably over the end of the seat, without slouching or leaning over </a:t>
            </a:r>
          </a:p>
          <a:p>
            <a:r>
              <a:rPr lang="en-US" b="1">
                <a:latin typeface="Gotham Book" panose="02000604040000020004" pitchFamily="50" charset="0"/>
                <a:cs typeface="Arial" panose="020B0604020202020204" pitchFamily="34" charset="0"/>
              </a:rPr>
              <a:t>Their feet should rest flat on the floor </a:t>
            </a:r>
          </a:p>
          <a:p>
            <a:pPr marL="0" lvl="1"/>
            <a:endParaRPr lang="en-US">
              <a:latin typeface="Gotham Book" panose="02000604040000020004" pitchFamily="50" charset="0"/>
              <a:cs typeface="Arial" panose="020B0604020202020204" pitchFamily="34" charset="0"/>
            </a:endParaRPr>
          </a:p>
          <a:p>
            <a:pPr defTabSz="914153">
              <a:defRPr/>
            </a:pPr>
            <a:r>
              <a:rPr lang="en-US">
                <a:solidFill>
                  <a:srgbClr val="000000"/>
                </a:solidFill>
                <a:latin typeface="Gotham Book" panose="02000604040000020004" pitchFamily="50" charset="0"/>
                <a:cs typeface="Arial" panose="020B0604020202020204" pitchFamily="34" charset="0"/>
              </a:rPr>
              <a:t>Remind providers again that having the car seat installed by a trained tech or checked during an event is highly recommended as is trying to avoid moving seats from car to car</a:t>
            </a:r>
          </a:p>
          <a:p>
            <a:pPr defTabSz="914153">
              <a:defRPr/>
            </a:pPr>
            <a:endParaRPr lang="en-US">
              <a:solidFill>
                <a:srgbClr val="000000"/>
              </a:solidFill>
              <a:latin typeface="Gotham Book" panose="02000604040000020004" pitchFamily="50" charset="0"/>
              <a:cs typeface="Arial" panose="020B0604020202020204" pitchFamily="34" charset="0"/>
            </a:endParaRPr>
          </a:p>
          <a:p>
            <a:pPr defTabSz="914153">
              <a:defRPr/>
            </a:pPr>
            <a:r>
              <a:rPr lang="en-US">
                <a:solidFill>
                  <a:srgbClr val="000000"/>
                </a:solidFill>
                <a:latin typeface="Gotham Book" panose="02000604040000020004" pitchFamily="50" charset="0"/>
                <a:cs typeface="Arial" panose="020B0604020202020204" pitchFamily="34" charset="0"/>
              </a:rPr>
              <a:t>Remind them that they can use the contact information on this slide to reach someone who can connect them to a trained tech in their area </a:t>
            </a:r>
          </a:p>
        </p:txBody>
      </p:sp>
      <p:sp>
        <p:nvSpPr>
          <p:cNvPr id="4" name="Slide Number Placeholder 3"/>
          <p:cNvSpPr>
            <a:spLocks noGrp="1"/>
          </p:cNvSpPr>
          <p:nvPr>
            <p:ph type="sldNum" sz="quarter" idx="5"/>
          </p:nvPr>
        </p:nvSpPr>
        <p:spPr/>
        <p:txBody>
          <a:bodyPr/>
          <a:lstStyle/>
          <a:p>
            <a:fld id="{22688241-32BF-4FA3-935E-0B22A005B532}" type="slidenum">
              <a:rPr lang="en-US" smtClean="0"/>
              <a:t>90</a:t>
            </a:fld>
            <a:endParaRPr lang="en-US"/>
          </a:p>
        </p:txBody>
      </p:sp>
    </p:spTree>
    <p:extLst>
      <p:ext uri="{BB962C8B-B14F-4D97-AF65-F5344CB8AC3E}">
        <p14:creationId xmlns:p14="http://schemas.microsoft.com/office/powerpoint/2010/main" val="1914024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Introduce this slide by explaining that car seats expire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Explain that car seats expire for numerous reasons, including improvements in technology, changing safety standards, wear and tear of the materials from general use, and exposure to extreme heat and cold</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Stress that car seats can also be recalled and share that the </a:t>
            </a:r>
            <a:r>
              <a:rPr lang="en-US" b="0" i="0">
                <a:solidFill>
                  <a:srgbClr val="212121"/>
                </a:solidFill>
                <a:effectLst/>
                <a:latin typeface="Gotham Book" panose="02000604040000020004" pitchFamily="50" charset="0"/>
                <a:cs typeface="Arial" panose="020B0604020202020204" pitchFamily="34" charset="0"/>
              </a:rPr>
              <a:t>National Highway Traffic Safety Administration provides a list of every car seat recall from the past 10 years on its website (www.nhtsa.gov/recalls)</a:t>
            </a:r>
            <a:endParaRPr lang="en-US" b="0" i="0" u="sng">
              <a:solidFill>
                <a:srgbClr val="1A55AD"/>
              </a:solidFill>
              <a:effectLst/>
              <a:latin typeface="Gotham Book" panose="02000604040000020004" pitchFamily="50" charset="0"/>
              <a:cs typeface="Arial" panose="020B0604020202020204" pitchFamily="34" charset="0"/>
            </a:endParaRPr>
          </a:p>
          <a:p>
            <a:endParaRPr lang="en-US" b="0" i="0" u="sng">
              <a:solidFill>
                <a:srgbClr val="1A55AD"/>
              </a:solidFill>
              <a:effectLst/>
              <a:latin typeface="Gotham Book" panose="02000604040000020004" pitchFamily="50"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Sources </a:t>
            </a:r>
          </a:p>
          <a:p>
            <a:r>
              <a:rPr lang="en-US">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a:latin typeface="Gotham Book" panose="02000604040000020004" pitchFamily="50" charset="0"/>
                <a:ea typeface="Calibri" panose="020F0502020204030204" pitchFamily="34" charset="0"/>
                <a:cs typeface="Arial" panose="020B0604020202020204" pitchFamily="34" charset="0"/>
              </a:rPr>
              <a:t> </a:t>
            </a:r>
          </a:p>
          <a:p>
            <a:r>
              <a:rPr lang="en-US">
                <a:latin typeface="Gotham Book" panose="02000604040000020004" pitchFamily="50" charset="0"/>
                <a:cs typeface="Arial" panose="020B0604020202020204" pitchFamily="34" charset="0"/>
              </a:rPr>
              <a:t>https://www.nhtsa.gov/recalls</a:t>
            </a: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91</a:t>
            </a:fld>
            <a:endParaRPr lang="en-US"/>
          </a:p>
        </p:txBody>
      </p:sp>
    </p:spTree>
    <p:extLst>
      <p:ext uri="{BB962C8B-B14F-4D97-AF65-F5344CB8AC3E}">
        <p14:creationId xmlns:p14="http://schemas.microsoft.com/office/powerpoint/2010/main" val="21421157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latin typeface="Gotham Book" panose="02000604040000020004" pitchFamily="50" charset="0"/>
                <a:cs typeface="Arial" panose="020B0604020202020204" pitchFamily="34" charset="0"/>
              </a:rPr>
              <a:t>Talking Points/Facilitation Notes</a:t>
            </a:r>
          </a:p>
          <a:p>
            <a:pPr defTabSz="914153">
              <a:defRPr/>
            </a:pPr>
            <a:endParaRPr lang="en-US" b="1">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Introduce the final slide in this section by explaining that there is a sticker on the seat that shows the expiration date</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Share that this sticker is often found on the side or back of the seat and reference the examples on the slide </a:t>
            </a:r>
          </a:p>
          <a:p>
            <a:pPr defTabSz="914153">
              <a:defRPr/>
            </a:pPr>
            <a:endParaRPr lang="en-US">
              <a:latin typeface="Gotham Book" panose="02000604040000020004" pitchFamily="50" charset="0"/>
              <a:cs typeface="Arial" panose="020B0604020202020204" pitchFamily="34" charset="0"/>
            </a:endParaRPr>
          </a:p>
          <a:p>
            <a:pPr defTabSz="914153">
              <a:defRPr/>
            </a:pPr>
            <a:r>
              <a:rPr lang="en-US">
                <a:latin typeface="Gotham Book" panose="02000604040000020004" pitchFamily="50" charset="0"/>
                <a:cs typeface="Arial" panose="020B0604020202020204" pitchFamily="34" charset="0"/>
              </a:rPr>
              <a:t>Stress that if providers cannot</a:t>
            </a:r>
            <a:r>
              <a:rPr lang="en-US">
                <a:latin typeface="Gotham Book" panose="02000604040000020004" pitchFamily="50" charset="0"/>
                <a:ea typeface="Calibri" panose="020F0502020204030204" pitchFamily="34" charset="0"/>
                <a:cs typeface="Arial" panose="020B0604020202020204" pitchFamily="34" charset="0"/>
              </a:rPr>
              <a:t> find the expiration date, they should check the manufacture date and then follow-up with the manufacturer via phone, online, etc.</a:t>
            </a:r>
          </a:p>
          <a:p>
            <a:pPr defTabSz="914153">
              <a:defRPr/>
            </a:pPr>
            <a:endParaRPr lang="en-US">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Review these final points about car seat safety: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a:latin typeface="Gotham Book" panose="02000604040000020004" pitchFamily="50" charset="0"/>
                <a:ea typeface="Calibri" panose="020F0502020204030204" pitchFamily="34" charset="0"/>
                <a:cs typeface="Arial" panose="020B0604020202020204" pitchFamily="34" charset="0"/>
              </a:rPr>
              <a:t>Stress to providers that if they ever consider using a used car seat, to be certain of the seat’s history and never use a car seat that has been in an accident </a:t>
            </a:r>
          </a:p>
          <a:p>
            <a:endParaRPr lang="en-US">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Share that best practice is that if they don’t know the details and whole history of the car seat, don’t buy it</a:t>
            </a: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transporting children </a:t>
            </a:r>
          </a:p>
          <a:p>
            <a:endParaRPr lang="en-US">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endParaRPr lang="en-US" b="1">
              <a:latin typeface="Gotham Book" panose="02000604040000020004" pitchFamily="50" charset="0"/>
              <a:ea typeface="Calibri" panose="020F0502020204030204" pitchFamily="34" charset="0"/>
              <a:cs typeface="Arial" panose="020B0604020202020204" pitchFamily="34" charset="0"/>
            </a:endParaRPr>
          </a:p>
          <a:p>
            <a:r>
              <a:rPr lang="en-US" b="1">
                <a:latin typeface="Gotham Book" panose="02000604040000020004" pitchFamily="50" charset="0"/>
                <a:ea typeface="Calibri" panose="020F0502020204030204" pitchFamily="34" charset="0"/>
                <a:cs typeface="Arial" panose="020B0604020202020204" pitchFamily="34" charset="0"/>
              </a:rPr>
              <a:t>Source</a:t>
            </a:r>
            <a:r>
              <a:rPr lang="en-US">
                <a:latin typeface="Gotham Book" panose="02000604040000020004" pitchFamily="50" charset="0"/>
                <a:ea typeface="Calibri" panose="020F0502020204030204" pitchFamily="34" charset="0"/>
                <a:cs typeface="Arial" panose="020B0604020202020204" pitchFamily="34" charset="0"/>
              </a:rPr>
              <a:t> </a:t>
            </a:r>
          </a:p>
          <a:p>
            <a:r>
              <a:rPr lang="en-US" u="sng">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a:latin typeface="Gotham Book" panose="02000604040000020004" pitchFamily="50" charset="0"/>
                <a:ea typeface="Calibri" panose="020F0502020204030204" pitchFamily="34" charset="0"/>
                <a:cs typeface="Arial" panose="020B0604020202020204" pitchFamily="34" charset="0"/>
              </a:rPr>
              <a:t> </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92</a:t>
            </a:fld>
            <a:endParaRPr lang="en-US"/>
          </a:p>
        </p:txBody>
      </p:sp>
    </p:spTree>
    <p:extLst>
      <p:ext uri="{BB962C8B-B14F-4D97-AF65-F5344CB8AC3E}">
        <p14:creationId xmlns:p14="http://schemas.microsoft.com/office/powerpoint/2010/main" val="17623117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350124">
              <a:defRPr/>
            </a:pPr>
            <a:r>
              <a:rPr lang="en-US" b="1">
                <a:latin typeface="Gotham Book" panose="02000604040000020004" pitchFamily="50" charset="0"/>
                <a:cs typeface="Arial" panose="020B0604020202020204" pitchFamily="34" charset="0"/>
              </a:rPr>
              <a:t>Talking Points/Facilitation Notes</a:t>
            </a:r>
          </a:p>
          <a:p>
            <a:pPr defTabSz="7350124">
              <a:defRPr/>
            </a:pPr>
            <a:endParaRPr lang="en-US">
              <a:latin typeface="Gotham Book" panose="02000604040000020004" pitchFamily="50" charset="0"/>
              <a:cs typeface="Arial" panose="020B0604020202020204" pitchFamily="34" charset="0"/>
            </a:endParaRPr>
          </a:p>
          <a:p>
            <a:pPr defTabSz="7350124">
              <a:defRPr/>
            </a:pPr>
            <a:r>
              <a:rPr lang="en-US">
                <a:latin typeface="Gotham Book" panose="02000604040000020004" pitchFamily="50" charset="0"/>
                <a:cs typeface="Arial" panose="020B0604020202020204" pitchFamily="34" charset="0"/>
              </a:rPr>
              <a:t>Introduce Training Opportunities</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93</a:t>
            </a:fld>
            <a:endParaRPr lang="en-US"/>
          </a:p>
        </p:txBody>
      </p:sp>
    </p:spTree>
    <p:extLst>
      <p:ext uri="{BB962C8B-B14F-4D97-AF65-F5344CB8AC3E}">
        <p14:creationId xmlns:p14="http://schemas.microsoft.com/office/powerpoint/2010/main" val="6802994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rPr>
              <a:t>Talking Points/Facilitation Notes</a:t>
            </a:r>
          </a:p>
          <a:p>
            <a:endParaRPr lang="en-US" b="1">
              <a:latin typeface="Gotham Book" panose="02000604040000020004" pitchFamily="50" charset="0"/>
            </a:endParaRPr>
          </a:p>
          <a:p>
            <a:r>
              <a:rPr lang="en-US" b="0">
                <a:latin typeface="Gotham Book" panose="02000604040000020004" pitchFamily="50" charset="0"/>
              </a:rPr>
              <a:t>Explain the function of statewide Resource Centers, reminding providers that any questions about their LEP application, billing, or approval will need to be answered by CDC, when resource centers are unable to find the accurate information.  </a:t>
            </a:r>
          </a:p>
          <a:p>
            <a:endParaRPr lang="en-US" b="0">
              <a:latin typeface="Gotham Book" panose="02000604040000020004" pitchFamily="50" charset="0"/>
            </a:endParaRPr>
          </a:p>
          <a:p>
            <a:r>
              <a:rPr lang="en-US" b="0">
                <a:latin typeface="Gotham Book" panose="02000604040000020004" pitchFamily="50" charset="0"/>
              </a:rPr>
              <a:t>Refer providers to where CDC contact information is posted in the training room and/or let them know that the information will also be on a slide at the end of this section </a:t>
            </a:r>
          </a:p>
          <a:p>
            <a:endParaRPr lang="en-US" b="0">
              <a:latin typeface="Gotham Book" panose="02000604040000020004" pitchFamily="50" charset="0"/>
            </a:endParaRPr>
          </a:p>
          <a:p>
            <a:r>
              <a:rPr lang="en-US" b="0">
                <a:latin typeface="Gotham Book" panose="02000604040000020004" pitchFamily="50" charset="0"/>
              </a:rPr>
              <a:t>If training participants virtually, remind them that they can find and/or connect with their local resource by visiting greatstarttoquality.org or calling 1-877-614-7328 and entering their zip code</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94</a:t>
            </a:fld>
            <a:endParaRPr lang="en-US"/>
          </a:p>
        </p:txBody>
      </p:sp>
    </p:spTree>
    <p:extLst>
      <p:ext uri="{BB962C8B-B14F-4D97-AF65-F5344CB8AC3E}">
        <p14:creationId xmlns:p14="http://schemas.microsoft.com/office/powerpoint/2010/main" val="3984625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Points/Facilitation Notes </a:t>
            </a:r>
          </a:p>
          <a:p>
            <a:endParaRPr lang="en-US" b="1">
              <a:cs typeface="Calibri"/>
            </a:endParaRPr>
          </a:p>
          <a:p>
            <a:r>
              <a:rPr lang="en-US" b="0">
                <a:cs typeface="Calibri"/>
              </a:rPr>
              <a:t>Share with providers that they are part of a large </a:t>
            </a:r>
            <a:r>
              <a:rPr lang="en-US"/>
              <a:t>effort in Michigan to support people caring for children</a:t>
            </a:r>
          </a:p>
          <a:p>
            <a:endParaRPr lang="en-US">
              <a:solidFill>
                <a:schemeClr val="tx1"/>
              </a:solidFill>
            </a:endParaRPr>
          </a:p>
          <a:p>
            <a:r>
              <a:rPr lang="en-US">
                <a:solidFill>
                  <a:schemeClr val="tx1"/>
                </a:solidFill>
              </a:rPr>
              <a:t>Explain that part of this effort includes opportunities for providers to improve the quality of care they provide</a:t>
            </a:r>
          </a:p>
          <a:p>
            <a:endParaRPr lang="en-US">
              <a:solidFill>
                <a:schemeClr val="tx1"/>
              </a:solidFill>
            </a:endParaRPr>
          </a:p>
          <a:p>
            <a:r>
              <a:rPr lang="en-US">
                <a:solidFill>
                  <a:schemeClr val="tx1"/>
                </a:solidFill>
              </a:rPr>
              <a:t>Highlight that the LEPPT (today’s training) fulfills the requirement for providers to reach Level 1</a:t>
            </a:r>
          </a:p>
          <a:p>
            <a:endParaRPr lang="en-US">
              <a:solidFill>
                <a:schemeClr val="tx1"/>
              </a:solidFill>
            </a:endParaRPr>
          </a:p>
          <a:p>
            <a:r>
              <a:rPr lang="en-US">
                <a:solidFill>
                  <a:schemeClr val="tx1"/>
                </a:solidFill>
              </a:rPr>
              <a:t>Share that, after completing this training, providers have the option to pursue Level 2 and significantly increase the hourly rate they are paid through the parent </a:t>
            </a:r>
          </a:p>
          <a:p>
            <a:endParaRPr lang="en-US">
              <a:solidFill>
                <a:schemeClr val="tx1"/>
              </a:solidFill>
            </a:endParaRPr>
          </a:p>
          <a:p>
            <a:r>
              <a:rPr lang="en-US">
                <a:solidFill>
                  <a:schemeClr val="tx1"/>
                </a:solidFill>
              </a:rPr>
              <a:t>Explain that reaching Level 2 requires that providers take an additional 10 hours of training in </a:t>
            </a:r>
            <a:r>
              <a:rPr lang="en-US" err="1">
                <a:solidFill>
                  <a:schemeClr val="tx1"/>
                </a:solidFill>
              </a:rPr>
              <a:t>MiRegistry</a:t>
            </a:r>
            <a:r>
              <a:rPr lang="en-US">
                <a:solidFill>
                  <a:schemeClr val="tx1"/>
                </a:solidFill>
              </a:rPr>
              <a:t> </a:t>
            </a:r>
          </a:p>
          <a:p>
            <a:endParaRPr lang="en-US">
              <a:solidFill>
                <a:schemeClr val="tx1"/>
              </a:solidFill>
            </a:endParaRPr>
          </a:p>
          <a:p>
            <a:r>
              <a:rPr lang="en-US">
                <a:solidFill>
                  <a:schemeClr val="tx1"/>
                </a:solidFill>
              </a:rPr>
              <a:t>Stress that Level 2 trainings must be completed in </a:t>
            </a:r>
            <a:r>
              <a:rPr lang="en-US" err="1">
                <a:solidFill>
                  <a:schemeClr val="tx1"/>
                </a:solidFill>
              </a:rPr>
              <a:t>MiRegistry</a:t>
            </a:r>
            <a:r>
              <a:rPr lang="en-US">
                <a:solidFill>
                  <a:schemeClr val="tx1"/>
                </a:solidFill>
              </a:rPr>
              <a:t> in order to count </a:t>
            </a:r>
          </a:p>
          <a:p>
            <a:endParaRPr lang="en-US">
              <a:solidFill>
                <a:schemeClr val="tx1"/>
              </a:solidFill>
            </a:endParaRPr>
          </a:p>
          <a:p>
            <a:r>
              <a:rPr lang="en-US">
                <a:solidFill>
                  <a:schemeClr val="tx1"/>
                </a:solidFill>
              </a:rPr>
              <a:t>Clarify that maintaining Level 2 requires 10 additional hours within the next 12 months, every year </a:t>
            </a:r>
          </a:p>
        </p:txBody>
      </p:sp>
      <p:sp>
        <p:nvSpPr>
          <p:cNvPr id="4" name="Slide Number Placeholder 3"/>
          <p:cNvSpPr>
            <a:spLocks noGrp="1"/>
          </p:cNvSpPr>
          <p:nvPr>
            <p:ph type="sldNum" sz="quarter" idx="5"/>
          </p:nvPr>
        </p:nvSpPr>
        <p:spPr/>
        <p:txBody>
          <a:bodyPr/>
          <a:lstStyle/>
          <a:p>
            <a:fld id="{22688241-32BF-4FA3-935E-0B22A005B532}" type="slidenum">
              <a:rPr lang="en-US" smtClean="0"/>
              <a:t>95</a:t>
            </a:fld>
            <a:endParaRPr lang="en-US"/>
          </a:p>
        </p:txBody>
      </p:sp>
    </p:spTree>
    <p:extLst>
      <p:ext uri="{BB962C8B-B14F-4D97-AF65-F5344CB8AC3E}">
        <p14:creationId xmlns:p14="http://schemas.microsoft.com/office/powerpoint/2010/main" val="2074198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cs typeface="Arial" panose="020B0604020202020204" pitchFamily="34" charset="0"/>
              </a:rPr>
              <a:t>Talking Points/Facilitation Notes </a:t>
            </a:r>
          </a:p>
          <a:p>
            <a:endParaRPr lang="en-US" b="1">
              <a:latin typeface="Gotham Book" panose="02000604040000020004" pitchFamily="50" charset="0"/>
              <a:cs typeface="Arial" panose="020B0604020202020204" pitchFamily="34" charset="0"/>
            </a:endParaRPr>
          </a:p>
          <a:p>
            <a:r>
              <a:rPr lang="en-US" b="0">
                <a:latin typeface="Gotham Book" panose="02000604040000020004" pitchFamily="50" charset="0"/>
                <a:cs typeface="Arial" panose="020B0604020202020204" pitchFamily="34" charset="0"/>
              </a:rPr>
              <a:t>Review the points on the slide:</a:t>
            </a:r>
          </a:p>
          <a:p>
            <a:endParaRPr lang="en-US" b="0">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10 hours of approved training will increase your subsidy rate</a:t>
            </a:r>
          </a:p>
          <a:p>
            <a:pPr defTabSz="914153">
              <a:defRPr/>
            </a:pPr>
            <a:r>
              <a:rPr lang="en-US" b="0">
                <a:latin typeface="Gotham Book" panose="02000604040000020004" pitchFamily="50" charset="0"/>
                <a:cs typeface="Arial" panose="020B0604020202020204" pitchFamily="34" charset="0"/>
              </a:rPr>
              <a:t>Remind providers about the importance of communicating with the parent if they achieve Level 2 status so that it’s clear the increase is meant to be paid to them</a:t>
            </a:r>
          </a:p>
          <a:p>
            <a:pPr defTabSz="914153">
              <a:defRPr/>
            </a:pPr>
            <a:endParaRPr lang="en-US" b="0">
              <a:latin typeface="Gotham Book" panose="02000604040000020004" pitchFamily="50" charset="0"/>
              <a:cs typeface="Arial" panose="020B0604020202020204" pitchFamily="34" charset="0"/>
            </a:endParaRPr>
          </a:p>
          <a:p>
            <a:pPr defTabSz="2422419">
              <a:defRPr/>
            </a:pPr>
            <a:r>
              <a:rPr lang="en-US" b="0">
                <a:latin typeface="Gotham Book" panose="02000604040000020004" pitchFamily="50" charset="0"/>
                <a:cs typeface="Arial" panose="020B0604020202020204" pitchFamily="34" charset="0"/>
              </a:rPr>
              <a:t>Explain that even if they achieve Level 2 in the middle of a period, the hourly rate increase will backdate to the date they achieved it</a:t>
            </a:r>
          </a:p>
          <a:p>
            <a:pPr defTabSz="2422419">
              <a:defRPr/>
            </a:pPr>
            <a:r>
              <a:rPr lang="en-US" b="0">
                <a:latin typeface="Gotham Book" panose="02000604040000020004" pitchFamily="50" charset="0"/>
                <a:cs typeface="Arial" panose="020B0604020202020204" pitchFamily="34" charset="0"/>
              </a:rPr>
              <a:t>Explain that the rate increase will be reflected on the next pay period</a:t>
            </a:r>
            <a:r>
              <a:rPr lang="en-US">
                <a:latin typeface="Gotham Book" panose="02000604040000020004" pitchFamily="50" charset="0"/>
                <a:cs typeface="Arial" panose="020B0604020202020204" pitchFamily="34" charset="0"/>
              </a:rPr>
              <a:t>  </a:t>
            </a:r>
            <a:endParaRPr lang="en-US" b="0">
              <a:latin typeface="Gotham Book" panose="02000604040000020004" pitchFamily="50" charset="0"/>
              <a:cs typeface="Arial" panose="020B0604020202020204" pitchFamily="34" charset="0"/>
            </a:endParaRPr>
          </a:p>
          <a:p>
            <a:endParaRPr lang="en-US" b="1">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Trainings must be a minimum of one hour long</a:t>
            </a:r>
          </a:p>
          <a:p>
            <a:r>
              <a:rPr lang="en-US" b="1">
                <a:latin typeface="Gotham Book" panose="02000604040000020004" pitchFamily="50" charset="0"/>
                <a:cs typeface="Arial" panose="020B0604020202020204" pitchFamily="34" charset="0"/>
              </a:rPr>
              <a:t>Training must be taken annually to maintain increased subsidy rate</a:t>
            </a:r>
          </a:p>
          <a:p>
            <a:endParaRPr lang="en-US" b="1">
              <a:latin typeface="Gotham Book" panose="02000604040000020004" pitchFamily="50" charset="0"/>
              <a:cs typeface="Arial" panose="020B0604020202020204" pitchFamily="34" charset="0"/>
            </a:endParaRPr>
          </a:p>
          <a:p>
            <a:pPr defTabSz="2422419">
              <a:defRPr/>
            </a:pPr>
            <a:r>
              <a:rPr lang="en-US" b="0">
                <a:latin typeface="Gotham Book" panose="02000604040000020004" pitchFamily="50" charset="0"/>
                <a:cs typeface="Arial" panose="020B0604020202020204" pitchFamily="34" charset="0"/>
              </a:rPr>
              <a:t>Remind providers that, in order to maintain the increased rate/Level 2 status, they must complete 10 hours of approved training each 12-month period from the date they achieve the 10 hours, otherwise their Level 2 status will expire</a:t>
            </a:r>
            <a:r>
              <a:rPr lang="en-US">
                <a:latin typeface="Gotham Book" panose="02000604040000020004" pitchFamily="50" charset="0"/>
                <a:cs typeface="Arial" panose="020B0604020202020204" pitchFamily="34" charset="0"/>
              </a:rPr>
              <a:t> </a:t>
            </a:r>
          </a:p>
          <a:p>
            <a:pPr defTabSz="2422419">
              <a:defRPr/>
            </a:pPr>
            <a:endParaRPr lang="en-US" b="0">
              <a:latin typeface="Gotham Book" panose="02000604040000020004" pitchFamily="50" charset="0"/>
              <a:cs typeface="Arial" panose="020B0604020202020204" pitchFamily="34" charset="0"/>
            </a:endParaRPr>
          </a:p>
          <a:p>
            <a:pPr defTabSz="2422419">
              <a:defRPr/>
            </a:pPr>
            <a:r>
              <a:rPr lang="en-US">
                <a:latin typeface="Gotham Book" panose="02000604040000020004" pitchFamily="50" charset="0"/>
                <a:cs typeface="Arial" panose="020B0604020202020204" pitchFamily="34" charset="0"/>
              </a:rPr>
              <a:t>Each time a provider completes 10 additional hours of training, they will receive a new Level 2 begin and end date</a:t>
            </a:r>
            <a:endParaRPr lang="en-US" b="0">
              <a:latin typeface="Gotham Book" panose="02000604040000020004" pitchFamily="50" charset="0"/>
              <a:cs typeface="Arial" panose="020B0604020202020204" pitchFamily="34" charset="0"/>
            </a:endParaRPr>
          </a:p>
          <a:p>
            <a:pPr defTabSz="2422419">
              <a:defRPr/>
            </a:pPr>
            <a:endParaRPr lang="en-US">
              <a:latin typeface="Gotham Book" panose="02000604040000020004" pitchFamily="50" charset="0"/>
              <a:cs typeface="Arial" panose="020B0604020202020204" pitchFamily="34" charset="0"/>
            </a:endParaRPr>
          </a:p>
          <a:p>
            <a:pPr defTabSz="2422419">
              <a:defRPr/>
            </a:pPr>
            <a:r>
              <a:rPr lang="en-US" b="0">
                <a:latin typeface="Gotham Book" panose="02000604040000020004" pitchFamily="50" charset="0"/>
                <a:cs typeface="Arial" panose="020B0604020202020204" pitchFamily="34" charset="0"/>
              </a:rPr>
              <a:t>Provide the following </a:t>
            </a:r>
            <a:r>
              <a:rPr lang="en-US">
                <a:latin typeface="Gotham Book" panose="02000604040000020004" pitchFamily="50" charset="0"/>
                <a:cs typeface="Arial" panose="020B0604020202020204" pitchFamily="34" charset="0"/>
              </a:rPr>
              <a:t>to illustrate Level 2 </a:t>
            </a:r>
          </a:p>
          <a:p>
            <a:r>
              <a:rPr lang="en-US" b="1">
                <a:latin typeface="Gotham Book" panose="02000604040000020004" pitchFamily="50" charset="0"/>
                <a:cs typeface="Arial" panose="020B0604020202020204" pitchFamily="34" charset="0"/>
              </a:rPr>
              <a:t>Provider Story:  A</a:t>
            </a:r>
            <a:r>
              <a:rPr lang="en-US" b="1">
                <a:effectLst/>
                <a:latin typeface="Gotham Book" panose="02000604040000020004" pitchFamily="50" charset="0"/>
                <a:cs typeface="Arial" panose="020B0604020202020204" pitchFamily="34" charset="0"/>
              </a:rPr>
              <a:t> provider has a Level 2 with a begin date of </a:t>
            </a:r>
            <a:r>
              <a:rPr lang="en-US" b="1">
                <a:latin typeface="Gotham Book" panose="02000604040000020004" pitchFamily="50" charset="0"/>
                <a:cs typeface="Arial" panose="020B0604020202020204" pitchFamily="34" charset="0"/>
              </a:rPr>
              <a:t>2/4/22 </a:t>
            </a:r>
            <a:r>
              <a:rPr lang="en-US" b="1">
                <a:effectLst/>
                <a:latin typeface="Gotham Book" panose="02000604040000020004" pitchFamily="50" charset="0"/>
                <a:cs typeface="Arial" panose="020B0604020202020204" pitchFamily="34" charset="0"/>
              </a:rPr>
              <a:t>and an end date of </a:t>
            </a:r>
            <a:r>
              <a:rPr lang="en-US" b="1">
                <a:latin typeface="Gotham Book" panose="02000604040000020004" pitchFamily="50" charset="0"/>
                <a:cs typeface="Arial" panose="020B0604020202020204" pitchFamily="34" charset="0"/>
              </a:rPr>
              <a:t>2/4/23  </a:t>
            </a:r>
          </a:p>
          <a:p>
            <a:r>
              <a:rPr lang="en-US" b="1">
                <a:latin typeface="Gotham Book" panose="02000604040000020004" pitchFamily="50" charset="0"/>
                <a:cs typeface="Arial" panose="020B0604020202020204" pitchFamily="34" charset="0"/>
              </a:rPr>
              <a:t>In order to maintain their Level 2 rate, the provider will need to complete 10 additional hours of training by 2/4/23  </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Example 1:  Provider completes 6 hours of training on 4/16/22 and 4 hours of training on 2/1/23  </a:t>
            </a:r>
          </a:p>
          <a:p>
            <a:r>
              <a:rPr lang="en-US">
                <a:latin typeface="Gotham Book" panose="02000604040000020004" pitchFamily="50" charset="0"/>
                <a:cs typeface="Arial" panose="020B0604020202020204" pitchFamily="34" charset="0"/>
              </a:rPr>
              <a:t>Provider completed an additional 10 hours (6+4) of training and will receive a new Level 2 rate begin date of 2/1/23 and an end date of 2/1/24 </a:t>
            </a:r>
            <a:endParaRPr lang="en-US">
              <a:effectLst/>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The Level 2 begin date is the date on which the provider completed the 10th hour of training </a:t>
            </a:r>
          </a:p>
          <a:p>
            <a:r>
              <a:rPr lang="en-US">
                <a:latin typeface="Gotham Book" panose="02000604040000020004" pitchFamily="50" charset="0"/>
                <a:cs typeface="Arial" panose="020B0604020202020204" pitchFamily="34" charset="0"/>
              </a:rPr>
              <a:t> </a:t>
            </a:r>
          </a:p>
          <a:p>
            <a:r>
              <a:rPr lang="en-US">
                <a:latin typeface="Gotham Book" panose="02000604040000020004" pitchFamily="50" charset="0"/>
                <a:cs typeface="Arial" panose="020B0604020202020204" pitchFamily="34" charset="0"/>
              </a:rPr>
              <a:t>Example 2:  Provider completed </a:t>
            </a:r>
            <a:r>
              <a:rPr lang="en-US">
                <a:effectLst/>
                <a:latin typeface="Gotham Book" panose="02000604040000020004" pitchFamily="50" charset="0"/>
                <a:cs typeface="Arial" panose="020B0604020202020204" pitchFamily="34" charset="0"/>
              </a:rPr>
              <a:t>6 hours of training </a:t>
            </a:r>
            <a:r>
              <a:rPr lang="en-US">
                <a:latin typeface="Gotham Book" panose="02000604040000020004" pitchFamily="50" charset="0"/>
                <a:cs typeface="Arial" panose="020B0604020202020204" pitchFamily="34" charset="0"/>
              </a:rPr>
              <a:t>on 4/16/22 and 4 hours of training on 8/10/22 </a:t>
            </a:r>
            <a:endParaRPr lang="en-US">
              <a:effectLst/>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Provider completed an additional 10 hours (6+4) of training and will receive a new Level 2 rate begin date of 8/10/22</a:t>
            </a:r>
          </a:p>
          <a:p>
            <a:endParaRPr lang="en-US">
              <a:latin typeface="Gotham Book" panose="02000604040000020004" pitchFamily="50" charset="0"/>
              <a:cs typeface="Arial" panose="020B0604020202020204" pitchFamily="34" charset="0"/>
            </a:endParaRPr>
          </a:p>
          <a:p>
            <a:r>
              <a:rPr lang="en-US">
                <a:latin typeface="Gotham Book" panose="02000604040000020004" pitchFamily="50" charset="0"/>
                <a:cs typeface="Arial" panose="020B0604020202020204" pitchFamily="34" charset="0"/>
              </a:rPr>
              <a:t>Again, each time a provider completes an additional 10 hours of training, they receive a new Level 2 begin and end date </a:t>
            </a:r>
          </a:p>
          <a:p>
            <a:endParaRPr lang="en-US">
              <a:latin typeface="Gotham Book" panose="02000604040000020004" pitchFamily="50" charset="0"/>
              <a:cs typeface="Arial" panose="020B0604020202020204" pitchFamily="34" charset="0"/>
            </a:endParaRPr>
          </a:p>
          <a:p>
            <a:r>
              <a:rPr lang="en-US" b="1">
                <a:latin typeface="Gotham Book" panose="02000604040000020004" pitchFamily="50" charset="0"/>
                <a:cs typeface="Arial" panose="020B0604020202020204" pitchFamily="34" charset="0"/>
              </a:rPr>
              <a:t>All trainings on the </a:t>
            </a:r>
            <a:r>
              <a:rPr lang="en-US" b="1" err="1">
                <a:latin typeface="Gotham Book" panose="02000604040000020004" pitchFamily="50" charset="0"/>
                <a:cs typeface="Arial" panose="020B0604020202020204" pitchFamily="34" charset="0"/>
              </a:rPr>
              <a:t>MiRegistry</a:t>
            </a:r>
            <a:r>
              <a:rPr lang="en-US" b="1">
                <a:latin typeface="Gotham Book" panose="02000604040000020004" pitchFamily="50" charset="0"/>
                <a:cs typeface="Arial" panose="020B0604020202020204" pitchFamily="34" charset="0"/>
              </a:rPr>
              <a:t> calendar are approved except for the LEPPT</a:t>
            </a:r>
            <a:endParaRPr lang="en-US">
              <a:latin typeface="Gotham Book" panose="02000604040000020004" pitchFamily="50" charset="0"/>
              <a:cs typeface="Arial" panose="020B0604020202020204" pitchFamily="34" charset="0"/>
            </a:endParaRPr>
          </a:p>
          <a:p>
            <a:pPr defTabSz="2422419">
              <a:defRPr/>
            </a:pPr>
            <a:endParaRPr lang="en-US">
              <a:latin typeface="Gotham Book" panose="02000604040000020004" pitchFamily="50" charset="0"/>
              <a:cs typeface="Arial" panose="020B0604020202020204" pitchFamily="34" charset="0"/>
            </a:endParaRPr>
          </a:p>
          <a:p>
            <a:pPr defTabSz="2422419">
              <a:defRPr/>
            </a:pPr>
            <a:r>
              <a:rPr lang="en-US" b="0" baseline="0">
                <a:latin typeface="Gotham Book" panose="02000604040000020004" pitchFamily="50" charset="0"/>
                <a:cs typeface="Arial" panose="020B0604020202020204" pitchFamily="34" charset="0"/>
              </a:rPr>
              <a:t>Remind providers to wait until at least the day after they complete the LEPPT to begin more training hours to ensure their Level 1 status is reflected first</a:t>
            </a:r>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96</a:t>
            </a:fld>
            <a:endParaRPr lang="en-US"/>
          </a:p>
        </p:txBody>
      </p:sp>
    </p:spTree>
    <p:extLst>
      <p:ext uri="{BB962C8B-B14F-4D97-AF65-F5344CB8AC3E}">
        <p14:creationId xmlns:p14="http://schemas.microsoft.com/office/powerpoint/2010/main" val="38150150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Gotham Book" panose="02000604040000020004" pitchFamily="50" charset="0"/>
              </a:rPr>
              <a:t>Talking Points/Facilitation Notes</a:t>
            </a:r>
          </a:p>
          <a:p>
            <a:endParaRPr lang="en-US" b="1">
              <a:latin typeface="Gotham Book" panose="02000604040000020004" pitchFamily="50" charset="0"/>
            </a:endParaRPr>
          </a:p>
          <a:p>
            <a:r>
              <a:rPr lang="en-US" b="0">
                <a:latin typeface="Gotham Book" panose="02000604040000020004" pitchFamily="50" charset="0"/>
              </a:rPr>
              <a:t>Explain the functions of </a:t>
            </a:r>
            <a:r>
              <a:rPr lang="en-US" b="0" err="1">
                <a:latin typeface="Gotham Book" panose="02000604040000020004" pitchFamily="50" charset="0"/>
              </a:rPr>
              <a:t>MiRegistry</a:t>
            </a:r>
            <a:r>
              <a:rPr lang="en-US" b="0">
                <a:latin typeface="Gotham Book" panose="02000604040000020004" pitchFamily="50" charset="0"/>
              </a:rPr>
              <a:t> based on the interests/needs of the providers in your session </a:t>
            </a:r>
          </a:p>
          <a:p>
            <a:endParaRPr lang="en-US" b="0">
              <a:latin typeface="Gotham Book" panose="02000604040000020004" pitchFamily="50" charset="0"/>
            </a:endParaRPr>
          </a:p>
          <a:p>
            <a:r>
              <a:rPr lang="en-US" b="0">
                <a:latin typeface="Gotham Book" panose="02000604040000020004" pitchFamily="50" charset="0"/>
              </a:rPr>
              <a:t>Show providers </a:t>
            </a:r>
            <a:r>
              <a:rPr lang="en-US" b="0" err="1">
                <a:latin typeface="Gotham Book" panose="02000604040000020004" pitchFamily="50" charset="0"/>
              </a:rPr>
              <a:t>MiRegistry</a:t>
            </a:r>
            <a:r>
              <a:rPr lang="en-US" b="0">
                <a:latin typeface="Gotham Book" panose="02000604040000020004" pitchFamily="50" charset="0"/>
              </a:rPr>
              <a:t> resources and talk through FAQs and tips</a:t>
            </a:r>
          </a:p>
          <a:p>
            <a:endParaRPr lang="en-US" b="0">
              <a:latin typeface="Gotham Book" panose="02000604040000020004" pitchFamily="50" charset="0"/>
            </a:endParaRPr>
          </a:p>
          <a:p>
            <a:r>
              <a:rPr lang="en-US" b="0">
                <a:latin typeface="Gotham Book" panose="02000604040000020004" pitchFamily="50" charset="0"/>
              </a:rPr>
              <a:t>How to search for trainings</a:t>
            </a:r>
          </a:p>
          <a:p>
            <a:r>
              <a:rPr lang="en-US" b="0">
                <a:latin typeface="Gotham Book" panose="02000604040000020004" pitchFamily="50" charset="0"/>
              </a:rPr>
              <a:t>How to register for trainings</a:t>
            </a:r>
          </a:p>
          <a:p>
            <a:r>
              <a:rPr lang="en-US" b="0">
                <a:latin typeface="Gotham Book" panose="02000604040000020004" pitchFamily="50" charset="0"/>
              </a:rPr>
              <a:t>How to access online training (would recommend using the required Ongoing Health &amp; Safety Refresher course) </a:t>
            </a:r>
          </a:p>
          <a:p>
            <a:r>
              <a:rPr lang="en-US" b="0">
                <a:latin typeface="Gotham Book" panose="02000604040000020004" pitchFamily="50" charset="0"/>
              </a:rPr>
              <a:t>Don’t use too many search filters</a:t>
            </a:r>
          </a:p>
          <a:p>
            <a:r>
              <a:rPr lang="en-US" b="0">
                <a:latin typeface="Gotham Book" panose="02000604040000020004" pitchFamily="50" charset="0"/>
              </a:rPr>
              <a:t>Encourage providers to follow along on their phone and sign up for trainings themselves</a:t>
            </a:r>
          </a:p>
          <a:p>
            <a:r>
              <a:rPr lang="en-US" b="0">
                <a:latin typeface="Gotham Book" panose="02000604040000020004" pitchFamily="50" charset="0"/>
              </a:rPr>
              <a:t>Remind providers in your region where they can see upcoming trainings (follow on Facebook)</a:t>
            </a:r>
          </a:p>
          <a:p>
            <a:endParaRPr lang="en-US" b="0">
              <a:latin typeface="Gotham Book" panose="02000604040000020004" pitchFamily="50" charset="0"/>
            </a:endParaRPr>
          </a:p>
          <a:p>
            <a:r>
              <a:rPr lang="en-US" b="0">
                <a:latin typeface="Gotham Book" panose="02000604040000020004" pitchFamily="50" charset="0"/>
              </a:rPr>
              <a:t>Remind providers that they will need to take the Ongoing Health &amp; Safety Refresher course each year</a:t>
            </a:r>
          </a:p>
          <a:p>
            <a:endParaRPr lang="en-US" b="0">
              <a:latin typeface="Gotham Book" panose="02000604040000020004" pitchFamily="50" charset="0"/>
            </a:endParaRPr>
          </a:p>
          <a:p>
            <a:endParaRPr lang="en-US" b="0">
              <a:latin typeface="Gotham Book" panose="02000604040000020004" pitchFamily="50" charset="0"/>
            </a:endParaRPr>
          </a:p>
          <a:p>
            <a:r>
              <a:rPr lang="en-US" b="1">
                <a:latin typeface="Gotham Book" panose="02000604040000020004" pitchFamily="50" charset="0"/>
              </a:rPr>
              <a:t>Source</a:t>
            </a:r>
          </a:p>
          <a:p>
            <a:r>
              <a:rPr lang="en-US" b="0">
                <a:latin typeface="Gotham Book" panose="02000604040000020004" pitchFamily="50" charset="0"/>
              </a:rPr>
              <a:t>https://www.miregistry.org/</a:t>
            </a:r>
          </a:p>
          <a:p>
            <a:endParaRPr lang="en-US" i="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97</a:t>
            </a:fld>
            <a:endParaRPr lang="en-US"/>
          </a:p>
        </p:txBody>
      </p:sp>
    </p:spTree>
    <p:extLst>
      <p:ext uri="{BB962C8B-B14F-4D97-AF65-F5344CB8AC3E}">
        <p14:creationId xmlns:p14="http://schemas.microsoft.com/office/powerpoint/2010/main" val="5770613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latin typeface="Gotham Book" panose="02000604040000020004" pitchFamily="50" charset="0"/>
              </a:rPr>
              <a:t>Talking Points/Facilitation Notes</a:t>
            </a:r>
          </a:p>
          <a:p>
            <a:endParaRPr lang="en-US" b="1" u="none">
              <a:latin typeface="Gotham Book" panose="02000604040000020004" pitchFamily="50" charset="0"/>
            </a:endParaRPr>
          </a:p>
          <a:p>
            <a:r>
              <a:rPr lang="en-US" b="0" u="none">
                <a:latin typeface="Gotham Book" panose="02000604040000020004" pitchFamily="50" charset="0"/>
              </a:rPr>
              <a:t>Encourage providers to enter this contact information into their phones if they haven’t already taken the opportunity to do so</a:t>
            </a:r>
          </a:p>
          <a:p>
            <a:pPr defTabSz="914153">
              <a:defRPr/>
            </a:pPr>
            <a:endParaRPr lang="en-US">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98</a:t>
            </a:fld>
            <a:endParaRPr lang="en-US"/>
          </a:p>
        </p:txBody>
      </p:sp>
    </p:spTree>
    <p:extLst>
      <p:ext uri="{BB962C8B-B14F-4D97-AF65-F5344CB8AC3E}">
        <p14:creationId xmlns:p14="http://schemas.microsoft.com/office/powerpoint/2010/main" val="9843683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a:latin typeface="Gotham Book" panose="02000604040000020004" pitchFamily="50" charset="0"/>
                <a:cs typeface="Arial" panose="020B0604020202020204" pitchFamily="34" charset="0"/>
              </a:rPr>
              <a:t>Talking Points/Facilitation Notes</a:t>
            </a:r>
          </a:p>
          <a:p>
            <a:pPr defTabSz="2396015">
              <a:defRPr/>
            </a:pPr>
            <a:endParaRPr lang="en-US" b="1">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Introduce Pediatric First Aid and CPR</a:t>
            </a:r>
          </a:p>
          <a:p>
            <a:pPr defTabSz="2396015">
              <a:defRPr/>
            </a:pPr>
            <a:endParaRPr lang="en-US">
              <a:latin typeface="Gotham Book" panose="02000604040000020004" pitchFamily="50" charset="0"/>
              <a:cs typeface="Arial" panose="020B0604020202020204" pitchFamily="34" charset="0"/>
            </a:endParaRPr>
          </a:p>
          <a:p>
            <a:pPr defTabSz="2396015">
              <a:defRPr/>
            </a:pPr>
            <a:r>
              <a:rPr lang="en-US">
                <a:latin typeface="Gotham Book" panose="02000604040000020004" pitchFamily="50" charset="0"/>
                <a:cs typeface="Arial" panose="020B0604020202020204" pitchFamily="34" charset="0"/>
              </a:rPr>
              <a:t>This section is to be completed by the Resource Center’s approved First Aid/CPR entity</a:t>
            </a:r>
          </a:p>
          <a:p>
            <a:pPr defTabSz="2396015">
              <a:defRPr/>
            </a:pPr>
            <a:endParaRPr lang="en-US">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99</a:t>
            </a:fld>
            <a:endParaRPr lang="en-US"/>
          </a:p>
        </p:txBody>
      </p:sp>
    </p:spTree>
    <p:extLst>
      <p:ext uri="{BB962C8B-B14F-4D97-AF65-F5344CB8AC3E}">
        <p14:creationId xmlns:p14="http://schemas.microsoft.com/office/powerpoint/2010/main" val="235833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5397058A-4F12-4DFA-8D89-80352EFD6FF5}" type="datetime1">
              <a:rPr lang="en-US" smtClean="0"/>
              <a:t>6/5/2024</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4A4A44EA-8A67-4E21-9F8F-3256D825867A}" type="datetime1">
              <a:rPr lang="en-US" smtClean="0"/>
              <a:t>6/5/2024</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DF8F1DE-C6FC-4D02-81FF-893757D9FF04}" type="datetime1">
              <a:rPr lang="en-US" smtClean="0"/>
              <a:t>6/5/2024</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D881548F-550B-413F-B3B8-315D07253ADC}" type="datetime1">
              <a:rPr lang="en-US" smtClean="0"/>
              <a:t>6/5/2024</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64F2D68D-32FF-4D29-9D62-B5E28C816B21}" type="datetime1">
              <a:rPr lang="en-US" smtClean="0"/>
              <a:t>6/5/2024</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66C3C6D-4017-497B-9E31-DA31787DE5DC}" type="datetime1">
              <a:rPr lang="en-US" smtClean="0"/>
              <a:t>6/5/2024</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3311733D-E836-490F-905D-2C04D177437F}" type="datetime1">
              <a:rPr lang="en-US" smtClean="0"/>
              <a:t>6/5/2024</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538D132E-602E-4FDC-9689-C973D581A67A}" type="datetime1">
              <a:rPr lang="en-US" smtClean="0"/>
              <a:t>6/5/2024</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793C5154-4670-4327-8F93-4539C7CE0B9B}" type="datetime1">
              <a:rPr lang="en-US" smtClean="0"/>
              <a:t>6/5/2024</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6CEC60AA-6A7E-44CD-837B-90855E889574}" type="datetime1">
              <a:rPr lang="en-US" smtClean="0"/>
              <a:t>6/5/2024</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D9ADE5F5-97D0-4BF5-830D-E7E19D5EC033}" type="datetime1">
              <a:rPr lang="en-US" smtClean="0"/>
              <a:t>6/5/2024</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1BC9BAB2-0412-7645-929A-0E57FA4DCD4C}" type="datetimeFigureOut">
              <a:rPr lang="en-US" smtClean="0"/>
              <a:t>6/5/2024</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9BAB2-0412-7645-929A-0E57FA4DCD4C}" type="datetimeFigureOut">
              <a:rPr lang="en-US" smtClean="0"/>
              <a:t>6/5/2024</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865B-8969-405E-930B-03F1F430C953}" type="datetime1">
              <a:rPr lang="en-US" smtClean="0"/>
              <a:t>6/5/2024</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10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3.jpeg"/><Relationship Id="rId7" Type="http://schemas.openxmlformats.org/officeDocument/2006/relationships/image" Target="../media/image177.sv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svg"/></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8" Type="http://schemas.openxmlformats.org/officeDocument/2006/relationships/image" Target="../media/image183.png"/><Relationship Id="rId3" Type="http://schemas.microsoft.com/office/2007/relationships/media" Target="../media/media2.mp4"/><Relationship Id="rId7" Type="http://schemas.openxmlformats.org/officeDocument/2006/relationships/image" Target="../media/image18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notesSlide" Target="../notesSlides/notesSlide103.xml"/><Relationship Id="rId4"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jpeg"/><Relationship Id="rId7" Type="http://schemas.openxmlformats.org/officeDocument/2006/relationships/diagramColors" Target="../diagrams/colors13.xml"/><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0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video" Target="NULL" TargetMode="External"/><Relationship Id="rId7" Type="http://schemas.openxmlformats.org/officeDocument/2006/relationships/image" Target="../media/image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05.xml"/><Relationship Id="rId5" Type="http://schemas.openxmlformats.org/officeDocument/2006/relationships/slideLayout" Target="../slideLayouts/slideLayout1.xml"/><Relationship Id="rId4" Type="http://schemas.microsoft.com/office/2007/relationships/media" Target="../media/media4.mp4"/><Relationship Id="rId9" Type="http://schemas.openxmlformats.org/officeDocument/2006/relationships/image" Target="../media/image191.png"/></Relationships>
</file>

<file path=ppt/slides/_rels/slide10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3.jpeg"/><Relationship Id="rId7" Type="http://schemas.openxmlformats.org/officeDocument/2006/relationships/image" Target="../media/image195.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199.png"/></Relationships>
</file>

<file path=ppt/slides/_rels/slide1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KNrnZag17Ek?feature=oembed" TargetMode="External"/><Relationship Id="rId5" Type="http://schemas.openxmlformats.org/officeDocument/2006/relationships/image" Target="../media/image30.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KI0dOuZ8fZk?feature=oembed" TargetMode="External"/><Relationship Id="rId5" Type="http://schemas.openxmlformats.org/officeDocument/2006/relationships/image" Target="../media/image31.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cdc.gov/ncbddd/childdevelopment/positiveparenting/index.html" TargetMode="External"/><Relationship Id="rId4" Type="http://schemas.openxmlformats.org/officeDocument/2006/relationships/hyperlink" Target="https://www.cdc.gov/ncbddd/actearly/pdf/FULL-LIST-CDC_LTSAE-Checklists2021_Eng_FNL2_508.pdf" TargetMode="External"/><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YTTSXc6sARg?feature=oembed" TargetMode="External"/><Relationship Id="rId5" Type="http://schemas.openxmlformats.org/officeDocument/2006/relationships/image" Target="../media/image3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forms.office.com/r/0srhKhNjD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www.flickr.com/photos/21444820@N02/11397862374" TargetMode="External"/><Relationship Id="rId3" Type="http://schemas.openxmlformats.org/officeDocument/2006/relationships/image" Target="../media/image3.jpeg"/><Relationship Id="rId7" Type="http://schemas.openxmlformats.org/officeDocument/2006/relationships/hyperlink" Target="https://temporarywaffle.blogspot.com/2015/07/savvy-babys-3-pack-pacifier-clips-for.html" TargetMode="External"/><Relationship Id="rId12"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hyperlink" Target="http://zaaberry.blogspot.com/2011/02/scalloped-edge-baby-blanket.html" TargetMode="External"/><Relationship Id="rId5" Type="http://schemas.openxmlformats.org/officeDocument/2006/relationships/hyperlink" Target="https://www.polkadotchair.com/easy-reading-pillow-pattern/" TargetMode="External"/><Relationship Id="rId15" Type="http://schemas.openxmlformats.org/officeDocument/2006/relationships/hyperlink" Target="https://cutetropolis.com/2016/11/27/the-plush-life/"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pickupsomecreativity.blogspot.com.au/2010/06/doll-crib-bumpers-tutorial.html" TargetMode="External"/><Relationship Id="rId1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ideo" Target="https://www.youtube.com/embed/uK84x2FE3fg?feature=oembed" TargetMode="External"/><Relationship Id="rId5" Type="http://schemas.openxmlformats.org/officeDocument/2006/relationships/image" Target="../media/image43.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jpeg"/><Relationship Id="rId3" Type="http://schemas.openxmlformats.org/officeDocument/2006/relationships/image" Target="../media/image3.jpeg"/><Relationship Id="rId7" Type="http://schemas.openxmlformats.org/officeDocument/2006/relationships/hyperlink" Target="http://ginas-big-adventure.blogspot.com/2012_09_01_archive.html" TargetMode="External"/><Relationship Id="rId12"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hyperlink" Target="http://enfamilia.aeped.es/temas-salud/escaldaduras" TargetMode="External"/><Relationship Id="rId5" Type="http://schemas.openxmlformats.org/officeDocument/2006/relationships/hyperlink" Target="http://www.flickr.com/photos/viralbus/5215597369/"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frugalbabytips.blogspot.com/" TargetMode="External"/><Relationship Id="rId14" Type="http://schemas.openxmlformats.org/officeDocument/2006/relationships/hyperlink" Target="https://www.iamjamie.me/2011/11/20/danger-new-for-ki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jpeg"/><Relationship Id="rId9" Type="http://schemas.openxmlformats.org/officeDocument/2006/relationships/image" Target="../media/image11.png"/><Relationship Id="rId1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godyears.net/2017/11/stop-listening-to-idiots-and-get-your.html" TargetMode="Externa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4.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104.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jpeg"/><Relationship Id="rId7" Type="http://schemas.openxmlformats.org/officeDocument/2006/relationships/image" Target="../media/image112.sv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1.png"/><Relationship Id="rId9" Type="http://schemas.openxmlformats.org/officeDocument/2006/relationships/image" Target="../media/image114.svg"/></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image" Target="../media/image3.jpeg"/><Relationship Id="rId7" Type="http://schemas.openxmlformats.org/officeDocument/2006/relationships/image" Target="../media/image28.svg"/><Relationship Id="rId12" Type="http://schemas.microsoft.com/office/2007/relationships/diagramDrawing" Target="../diagrams/drawing10.xm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diagramColors" Target="../diagrams/colors10.xml"/><Relationship Id="rId5" Type="http://schemas.openxmlformats.org/officeDocument/2006/relationships/image" Target="../media/image26.svg"/><Relationship Id="rId10" Type="http://schemas.openxmlformats.org/officeDocument/2006/relationships/diagramQuickStyle" Target="../diagrams/quickStyle10.xml"/><Relationship Id="rId4" Type="http://schemas.openxmlformats.org/officeDocument/2006/relationships/image" Target="../media/image25.png"/><Relationship Id="rId9" Type="http://schemas.openxmlformats.org/officeDocument/2006/relationships/diagramLayout" Target="../diagrams/layout10.xml"/></Relationships>
</file>

<file path=ppt/slides/_rels/slide73.xml.rels><?xml version="1.0" encoding="UTF-8" standalone="yes"?>
<Relationships xmlns="http://schemas.openxmlformats.org/package/2006/relationships"><Relationship Id="rId8" Type="http://schemas.openxmlformats.org/officeDocument/2006/relationships/hyperlink" Target="https://youtu.be/87hAnxuh1g8" TargetMode="External"/><Relationship Id="rId3" Type="http://schemas.openxmlformats.org/officeDocument/2006/relationships/image" Target="../media/image3.jpeg"/><Relationship Id="rId7" Type="http://schemas.openxmlformats.org/officeDocument/2006/relationships/image" Target="../media/image126.sv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svg"/><Relationship Id="rId10" Type="http://schemas.openxmlformats.org/officeDocument/2006/relationships/image" Target="../media/image128.svg"/><Relationship Id="rId4" Type="http://schemas.openxmlformats.org/officeDocument/2006/relationships/image" Target="../media/image123.png"/><Relationship Id="rId9" Type="http://schemas.openxmlformats.org/officeDocument/2006/relationships/image" Target="../media/image127.png"/></Relationships>
</file>

<file path=ppt/slides/_rels/slide7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First_story_floor_plan.jpg" TargetMode="External"/><Relationship Id="rId10" Type="http://schemas.openxmlformats.org/officeDocument/2006/relationships/image" Target="../media/image28.svg"/><Relationship Id="rId4" Type="http://schemas.openxmlformats.org/officeDocument/2006/relationships/image" Target="../media/image129.jpeg"/><Relationship Id="rId9" Type="http://schemas.openxmlformats.org/officeDocument/2006/relationships/image" Target="../media/image27.png"/></Relationships>
</file>

<file path=ppt/slides/_rels/slide7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jpeg"/><Relationship Id="rId7" Type="http://schemas.openxmlformats.org/officeDocument/2006/relationships/diagramColors" Target="../diagrams/colors11.xm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video" Target="https://www.youtube.com/embed/bSP03BE74WA?feature=oembed" TargetMode="External"/><Relationship Id="rId5" Type="http://schemas.openxmlformats.org/officeDocument/2006/relationships/image" Target="../media/image140.jpeg"/><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svg"/><Relationship Id="rId3" Type="http://schemas.openxmlformats.org/officeDocument/2006/relationships/image" Target="../media/image3.jpeg"/><Relationship Id="rId7" Type="http://schemas.openxmlformats.org/officeDocument/2006/relationships/image" Target="../media/image146.svg"/><Relationship Id="rId12" Type="http://schemas.openxmlformats.org/officeDocument/2006/relationships/image" Target="../media/image151.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144.svg"/><Relationship Id="rId15" Type="http://schemas.openxmlformats.org/officeDocument/2006/relationships/image" Target="../media/image154.sv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svg"/><Relationship Id="rId14" Type="http://schemas.openxmlformats.org/officeDocument/2006/relationships/image" Target="../media/image153.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155.png"/></Relationships>
</file>

<file path=ppt/slides/_rels/slide8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3.jpeg"/><Relationship Id="rId7" Type="http://schemas.openxmlformats.org/officeDocument/2006/relationships/image" Target="../media/image160.sv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 Id="rId9" Type="http://schemas.openxmlformats.org/officeDocument/2006/relationships/image" Target="../media/image161.svg"/></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hyperlink" Target="https://www.nhtsa.gov/sites/nhtsa.gov/files/documents/carseat-recommendations-for-children-by-age-size.pdf" TargetMode="External"/><Relationship Id="rId4" Type="http://schemas.openxmlformats.org/officeDocument/2006/relationships/image" Target="../media/image162.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hyperlink" Target="mailto:RueckertK1@michigan.gov" TargetMode="External"/><Relationship Id="rId4" Type="http://schemas.openxmlformats.org/officeDocument/2006/relationships/image" Target="../media/image163.png"/></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hyperlink" Target="mailto:RueckertK1@michigan.gov"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video" Target="https://www.youtube.com/embed/yA7r92TFMY8?feature=oembed" TargetMode="External"/><Relationship Id="rId5" Type="http://schemas.openxmlformats.org/officeDocument/2006/relationships/image" Target="../media/image165.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hyperlink" Target="mailto:RueckertK1@michigan.gov"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69.jpeg"/><Relationship Id="rId4" Type="http://schemas.openxmlformats.org/officeDocument/2006/relationships/image" Target="../media/image168.jpeg"/></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9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jpeg"/><Relationship Id="rId7" Type="http://schemas.openxmlformats.org/officeDocument/2006/relationships/diagramColors" Target="../diagrams/colors12.xml"/><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jpe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72.svg"/><Relationship Id="rId4" Type="http://schemas.openxmlformats.org/officeDocument/2006/relationships/hyperlink" Target="mailto:support@miregistry.org" TargetMode="External"/><Relationship Id="rId9" Type="http://schemas.openxmlformats.org/officeDocument/2006/relationships/image" Target="../media/image171.png"/></Relationships>
</file>

<file path=ppt/slides/_rels/slide9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82282" y="150400"/>
            <a:ext cx="7531331" cy="4470400"/>
          </a:xfrm>
        </p:spPr>
        <p:txBody>
          <a:bodyPr>
            <a:normAutofit/>
          </a:bodyPr>
          <a:lstStyle/>
          <a:p>
            <a:pPr algn="ctr"/>
            <a:r>
              <a:rPr lang="en-US" sz="6000" b="1">
                <a:solidFill>
                  <a:srgbClr val="0C1B55"/>
                </a:solidFill>
                <a:latin typeface="Gotham Book"/>
                <a:cs typeface="Calibri"/>
              </a:rPr>
              <a:t>Welcome</a:t>
            </a:r>
            <a:br>
              <a:rPr lang="en-US" sz="3600">
                <a:latin typeface="Gotham Book"/>
                <a:cs typeface="Calibri" panose="020F0502020204030204" pitchFamily="34" charset="0"/>
              </a:rPr>
            </a:br>
            <a:br>
              <a:rPr lang="en-US" sz="3600">
                <a:latin typeface="Gotham Book"/>
                <a:cs typeface="Calibri" panose="020F0502020204030204" pitchFamily="34" charset="0"/>
              </a:rPr>
            </a:br>
            <a:br>
              <a:rPr lang="en-US" sz="3600">
                <a:latin typeface="Gotham Book"/>
                <a:cs typeface="Calibri" panose="020F0502020204030204" pitchFamily="34" charset="0"/>
              </a:rPr>
            </a:br>
            <a:r>
              <a:rPr lang="en-US" sz="4000">
                <a:solidFill>
                  <a:srgbClr val="0C1B55"/>
                </a:solidFill>
                <a:latin typeface="Gotham Book"/>
                <a:cs typeface="Calibri"/>
              </a:rPr>
              <a:t>License Exempt Provider Preservice Training </a:t>
            </a:r>
            <a:br>
              <a:rPr lang="en-US" sz="36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spTree>
    <p:extLst>
      <p:ext uri="{BB962C8B-B14F-4D97-AF65-F5344CB8AC3E}">
        <p14:creationId xmlns:p14="http://schemas.microsoft.com/office/powerpoint/2010/main" val="21870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6C9C9A-334D-C791-D483-3E870959E165}"/>
              </a:ext>
              <a:ext uri="{C183D7F6-B498-43B3-948B-1728B52AA6E4}">
                <adec:decorative xmlns:adec="http://schemas.microsoft.com/office/drawing/2017/decorative" val="1"/>
              </a:ext>
            </a:extLst>
          </p:cNvPr>
          <p:cNvGrpSpPr/>
          <p:nvPr/>
        </p:nvGrpSpPr>
        <p:grpSpPr>
          <a:xfrm>
            <a:off x="-15766" y="-29901"/>
            <a:ext cx="12207766" cy="6900092"/>
            <a:chOff x="-15766" y="-29901"/>
            <a:chExt cx="12207766" cy="6900092"/>
          </a:xfrm>
        </p:grpSpPr>
        <p:grpSp>
          <p:nvGrpSpPr>
            <p:cNvPr id="9" name="Group 8">
              <a:extLst>
                <a:ext uri="{FF2B5EF4-FFF2-40B4-BE49-F238E27FC236}">
                  <a16:creationId xmlns:a16="http://schemas.microsoft.com/office/drawing/2014/main" id="{5C9D94D2-2457-6312-8E41-D85E00C4A70F}"/>
                </a:ext>
              </a:extLst>
            </p:cNvPr>
            <p:cNvGrpSpPr/>
            <p:nvPr/>
          </p:nvGrpSpPr>
          <p:grpSpPr>
            <a:xfrm>
              <a:off x="0" y="-29901"/>
              <a:ext cx="12192000" cy="6900092"/>
              <a:chOff x="0" y="-42093"/>
              <a:chExt cx="12192000" cy="6900092"/>
            </a:xfrm>
          </p:grpSpPr>
          <p:pic>
            <p:nvPicPr>
              <p:cNvPr id="12" name="Google Shape;96;p2">
                <a:extLst>
                  <a:ext uri="{FF2B5EF4-FFF2-40B4-BE49-F238E27FC236}">
                    <a16:creationId xmlns:a16="http://schemas.microsoft.com/office/drawing/2014/main" id="{37D1CAF0-1772-8164-1223-47A8E1B8A35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3" name="Picture 12">
                <a:extLst>
                  <a:ext uri="{FF2B5EF4-FFF2-40B4-BE49-F238E27FC236}">
                    <a16:creationId xmlns:a16="http://schemas.microsoft.com/office/drawing/2014/main" id="{3A9C2047-5585-D8B4-7F9A-D2F864E6431D}"/>
                  </a:ext>
                </a:extLst>
              </p:cNvPr>
              <p:cNvPicPr>
                <a:picLocks noChangeAspect="1"/>
              </p:cNvPicPr>
              <p:nvPr/>
            </p:nvPicPr>
            <p:blipFill rotWithShape="1">
              <a:blip r:embed="rId4"/>
              <a:srcRect b="54567"/>
              <a:stretch/>
            </p:blipFill>
            <p:spPr>
              <a:xfrm>
                <a:off x="0" y="-42093"/>
                <a:ext cx="12192000" cy="3138861"/>
              </a:xfrm>
              <a:prstGeom prst="rect">
                <a:avLst/>
              </a:prstGeom>
            </p:spPr>
          </p:pic>
        </p:grpSp>
        <p:cxnSp>
          <p:nvCxnSpPr>
            <p:cNvPr id="10" name="Straight Connector 9">
              <a:extLst>
                <a:ext uri="{FF2B5EF4-FFF2-40B4-BE49-F238E27FC236}">
                  <a16:creationId xmlns:a16="http://schemas.microsoft.com/office/drawing/2014/main" id="{78D9666C-C011-B53C-8DC2-262A844B74EB}"/>
                </a:ext>
              </a:extLst>
            </p:cNvPr>
            <p:cNvCxnSpPr/>
            <p:nvPr/>
          </p:nvCxnSpPr>
          <p:spPr>
            <a:xfrm>
              <a:off x="0" y="3063282"/>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0E13C7B-85D0-AD13-86F0-D24EB2C0EC8C}"/>
                </a:ext>
              </a:extLst>
            </p:cNvPr>
            <p:cNvCxnSpPr/>
            <p:nvPr/>
          </p:nvCxnSpPr>
          <p:spPr>
            <a:xfrm>
              <a:off x="-15766"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2ED0274E-77CF-B79A-FAFF-76D9D89B78A9}"/>
              </a:ext>
            </a:extLst>
          </p:cNvPr>
          <p:cNvSpPr txBox="1">
            <a:spLocks/>
          </p:cNvSpPr>
          <p:nvPr/>
        </p:nvSpPr>
        <p:spPr>
          <a:xfrm>
            <a:off x="1210604" y="4401440"/>
            <a:ext cx="10965630" cy="2233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Ask questions </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Share your knowledge; respect other’s opinions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Turn off cell phones or put on vibrate</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Take care of yourself</a:t>
            </a:r>
          </a:p>
          <a:p>
            <a:pPr>
              <a:spcAft>
                <a:spcPts val="1200"/>
              </a:spcAft>
            </a:pPr>
            <a:endParaRPr lang="en-US" sz="2400">
              <a:solidFill>
                <a:srgbClr val="0C1B55"/>
              </a:solidFill>
              <a:latin typeface="Gotham Book" panose="02000604040000020004" pitchFamily="50" charset="0"/>
              <a:cs typeface="Calibri" panose="020F0502020204030204" pitchFamily="34" charset="0"/>
            </a:endParaRP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539442" y="3337897"/>
            <a:ext cx="5977736" cy="769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C1B55"/>
                </a:solidFill>
                <a:effectLst/>
                <a:uLnTx/>
                <a:uFillTx/>
                <a:latin typeface="Gotham Book"/>
                <a:cs typeface="Calibri"/>
              </a:rPr>
              <a:t>Working Agreements</a:t>
            </a:r>
          </a:p>
        </p:txBody>
      </p:sp>
    </p:spTree>
    <p:extLst>
      <p:ext uri="{BB962C8B-B14F-4D97-AF65-F5344CB8AC3E}">
        <p14:creationId xmlns:p14="http://schemas.microsoft.com/office/powerpoint/2010/main" val="3605718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1305"/>
          </a:xfrm>
        </p:spPr>
        <p:txBody>
          <a:bodyPr>
            <a:noAutofit/>
          </a:bodyPr>
          <a:lstStyle/>
          <a:p>
            <a:pPr algn="l"/>
            <a:r>
              <a:rPr lang="en-US" sz="4000">
                <a:solidFill>
                  <a:srgbClr val="0C1B55"/>
                </a:solidFill>
                <a:latin typeface="Gotham Bold" pitchFamily="50" charset="0"/>
                <a:cs typeface="Calibri" panose="020F0502020204030204" pitchFamily="34" charset="0"/>
              </a:rPr>
              <a:t>CPR and First Aid Basics</a:t>
            </a:r>
          </a:p>
        </p:txBody>
      </p:sp>
      <p:pic>
        <p:nvPicPr>
          <p:cNvPr id="5" name="Picture 4">
            <a:extLst>
              <a:ext uri="{FF2B5EF4-FFF2-40B4-BE49-F238E27FC236}">
                <a16:creationId xmlns:a16="http://schemas.microsoft.com/office/drawing/2014/main" id="{409070F1-861D-9FE2-D0B6-9F4876742AF3}"/>
              </a:ext>
            </a:extLst>
          </p:cNvPr>
          <p:cNvPicPr>
            <a:picLocks noChangeAspect="1"/>
          </p:cNvPicPr>
          <p:nvPr/>
        </p:nvPicPr>
        <p:blipFill>
          <a:blip r:embed="rId4"/>
          <a:stretch>
            <a:fillRect/>
          </a:stretch>
        </p:blipFill>
        <p:spPr>
          <a:xfrm>
            <a:off x="2424089" y="1294267"/>
            <a:ext cx="7343821" cy="4675324"/>
          </a:xfrm>
          <a:prstGeom prst="rect">
            <a:avLst/>
          </a:prstGeom>
        </p:spPr>
      </p:pic>
    </p:spTree>
    <p:extLst>
      <p:ext uri="{BB962C8B-B14F-4D97-AF65-F5344CB8AC3E}">
        <p14:creationId xmlns:p14="http://schemas.microsoft.com/office/powerpoint/2010/main" val="25579171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What is First Aid?</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382285"/>
            <a:ext cx="10641855" cy="2046714"/>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Used when emergent treatment is needed for an injury or illness.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injury or illness may or may not require additional medical treatment</a:t>
            </a:r>
          </a:p>
        </p:txBody>
      </p:sp>
      <p:grpSp>
        <p:nvGrpSpPr>
          <p:cNvPr id="14" name="Group 13">
            <a:extLst>
              <a:ext uri="{FF2B5EF4-FFF2-40B4-BE49-F238E27FC236}">
                <a16:creationId xmlns:a16="http://schemas.microsoft.com/office/drawing/2014/main" id="{DA26BF90-17C4-3C72-F27E-C0F677C80F7A}"/>
              </a:ext>
            </a:extLst>
          </p:cNvPr>
          <p:cNvGrpSpPr/>
          <p:nvPr/>
        </p:nvGrpSpPr>
        <p:grpSpPr>
          <a:xfrm>
            <a:off x="3605015" y="3864226"/>
            <a:ext cx="4636940" cy="969030"/>
            <a:chOff x="2866320" y="3782583"/>
            <a:chExt cx="4636940" cy="969030"/>
          </a:xfrm>
        </p:grpSpPr>
        <p:pic>
          <p:nvPicPr>
            <p:cNvPr id="5" name="Graphic 4" descr="First aid kit with solid fill">
              <a:extLst>
                <a:ext uri="{FF2B5EF4-FFF2-40B4-BE49-F238E27FC236}">
                  <a16:creationId xmlns:a16="http://schemas.microsoft.com/office/drawing/2014/main" id="{97E079A9-7EB8-6C70-2251-4A9D69F05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8860" y="3782583"/>
              <a:ext cx="914400" cy="914400"/>
            </a:xfrm>
            <a:prstGeom prst="rect">
              <a:avLst/>
            </a:prstGeom>
          </p:spPr>
        </p:pic>
        <p:pic>
          <p:nvPicPr>
            <p:cNvPr id="7" name="Graphic 6" descr="Medical with solid fill">
              <a:extLst>
                <a:ext uri="{FF2B5EF4-FFF2-40B4-BE49-F238E27FC236}">
                  <a16:creationId xmlns:a16="http://schemas.microsoft.com/office/drawing/2014/main" id="{2311EE03-5D9B-76B5-C018-C790B16EA9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9624" y="3837213"/>
              <a:ext cx="914400" cy="914400"/>
            </a:xfrm>
            <a:prstGeom prst="rect">
              <a:avLst/>
            </a:prstGeom>
          </p:spPr>
        </p:pic>
        <p:pic>
          <p:nvPicPr>
            <p:cNvPr id="9" name="Graphic 8" descr="Adhesive Bandage with solid fill">
              <a:extLst>
                <a:ext uri="{FF2B5EF4-FFF2-40B4-BE49-F238E27FC236}">
                  <a16:creationId xmlns:a16="http://schemas.microsoft.com/office/drawing/2014/main" id="{911D2E8F-DCFB-38A5-3B41-0D023DCAFE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4242" y="3837213"/>
              <a:ext cx="914400" cy="914400"/>
            </a:xfrm>
            <a:prstGeom prst="rect">
              <a:avLst/>
            </a:prstGeom>
          </p:spPr>
        </p:pic>
        <p:pic>
          <p:nvPicPr>
            <p:cNvPr id="11" name="Graphic 10" descr="Sling with solid fill">
              <a:extLst>
                <a:ext uri="{FF2B5EF4-FFF2-40B4-BE49-F238E27FC236}">
                  <a16:creationId xmlns:a16="http://schemas.microsoft.com/office/drawing/2014/main" id="{F553A667-404E-0BF9-D2C8-ABA532411B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66320" y="3815239"/>
              <a:ext cx="914400" cy="914400"/>
            </a:xfrm>
            <a:prstGeom prst="rect">
              <a:avLst/>
            </a:prstGeom>
          </p:spPr>
        </p:pic>
      </p:grpSp>
    </p:spTree>
    <p:extLst>
      <p:ext uri="{BB962C8B-B14F-4D97-AF65-F5344CB8AC3E}">
        <p14:creationId xmlns:p14="http://schemas.microsoft.com/office/powerpoint/2010/main" val="19419998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First Aid Topics </a:t>
            </a:r>
          </a:p>
        </p:txBody>
      </p:sp>
      <p:grpSp>
        <p:nvGrpSpPr>
          <p:cNvPr id="4" name="Google Shape;617;p45" descr="First Aid Topics">
            <a:extLst>
              <a:ext uri="{FF2B5EF4-FFF2-40B4-BE49-F238E27FC236}">
                <a16:creationId xmlns:a16="http://schemas.microsoft.com/office/drawing/2014/main" id="{CC3E944D-11EC-BDE6-3B79-779E0503D981}"/>
              </a:ext>
            </a:extLst>
          </p:cNvPr>
          <p:cNvGrpSpPr/>
          <p:nvPr/>
        </p:nvGrpSpPr>
        <p:grpSpPr>
          <a:xfrm>
            <a:off x="1230671" y="1677910"/>
            <a:ext cx="9730658" cy="3502178"/>
            <a:chOff x="2518" y="642037"/>
            <a:chExt cx="8591274" cy="2597362"/>
          </a:xfrm>
        </p:grpSpPr>
        <p:sp>
          <p:nvSpPr>
            <p:cNvPr id="6" name="Google Shape;618;p45">
              <a:extLst>
                <a:ext uri="{FF2B5EF4-FFF2-40B4-BE49-F238E27FC236}">
                  <a16:creationId xmlns:a16="http://schemas.microsoft.com/office/drawing/2014/main" id="{78B87F93-6B3B-4B3F-2C4A-A29D7DE23603}"/>
                </a:ext>
              </a:extLst>
            </p:cNvPr>
            <p:cNvSpPr/>
            <p:nvPr/>
          </p:nvSpPr>
          <p:spPr>
            <a:xfrm>
              <a:off x="2518" y="642037"/>
              <a:ext cx="1997970" cy="1198782"/>
            </a:xfrm>
            <a:prstGeom prst="rect">
              <a:avLst/>
            </a:prstGeom>
            <a:solidFill>
              <a:srgbClr val="52A0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619;p45">
              <a:extLst>
                <a:ext uri="{FF2B5EF4-FFF2-40B4-BE49-F238E27FC236}">
                  <a16:creationId xmlns:a16="http://schemas.microsoft.com/office/drawing/2014/main" id="{BDD1F22D-71F3-130C-A1B0-E0DC00BDB84F}"/>
                </a:ext>
              </a:extLst>
            </p:cNvPr>
            <p:cNvSpPr txBox="1"/>
            <p:nvPr/>
          </p:nvSpPr>
          <p:spPr>
            <a:xfrm>
              <a:off x="2518"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Hemorrhage</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0" name="Google Shape;620;p45">
              <a:extLst>
                <a:ext uri="{FF2B5EF4-FFF2-40B4-BE49-F238E27FC236}">
                  <a16:creationId xmlns:a16="http://schemas.microsoft.com/office/drawing/2014/main" id="{D73009AB-BA5F-2710-D9E5-455F56AA7923}"/>
                </a:ext>
              </a:extLst>
            </p:cNvPr>
            <p:cNvSpPr/>
            <p:nvPr/>
          </p:nvSpPr>
          <p:spPr>
            <a:xfrm>
              <a:off x="2200286" y="642037"/>
              <a:ext cx="1997970" cy="1198782"/>
            </a:xfrm>
            <a:prstGeom prst="rect">
              <a:avLst/>
            </a:prstGeom>
            <a:solidFill>
              <a:srgbClr val="66A91F"/>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621;p45">
              <a:extLst>
                <a:ext uri="{FF2B5EF4-FFF2-40B4-BE49-F238E27FC236}">
                  <a16:creationId xmlns:a16="http://schemas.microsoft.com/office/drawing/2014/main" id="{78ADA09B-8E37-8D8E-19A9-BB1D6F260127}"/>
                </a:ext>
              </a:extLst>
            </p:cNvPr>
            <p:cNvSpPr txBox="1"/>
            <p:nvPr/>
          </p:nvSpPr>
          <p:spPr>
            <a:xfrm>
              <a:off x="2200286"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Bleeding Open Wound</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5" name="Google Shape;622;p45">
              <a:extLst>
                <a:ext uri="{FF2B5EF4-FFF2-40B4-BE49-F238E27FC236}">
                  <a16:creationId xmlns:a16="http://schemas.microsoft.com/office/drawing/2014/main" id="{C5162CAC-B7DC-E558-D2DF-32FEC6A5EE74}"/>
                </a:ext>
              </a:extLst>
            </p:cNvPr>
            <p:cNvSpPr/>
            <p:nvPr/>
          </p:nvSpPr>
          <p:spPr>
            <a:xfrm>
              <a:off x="4398054" y="642037"/>
              <a:ext cx="1997970" cy="1198782"/>
            </a:xfrm>
            <a:prstGeom prst="rect">
              <a:avLst/>
            </a:prstGeom>
            <a:solidFill>
              <a:srgbClr val="7DB3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623;p45">
              <a:extLst>
                <a:ext uri="{FF2B5EF4-FFF2-40B4-BE49-F238E27FC236}">
                  <a16:creationId xmlns:a16="http://schemas.microsoft.com/office/drawing/2014/main" id="{6424C893-D58A-CA85-84F1-CA1B476A8B7C}"/>
                </a:ext>
              </a:extLst>
            </p:cNvPr>
            <p:cNvSpPr txBox="1"/>
            <p:nvPr/>
          </p:nvSpPr>
          <p:spPr>
            <a:xfrm>
              <a:off x="4398054"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Seizures</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7" name="Google Shape;624;p45">
              <a:extLst>
                <a:ext uri="{FF2B5EF4-FFF2-40B4-BE49-F238E27FC236}">
                  <a16:creationId xmlns:a16="http://schemas.microsoft.com/office/drawing/2014/main" id="{B56E09E1-953B-D5C2-039A-654A780349F9}"/>
                </a:ext>
              </a:extLst>
            </p:cNvPr>
            <p:cNvSpPr/>
            <p:nvPr/>
          </p:nvSpPr>
          <p:spPr>
            <a:xfrm>
              <a:off x="6595822" y="642037"/>
              <a:ext cx="1997970" cy="1198782"/>
            </a:xfrm>
            <a:prstGeom prst="rect">
              <a:avLst/>
            </a:prstGeom>
            <a:solidFill>
              <a:srgbClr val="95BD1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625;p45">
              <a:extLst>
                <a:ext uri="{FF2B5EF4-FFF2-40B4-BE49-F238E27FC236}">
                  <a16:creationId xmlns:a16="http://schemas.microsoft.com/office/drawing/2014/main" id="{074584F2-9C77-77AE-9BFD-C53DB839A8A4}"/>
                </a:ext>
              </a:extLst>
            </p:cNvPr>
            <p:cNvSpPr txBox="1"/>
            <p:nvPr/>
          </p:nvSpPr>
          <p:spPr>
            <a:xfrm>
              <a:off x="6595822"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Allergic Reactions </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9" name="Google Shape;626;p45">
              <a:extLst>
                <a:ext uri="{FF2B5EF4-FFF2-40B4-BE49-F238E27FC236}">
                  <a16:creationId xmlns:a16="http://schemas.microsoft.com/office/drawing/2014/main" id="{F994B529-8957-A305-091A-15B774C1EBD9}"/>
                </a:ext>
              </a:extLst>
            </p:cNvPr>
            <p:cNvSpPr/>
            <p:nvPr/>
          </p:nvSpPr>
          <p:spPr>
            <a:xfrm>
              <a:off x="2518" y="2040617"/>
              <a:ext cx="1997970" cy="1198782"/>
            </a:xfrm>
            <a:prstGeom prst="rect">
              <a:avLst/>
            </a:prstGeom>
            <a:solidFill>
              <a:srgbClr val="B1C81C"/>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627;p45">
              <a:extLst>
                <a:ext uri="{FF2B5EF4-FFF2-40B4-BE49-F238E27FC236}">
                  <a16:creationId xmlns:a16="http://schemas.microsoft.com/office/drawing/2014/main" id="{8BF88542-0766-0E4B-0741-F8DA5E206F36}"/>
                </a:ext>
              </a:extLst>
            </p:cNvPr>
            <p:cNvSpPr txBox="1"/>
            <p:nvPr/>
          </p:nvSpPr>
          <p:spPr>
            <a:xfrm>
              <a:off x="2518"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Burns</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1" name="Google Shape;628;p45">
              <a:extLst>
                <a:ext uri="{FF2B5EF4-FFF2-40B4-BE49-F238E27FC236}">
                  <a16:creationId xmlns:a16="http://schemas.microsoft.com/office/drawing/2014/main" id="{84A47844-EF95-7C52-259E-E21B614C858A}"/>
                </a:ext>
              </a:extLst>
            </p:cNvPr>
            <p:cNvSpPr/>
            <p:nvPr/>
          </p:nvSpPr>
          <p:spPr>
            <a:xfrm>
              <a:off x="2200286" y="2040617"/>
              <a:ext cx="1997970" cy="1198782"/>
            </a:xfrm>
            <a:prstGeom prst="rect">
              <a:avLst/>
            </a:prstGeom>
            <a:solidFill>
              <a:srgbClr val="D0D31B"/>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629;p45">
              <a:extLst>
                <a:ext uri="{FF2B5EF4-FFF2-40B4-BE49-F238E27FC236}">
                  <a16:creationId xmlns:a16="http://schemas.microsoft.com/office/drawing/2014/main" id="{686630FC-B9A0-FACC-1BF3-DE48609E5102}"/>
                </a:ext>
              </a:extLst>
            </p:cNvPr>
            <p:cNvSpPr txBox="1"/>
            <p:nvPr/>
          </p:nvSpPr>
          <p:spPr>
            <a:xfrm>
              <a:off x="2200286"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Poisoning</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3" name="Google Shape;630;p45">
              <a:extLst>
                <a:ext uri="{FF2B5EF4-FFF2-40B4-BE49-F238E27FC236}">
                  <a16:creationId xmlns:a16="http://schemas.microsoft.com/office/drawing/2014/main" id="{C4CBBCB6-E475-50B5-81AE-3212F4E8FFB7}"/>
                </a:ext>
              </a:extLst>
            </p:cNvPr>
            <p:cNvSpPr/>
            <p:nvPr/>
          </p:nvSpPr>
          <p:spPr>
            <a:xfrm>
              <a:off x="4398054" y="2040617"/>
              <a:ext cx="1997970" cy="1198782"/>
            </a:xfrm>
            <a:prstGeom prst="rect">
              <a:avLst/>
            </a:prstGeom>
            <a:solidFill>
              <a:srgbClr val="DEC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631;p45">
              <a:extLst>
                <a:ext uri="{FF2B5EF4-FFF2-40B4-BE49-F238E27FC236}">
                  <a16:creationId xmlns:a16="http://schemas.microsoft.com/office/drawing/2014/main" id="{98EF8608-EF43-4481-9924-CADAF3D8ABCA}"/>
                </a:ext>
              </a:extLst>
            </p:cNvPr>
            <p:cNvSpPr txBox="1"/>
            <p:nvPr/>
          </p:nvSpPr>
          <p:spPr>
            <a:xfrm>
              <a:off x="4398054"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Shock</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6" name="Google Shape;632;p45">
              <a:extLst>
                <a:ext uri="{FF2B5EF4-FFF2-40B4-BE49-F238E27FC236}">
                  <a16:creationId xmlns:a16="http://schemas.microsoft.com/office/drawing/2014/main" id="{87C47296-5CBC-E9EF-05F5-2C3D359AA9BB}"/>
                </a:ext>
              </a:extLst>
            </p:cNvPr>
            <p:cNvSpPr/>
            <p:nvPr/>
          </p:nvSpPr>
          <p:spPr>
            <a:xfrm>
              <a:off x="6595822" y="2040617"/>
              <a:ext cx="1997970" cy="1198782"/>
            </a:xfrm>
            <a:prstGeom prst="rect">
              <a:avLst/>
            </a:prstGeom>
            <a:solidFill>
              <a:srgbClr val="E7B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633;p45">
              <a:extLst>
                <a:ext uri="{FF2B5EF4-FFF2-40B4-BE49-F238E27FC236}">
                  <a16:creationId xmlns:a16="http://schemas.microsoft.com/office/drawing/2014/main" id="{EADB4525-C493-7F15-38CB-AF920E7F5F6F}"/>
                </a:ext>
              </a:extLst>
            </p:cNvPr>
            <p:cNvSpPr txBox="1"/>
            <p:nvPr/>
          </p:nvSpPr>
          <p:spPr>
            <a:xfrm>
              <a:off x="6595822"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Head Injury</a:t>
              </a:r>
              <a:endParaRPr kumimoji="0" sz="2400" b="0" i="0" u="none" strike="noStrike" kern="0" cap="none" spc="0" normalizeH="0" baseline="0" noProof="0">
                <a:ln>
                  <a:noFill/>
                </a:ln>
                <a:solidFill>
                  <a:schemeClr val="bg1"/>
                </a:solidFill>
                <a:effectLst/>
                <a:uLnTx/>
                <a:uFillTx/>
                <a:latin typeface="Gotham Book" panose="02000604040000020004" pitchFamily="50" charset="0"/>
                <a:cs typeface="Arial" panose="020B0604020202020204" pitchFamily="34" charset="0"/>
                <a:sym typeface="Arial"/>
              </a:endParaRPr>
            </a:p>
          </p:txBody>
        </p:sp>
      </p:grpSp>
    </p:spTree>
    <p:extLst>
      <p:ext uri="{BB962C8B-B14F-4D97-AF65-F5344CB8AC3E}">
        <p14:creationId xmlns:p14="http://schemas.microsoft.com/office/powerpoint/2010/main" val="15541169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6">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Choking</a:t>
            </a:r>
          </a:p>
        </p:txBody>
      </p:sp>
      <p:pic>
        <p:nvPicPr>
          <p:cNvPr id="3" name="y2mate.com - First Aid For A Choking Child_inXXm5GQ1ys_360p">
            <a:hlinkClick r:id="" action="ppaction://media"/>
            <a:extLst>
              <a:ext uri="{FF2B5EF4-FFF2-40B4-BE49-F238E27FC236}">
                <a16:creationId xmlns:a16="http://schemas.microsoft.com/office/drawing/2014/main" id="{3B1EC3F9-8098-04D0-F01E-2F1AE5012F4E}"/>
              </a:ext>
            </a:extLst>
          </p:cNvPr>
          <p:cNvPicPr>
            <a:picLocks noChangeAspect="1"/>
          </p:cNvPicPr>
          <p:nvPr>
            <a:videoFile r:link="rId1"/>
            <p:extLst>
              <p:ext uri="{DAA4B4D4-6D71-4841-9C94-3DE7FCFB9230}">
                <p14:media xmlns:p14="http://schemas.microsoft.com/office/powerpoint/2010/main" r:embed="rId2">
                  <p14:trim end="3313.3333"/>
                </p14:media>
              </p:ext>
            </p:extLst>
          </p:nvPr>
        </p:nvPicPr>
        <p:blipFill>
          <a:blip r:embed="rId7"/>
          <a:stretch>
            <a:fillRect/>
          </a:stretch>
        </p:blipFill>
        <p:spPr>
          <a:xfrm>
            <a:off x="1288812" y="1664726"/>
            <a:ext cx="4089877" cy="3067408"/>
          </a:xfrm>
          <a:prstGeom prst="rect">
            <a:avLst/>
          </a:prstGeom>
        </p:spPr>
      </p:pic>
      <p:pic>
        <p:nvPicPr>
          <p:cNvPr id="5" name="y2mate.com - First Aid For A Choking Infant_F1WY_LR-cTc_360p (1)">
            <a:hlinkClick r:id="" action="ppaction://media"/>
            <a:extLst>
              <a:ext uri="{FF2B5EF4-FFF2-40B4-BE49-F238E27FC236}">
                <a16:creationId xmlns:a16="http://schemas.microsoft.com/office/drawing/2014/main" id="{635FFF53-03D1-1EB3-B193-C3AC18F2238F}"/>
              </a:ext>
            </a:extLst>
          </p:cNvPr>
          <p:cNvPicPr>
            <a:picLocks noChangeAspect="1"/>
          </p:cNvPicPr>
          <p:nvPr>
            <a:videoFile r:link="rId1"/>
            <p:extLst>
              <p:ext uri="{DAA4B4D4-6D71-4841-9C94-3DE7FCFB9230}">
                <p14:media xmlns:p14="http://schemas.microsoft.com/office/powerpoint/2010/main" r:embed="rId3">
                  <p14:trim end="7261.6666"/>
                </p14:media>
              </p:ext>
            </p:extLst>
          </p:nvPr>
        </p:nvPicPr>
        <p:blipFill>
          <a:blip r:embed="rId8"/>
          <a:stretch>
            <a:fillRect/>
          </a:stretch>
        </p:blipFill>
        <p:spPr>
          <a:xfrm>
            <a:off x="6667500" y="1664726"/>
            <a:ext cx="4089877" cy="3067408"/>
          </a:xfrm>
          <a:prstGeom prst="rect">
            <a:avLst/>
          </a:prstGeom>
        </p:spPr>
      </p:pic>
    </p:spTree>
    <p:extLst>
      <p:ext uri="{BB962C8B-B14F-4D97-AF65-F5344CB8AC3E}">
        <p14:creationId xmlns:p14="http://schemas.microsoft.com/office/powerpoint/2010/main" val="332696747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video fullScrn="1">
              <p:cMediaNode vol="80000">
                <p:cTn id="3" fill="hold" display="0">
                  <p:stCondLst>
                    <p:cond delay="indefinite"/>
                  </p:stCondLst>
                </p:cTn>
                <p:tgtEl>
                  <p:spTgt spid="5"/>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Cardiopulmonary Resuscitation </a:t>
            </a:r>
          </a:p>
        </p:txBody>
      </p:sp>
      <p:graphicFrame>
        <p:nvGraphicFramePr>
          <p:cNvPr id="3" name="Diagram 2">
            <a:extLst>
              <a:ext uri="{FF2B5EF4-FFF2-40B4-BE49-F238E27FC236}">
                <a16:creationId xmlns:a16="http://schemas.microsoft.com/office/drawing/2014/main" id="{2C72E2DB-C23E-4321-6BD7-614781E34283}"/>
              </a:ext>
            </a:extLst>
          </p:cNvPr>
          <p:cNvGraphicFramePr/>
          <p:nvPr>
            <p:extLst>
              <p:ext uri="{D42A27DB-BD31-4B8C-83A1-F6EECF244321}">
                <p14:modId xmlns:p14="http://schemas.microsoft.com/office/powerpoint/2010/main" val="343251856"/>
              </p:ext>
            </p:extLst>
          </p:nvPr>
        </p:nvGraphicFramePr>
        <p:xfrm>
          <a:off x="837450" y="0"/>
          <a:ext cx="10517100" cy="5713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0463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7">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Chest Compressions</a:t>
            </a:r>
          </a:p>
        </p:txBody>
      </p:sp>
      <p:pic>
        <p:nvPicPr>
          <p:cNvPr id="4" name="CPR for Infants (Newborn to 1 Year)">
            <a:hlinkClick r:id="" action="ppaction://media"/>
            <a:extLst>
              <a:ext uri="{FF2B5EF4-FFF2-40B4-BE49-F238E27FC236}">
                <a16:creationId xmlns:a16="http://schemas.microsoft.com/office/drawing/2014/main" id="{DE685E28-04C2-A06F-0259-23BA057910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1136" y="2137610"/>
            <a:ext cx="5306372" cy="2984834"/>
          </a:xfrm>
          <a:prstGeom prst="rect">
            <a:avLst/>
          </a:prstGeom>
        </p:spPr>
      </p:pic>
      <p:pic>
        <p:nvPicPr>
          <p:cNvPr id="6" name="y2mate.com - How to do CPR on a Child (Ages 1 to 12 Years)_c7Q1s7ppSwc_1080p (1)">
            <a:hlinkClick r:id="" action="ppaction://media"/>
            <a:extLst>
              <a:ext uri="{FF2B5EF4-FFF2-40B4-BE49-F238E27FC236}">
                <a16:creationId xmlns:a16="http://schemas.microsoft.com/office/drawing/2014/main" id="{9CB66A94-A63F-C311-5A61-EB4711146BFF}"/>
              </a:ext>
            </a:extLst>
          </p:cNvPr>
          <p:cNvPicPr>
            <a:picLocks noChangeAspect="1"/>
          </p:cNvPicPr>
          <p:nvPr>
            <a:videoFile r:link="rId3"/>
            <p:extLst>
              <p:ext uri="{DAA4B4D4-6D71-4841-9C94-3DE7FCFB9230}">
                <p14:media xmlns:p14="http://schemas.microsoft.com/office/powerpoint/2010/main" r:embed="rId4">
                  <p14:trim st="5000"/>
                </p14:media>
              </p:ext>
            </p:extLst>
          </p:nvPr>
        </p:nvPicPr>
        <p:blipFill>
          <a:blip r:embed="rId9"/>
          <a:stretch>
            <a:fillRect/>
          </a:stretch>
        </p:blipFill>
        <p:spPr>
          <a:xfrm>
            <a:off x="6404492" y="2137609"/>
            <a:ext cx="5306372" cy="2984834"/>
          </a:xfrm>
          <a:prstGeom prst="rect">
            <a:avLst/>
          </a:prstGeom>
        </p:spPr>
      </p:pic>
    </p:spTree>
    <p:extLst>
      <p:ext uri="{BB962C8B-B14F-4D97-AF65-F5344CB8AC3E}">
        <p14:creationId xmlns:p14="http://schemas.microsoft.com/office/powerpoint/2010/main" val="691961356"/>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video fullScrn="1">
              <p:cMediaNode vol="80000">
                <p:cTn id="3" fill="hold" display="0">
                  <p:stCondLst>
                    <p:cond delay="indefinite"/>
                  </p:stCondLst>
                </p:cTn>
                <p:tgtEl>
                  <p:spTgt spid="6"/>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61446" y="14243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CPR Steps</a:t>
            </a:r>
          </a:p>
        </p:txBody>
      </p:sp>
      <p:grpSp>
        <p:nvGrpSpPr>
          <p:cNvPr id="3" name="Google Shape;728;p51" descr="Steps for CPR">
            <a:extLst>
              <a:ext uri="{FF2B5EF4-FFF2-40B4-BE49-F238E27FC236}">
                <a16:creationId xmlns:a16="http://schemas.microsoft.com/office/drawing/2014/main" id="{5FF588FB-9DA3-8B4E-BA75-738E90AB4D6D}"/>
              </a:ext>
            </a:extLst>
          </p:cNvPr>
          <p:cNvGrpSpPr/>
          <p:nvPr/>
        </p:nvGrpSpPr>
        <p:grpSpPr>
          <a:xfrm>
            <a:off x="1717635" y="1172395"/>
            <a:ext cx="8756729" cy="5261062"/>
            <a:chOff x="0" y="425"/>
            <a:chExt cx="6628804" cy="4978729"/>
          </a:xfrm>
        </p:grpSpPr>
        <p:sp>
          <p:nvSpPr>
            <p:cNvPr id="5" name="Google Shape;729;p51">
              <a:extLst>
                <a:ext uri="{FF2B5EF4-FFF2-40B4-BE49-F238E27FC236}">
                  <a16:creationId xmlns:a16="http://schemas.microsoft.com/office/drawing/2014/main" id="{B84789FF-C505-A226-E3F5-54F162E351E0}"/>
                </a:ext>
              </a:extLst>
            </p:cNvPr>
            <p:cNvSpPr/>
            <p:nvPr/>
          </p:nvSpPr>
          <p:spPr>
            <a:xfrm>
              <a:off x="0" y="425"/>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7" name="Google Shape;730;p51">
              <a:extLst>
                <a:ext uri="{FF2B5EF4-FFF2-40B4-BE49-F238E27FC236}">
                  <a16:creationId xmlns:a16="http://schemas.microsoft.com/office/drawing/2014/main" id="{69DBEB41-B716-F126-A1C4-B51A38781C0E}"/>
                </a:ext>
              </a:extLst>
            </p:cNvPr>
            <p:cNvSpPr/>
            <p:nvPr/>
          </p:nvSpPr>
          <p:spPr>
            <a:xfrm>
              <a:off x="177184" y="132215"/>
              <a:ext cx="322153" cy="32215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731;p51">
              <a:extLst>
                <a:ext uri="{FF2B5EF4-FFF2-40B4-BE49-F238E27FC236}">
                  <a16:creationId xmlns:a16="http://schemas.microsoft.com/office/drawing/2014/main" id="{06628A2C-DFC0-1002-F879-93DF49480B93}"/>
                </a:ext>
              </a:extLst>
            </p:cNvPr>
            <p:cNvSpPr/>
            <p:nvPr/>
          </p:nvSpPr>
          <p:spPr>
            <a:xfrm>
              <a:off x="676521" y="425"/>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9" name="Google Shape;732;p51">
              <a:extLst>
                <a:ext uri="{FF2B5EF4-FFF2-40B4-BE49-F238E27FC236}">
                  <a16:creationId xmlns:a16="http://schemas.microsoft.com/office/drawing/2014/main" id="{3F608ED7-B01E-8414-DA97-F3BFED7D9B77}"/>
                </a:ext>
              </a:extLst>
            </p:cNvPr>
            <p:cNvSpPr txBox="1"/>
            <p:nvPr/>
          </p:nvSpPr>
          <p:spPr>
            <a:xfrm>
              <a:off x="676521" y="425"/>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the area is safe, lay victim flat</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0" name="Google Shape;733;p51">
              <a:extLst>
                <a:ext uri="{FF2B5EF4-FFF2-40B4-BE49-F238E27FC236}">
                  <a16:creationId xmlns:a16="http://schemas.microsoft.com/office/drawing/2014/main" id="{2D4199D5-F6CE-06E0-D9CD-3435803AAA54}"/>
                </a:ext>
              </a:extLst>
            </p:cNvPr>
            <p:cNvSpPr/>
            <p:nvPr/>
          </p:nvSpPr>
          <p:spPr>
            <a:xfrm>
              <a:off x="0" y="732591"/>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1" name="Google Shape;734;p51">
              <a:extLst>
                <a:ext uri="{FF2B5EF4-FFF2-40B4-BE49-F238E27FC236}">
                  <a16:creationId xmlns:a16="http://schemas.microsoft.com/office/drawing/2014/main" id="{25C7C71A-6762-D816-E69F-93194FBE7F6B}"/>
                </a:ext>
              </a:extLst>
            </p:cNvPr>
            <p:cNvSpPr/>
            <p:nvPr/>
          </p:nvSpPr>
          <p:spPr>
            <a:xfrm>
              <a:off x="177184" y="864381"/>
              <a:ext cx="322153" cy="32215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735;p51">
              <a:extLst>
                <a:ext uri="{FF2B5EF4-FFF2-40B4-BE49-F238E27FC236}">
                  <a16:creationId xmlns:a16="http://schemas.microsoft.com/office/drawing/2014/main" id="{1ECD3705-BC10-A447-22D5-637B52DB85F5}"/>
                </a:ext>
              </a:extLst>
            </p:cNvPr>
            <p:cNvSpPr/>
            <p:nvPr/>
          </p:nvSpPr>
          <p:spPr>
            <a:xfrm>
              <a:off x="676521" y="732591"/>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3" name="Google Shape;736;p51">
              <a:extLst>
                <a:ext uri="{FF2B5EF4-FFF2-40B4-BE49-F238E27FC236}">
                  <a16:creationId xmlns:a16="http://schemas.microsoft.com/office/drawing/2014/main" id="{3660A53D-89EA-CECA-0E68-4CAD9AB5E920}"/>
                </a:ext>
              </a:extLst>
            </p:cNvPr>
            <p:cNvSpPr txBox="1"/>
            <p:nvPr/>
          </p:nvSpPr>
          <p:spPr>
            <a:xfrm>
              <a:off x="676521" y="732591"/>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Call 911 or ask someone else to</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4" name="Google Shape;737;p51">
              <a:extLst>
                <a:ext uri="{FF2B5EF4-FFF2-40B4-BE49-F238E27FC236}">
                  <a16:creationId xmlns:a16="http://schemas.microsoft.com/office/drawing/2014/main" id="{E20659BC-3965-52B8-1A28-EAFD0FCE90F3}"/>
                </a:ext>
              </a:extLst>
            </p:cNvPr>
            <p:cNvSpPr/>
            <p:nvPr/>
          </p:nvSpPr>
          <p:spPr>
            <a:xfrm>
              <a:off x="0" y="1464757"/>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5" name="Google Shape;738;p51">
              <a:extLst>
                <a:ext uri="{FF2B5EF4-FFF2-40B4-BE49-F238E27FC236}">
                  <a16:creationId xmlns:a16="http://schemas.microsoft.com/office/drawing/2014/main" id="{51D467EE-36EE-3547-9902-725DA3ED7EBC}"/>
                </a:ext>
              </a:extLst>
            </p:cNvPr>
            <p:cNvSpPr/>
            <p:nvPr/>
          </p:nvSpPr>
          <p:spPr>
            <a:xfrm>
              <a:off x="177184" y="1596547"/>
              <a:ext cx="322153" cy="32215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739;p51">
              <a:extLst>
                <a:ext uri="{FF2B5EF4-FFF2-40B4-BE49-F238E27FC236}">
                  <a16:creationId xmlns:a16="http://schemas.microsoft.com/office/drawing/2014/main" id="{06DFC730-754D-53D9-9726-DD9364BFB438}"/>
                </a:ext>
              </a:extLst>
            </p:cNvPr>
            <p:cNvSpPr/>
            <p:nvPr/>
          </p:nvSpPr>
          <p:spPr>
            <a:xfrm>
              <a:off x="676521" y="1464757"/>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7" name="Google Shape;740;p51">
              <a:extLst>
                <a:ext uri="{FF2B5EF4-FFF2-40B4-BE49-F238E27FC236}">
                  <a16:creationId xmlns:a16="http://schemas.microsoft.com/office/drawing/2014/main" id="{8C61BB8E-3CDD-042A-A2AD-3C0A089AD01F}"/>
                </a:ext>
              </a:extLst>
            </p:cNvPr>
            <p:cNvSpPr txBox="1"/>
            <p:nvPr/>
          </p:nvSpPr>
          <p:spPr>
            <a:xfrm>
              <a:off x="676521" y="1464757"/>
              <a:ext cx="5952282" cy="585732"/>
            </a:xfrm>
            <a:prstGeom prst="rect">
              <a:avLst/>
            </a:prstGeom>
            <a:solidFill>
              <a:srgbClr val="0C1B55"/>
            </a:solidFill>
            <a:ln>
              <a:solidFill>
                <a:srgbClr val="0C1B55"/>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for breathing, if not breathing start CPR</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741;p51">
              <a:extLst>
                <a:ext uri="{FF2B5EF4-FFF2-40B4-BE49-F238E27FC236}">
                  <a16:creationId xmlns:a16="http://schemas.microsoft.com/office/drawing/2014/main" id="{3960E4C0-67C5-D635-1831-F4C4F3436002}"/>
                </a:ext>
              </a:extLst>
            </p:cNvPr>
            <p:cNvSpPr/>
            <p:nvPr/>
          </p:nvSpPr>
          <p:spPr>
            <a:xfrm>
              <a:off x="0" y="2196924"/>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9" name="Google Shape;742;p51">
              <a:extLst>
                <a:ext uri="{FF2B5EF4-FFF2-40B4-BE49-F238E27FC236}">
                  <a16:creationId xmlns:a16="http://schemas.microsoft.com/office/drawing/2014/main" id="{C8D280AF-39FB-0179-7BB7-FDF7208B017C}"/>
                </a:ext>
              </a:extLst>
            </p:cNvPr>
            <p:cNvSpPr/>
            <p:nvPr/>
          </p:nvSpPr>
          <p:spPr>
            <a:xfrm>
              <a:off x="177184" y="2328713"/>
              <a:ext cx="322153" cy="32215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743;p51">
              <a:extLst>
                <a:ext uri="{FF2B5EF4-FFF2-40B4-BE49-F238E27FC236}">
                  <a16:creationId xmlns:a16="http://schemas.microsoft.com/office/drawing/2014/main" id="{82FFEB90-5A9C-24B1-0CC1-4E1B462B5357}"/>
                </a:ext>
              </a:extLst>
            </p:cNvPr>
            <p:cNvSpPr/>
            <p:nvPr/>
          </p:nvSpPr>
          <p:spPr>
            <a:xfrm>
              <a:off x="676521" y="2196924"/>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1" name="Google Shape;744;p51">
              <a:extLst>
                <a:ext uri="{FF2B5EF4-FFF2-40B4-BE49-F238E27FC236}">
                  <a16:creationId xmlns:a16="http://schemas.microsoft.com/office/drawing/2014/main" id="{9596048B-A13F-1A27-AD55-D7CB1FE27D38}"/>
                </a:ext>
              </a:extLst>
            </p:cNvPr>
            <p:cNvSpPr txBox="1"/>
            <p:nvPr/>
          </p:nvSpPr>
          <p:spPr>
            <a:xfrm>
              <a:off x="676521" y="2196924"/>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30 chest compressions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745;p51">
              <a:extLst>
                <a:ext uri="{FF2B5EF4-FFF2-40B4-BE49-F238E27FC236}">
                  <a16:creationId xmlns:a16="http://schemas.microsoft.com/office/drawing/2014/main" id="{6310CA86-5501-5D7E-3D81-539373241A5C}"/>
                </a:ext>
              </a:extLst>
            </p:cNvPr>
            <p:cNvSpPr/>
            <p:nvPr/>
          </p:nvSpPr>
          <p:spPr>
            <a:xfrm>
              <a:off x="0" y="2929090"/>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3" name="Google Shape;746;p51">
              <a:extLst>
                <a:ext uri="{FF2B5EF4-FFF2-40B4-BE49-F238E27FC236}">
                  <a16:creationId xmlns:a16="http://schemas.microsoft.com/office/drawing/2014/main" id="{D760B083-3E14-F807-3A2D-1057956DA80B}"/>
                </a:ext>
              </a:extLst>
            </p:cNvPr>
            <p:cNvSpPr/>
            <p:nvPr/>
          </p:nvSpPr>
          <p:spPr>
            <a:xfrm>
              <a:off x="177184" y="3060880"/>
              <a:ext cx="322153" cy="322153"/>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747;p51">
              <a:extLst>
                <a:ext uri="{FF2B5EF4-FFF2-40B4-BE49-F238E27FC236}">
                  <a16:creationId xmlns:a16="http://schemas.microsoft.com/office/drawing/2014/main" id="{30C07F47-817A-8C54-B35E-E5C5B292C32F}"/>
                </a:ext>
              </a:extLst>
            </p:cNvPr>
            <p:cNvSpPr/>
            <p:nvPr/>
          </p:nvSpPr>
          <p:spPr>
            <a:xfrm>
              <a:off x="676521" y="2929090"/>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6" name="Google Shape;748;p51">
              <a:extLst>
                <a:ext uri="{FF2B5EF4-FFF2-40B4-BE49-F238E27FC236}">
                  <a16:creationId xmlns:a16="http://schemas.microsoft.com/office/drawing/2014/main" id="{B3FE6771-CBA8-56BD-80D2-982CF25463AA}"/>
                </a:ext>
              </a:extLst>
            </p:cNvPr>
            <p:cNvSpPr txBox="1"/>
            <p:nvPr/>
          </p:nvSpPr>
          <p:spPr>
            <a:xfrm>
              <a:off x="676521" y="2929090"/>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Open airway/tilt chin back</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749;p51">
              <a:extLst>
                <a:ext uri="{FF2B5EF4-FFF2-40B4-BE49-F238E27FC236}">
                  <a16:creationId xmlns:a16="http://schemas.microsoft.com/office/drawing/2014/main" id="{9960EE4F-A2DF-7881-0F71-5ACDC3502D3F}"/>
                </a:ext>
              </a:extLst>
            </p:cNvPr>
            <p:cNvSpPr/>
            <p:nvPr/>
          </p:nvSpPr>
          <p:spPr>
            <a:xfrm>
              <a:off x="0" y="3661256"/>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8" name="Google Shape;750;p51">
              <a:extLst>
                <a:ext uri="{FF2B5EF4-FFF2-40B4-BE49-F238E27FC236}">
                  <a16:creationId xmlns:a16="http://schemas.microsoft.com/office/drawing/2014/main" id="{3DB41248-60C4-A455-4A92-4B93B2F5319E}"/>
                </a:ext>
              </a:extLst>
            </p:cNvPr>
            <p:cNvSpPr/>
            <p:nvPr/>
          </p:nvSpPr>
          <p:spPr>
            <a:xfrm>
              <a:off x="177184" y="3793046"/>
              <a:ext cx="322153" cy="322153"/>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9" name="Google Shape;751;p51">
              <a:extLst>
                <a:ext uri="{FF2B5EF4-FFF2-40B4-BE49-F238E27FC236}">
                  <a16:creationId xmlns:a16="http://schemas.microsoft.com/office/drawing/2014/main" id="{47114FA3-CF3F-57EF-3480-AB0AD2B5D7B7}"/>
                </a:ext>
              </a:extLst>
            </p:cNvPr>
            <p:cNvSpPr/>
            <p:nvPr/>
          </p:nvSpPr>
          <p:spPr>
            <a:xfrm>
              <a:off x="676521" y="3661256"/>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0" name="Google Shape;752;p51">
              <a:extLst>
                <a:ext uri="{FF2B5EF4-FFF2-40B4-BE49-F238E27FC236}">
                  <a16:creationId xmlns:a16="http://schemas.microsoft.com/office/drawing/2014/main" id="{AC9A24E0-C5EE-3070-C0FF-57370AD2490C}"/>
                </a:ext>
              </a:extLst>
            </p:cNvPr>
            <p:cNvSpPr txBox="1"/>
            <p:nvPr/>
          </p:nvSpPr>
          <p:spPr>
            <a:xfrm>
              <a:off x="676521" y="3661256"/>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two rescue breaths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1" name="Google Shape;753;p51">
              <a:extLst>
                <a:ext uri="{FF2B5EF4-FFF2-40B4-BE49-F238E27FC236}">
                  <a16:creationId xmlns:a16="http://schemas.microsoft.com/office/drawing/2014/main" id="{54FDAF55-B408-1527-BEA8-9A46DCF34D7F}"/>
                </a:ext>
              </a:extLst>
            </p:cNvPr>
            <p:cNvSpPr/>
            <p:nvPr/>
          </p:nvSpPr>
          <p:spPr>
            <a:xfrm>
              <a:off x="0" y="4393422"/>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2" name="Google Shape;754;p51">
              <a:extLst>
                <a:ext uri="{FF2B5EF4-FFF2-40B4-BE49-F238E27FC236}">
                  <a16:creationId xmlns:a16="http://schemas.microsoft.com/office/drawing/2014/main" id="{F367C44F-7A47-1FB1-D123-66EE72143758}"/>
                </a:ext>
              </a:extLst>
            </p:cNvPr>
            <p:cNvSpPr/>
            <p:nvPr/>
          </p:nvSpPr>
          <p:spPr>
            <a:xfrm>
              <a:off x="177184" y="4525212"/>
              <a:ext cx="322153" cy="322153"/>
            </a:xfrm>
            <a:prstGeom prst="rect">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3" name="Google Shape;755;p51">
              <a:extLst>
                <a:ext uri="{FF2B5EF4-FFF2-40B4-BE49-F238E27FC236}">
                  <a16:creationId xmlns:a16="http://schemas.microsoft.com/office/drawing/2014/main" id="{AC50CBB6-7D38-1932-EBCA-1B00A75BDCF8}"/>
                </a:ext>
              </a:extLst>
            </p:cNvPr>
            <p:cNvSpPr/>
            <p:nvPr/>
          </p:nvSpPr>
          <p:spPr>
            <a:xfrm>
              <a:off x="676521" y="4393422"/>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4" name="Google Shape;756;p51">
              <a:extLst>
                <a:ext uri="{FF2B5EF4-FFF2-40B4-BE49-F238E27FC236}">
                  <a16:creationId xmlns:a16="http://schemas.microsoft.com/office/drawing/2014/main" id="{F788FFA5-817B-6DC4-B705-3103828D8E6E}"/>
                </a:ext>
              </a:extLst>
            </p:cNvPr>
            <p:cNvSpPr txBox="1"/>
            <p:nvPr/>
          </p:nvSpPr>
          <p:spPr>
            <a:xfrm>
              <a:off x="676521" y="4393422"/>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rPr>
                <a:t>Repeat until ambulance or automated external defibrillator (AED) arrives</a:t>
              </a:r>
              <a:endParaRPr kumimoji="0" sz="2400" b="0" i="0" u="none" strike="noStrike" kern="0" cap="none" spc="0" normalizeH="0" baseline="0" noProof="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grpSp>
    </p:spTree>
    <p:extLst>
      <p:ext uri="{BB962C8B-B14F-4D97-AF65-F5344CB8AC3E}">
        <p14:creationId xmlns:p14="http://schemas.microsoft.com/office/powerpoint/2010/main" val="1998155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a:solidFill>
                  <a:srgbClr val="0C1B55"/>
                </a:solidFill>
                <a:latin typeface="Gotham Bold" pitchFamily="50" charset="0"/>
                <a:cs typeface="Calibri" panose="020F0502020204030204" pitchFamily="34" charset="0"/>
              </a:rPr>
              <a:t>Test Your Knowledge Scenarios </a:t>
            </a:r>
          </a:p>
        </p:txBody>
      </p:sp>
      <p:sp>
        <p:nvSpPr>
          <p:cNvPr id="3" name="TextBox 2">
            <a:extLst>
              <a:ext uri="{FF2B5EF4-FFF2-40B4-BE49-F238E27FC236}">
                <a16:creationId xmlns:a16="http://schemas.microsoft.com/office/drawing/2014/main" id="{0624F9DC-6061-27E6-928B-5E0C07EF126D}"/>
              </a:ext>
            </a:extLst>
          </p:cNvPr>
          <p:cNvSpPr txBox="1"/>
          <p:nvPr/>
        </p:nvSpPr>
        <p:spPr>
          <a:xfrm>
            <a:off x="803523" y="1668954"/>
            <a:ext cx="10239924" cy="3016210"/>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Baby Anna chokes while eating her lunch</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Devonte falls off the climbing gym at the playground and has a bleeding cut on his knee</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walk into the kitchen to find your co-worker, Emi, lying on the floor non-responsive</a:t>
            </a:r>
          </a:p>
        </p:txBody>
      </p:sp>
      <p:grpSp>
        <p:nvGrpSpPr>
          <p:cNvPr id="4" name="Group 3">
            <a:extLst>
              <a:ext uri="{FF2B5EF4-FFF2-40B4-BE49-F238E27FC236}">
                <a16:creationId xmlns:a16="http://schemas.microsoft.com/office/drawing/2014/main" id="{4ADDEFC4-7290-D58D-725E-F02C9BBBFA5B}"/>
              </a:ext>
            </a:extLst>
          </p:cNvPr>
          <p:cNvGrpSpPr/>
          <p:nvPr/>
        </p:nvGrpSpPr>
        <p:grpSpPr>
          <a:xfrm>
            <a:off x="9231575" y="-285618"/>
            <a:ext cx="2876244" cy="2876244"/>
            <a:chOff x="8246225" y="251552"/>
            <a:chExt cx="2876244" cy="2876244"/>
          </a:xfrm>
        </p:grpSpPr>
        <p:pic>
          <p:nvPicPr>
            <p:cNvPr id="6" name="Graphic 5" descr="Chat outline">
              <a:extLst>
                <a:ext uri="{FF2B5EF4-FFF2-40B4-BE49-F238E27FC236}">
                  <a16:creationId xmlns:a16="http://schemas.microsoft.com/office/drawing/2014/main" id="{3945578A-9508-B50B-48E8-49769DD98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8" name="TextBox 7">
              <a:extLst>
                <a:ext uri="{FF2B5EF4-FFF2-40B4-BE49-F238E27FC236}">
                  <a16:creationId xmlns:a16="http://schemas.microsoft.com/office/drawing/2014/main" id="{29428706-F6B8-2E31-5A6C-1764BE6C7723}"/>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0" name="Graphic 9" descr="Head with gears with solid fill">
              <a:extLst>
                <a:ext uri="{FF2B5EF4-FFF2-40B4-BE49-F238E27FC236}">
                  <a16:creationId xmlns:a16="http://schemas.microsoft.com/office/drawing/2014/main" id="{0CAFB5DB-7E9A-FED7-E037-218AB12A41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15461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a:solidFill>
                  <a:srgbClr val="0C1B55"/>
                </a:solidFill>
                <a:latin typeface="Gotham Bold" pitchFamily="50" charset="0"/>
              </a:rPr>
              <a:t>Please complete the POST-Survey so you can receive credit for this training!</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a:solidFill>
                  <a:srgbClr val="0C1B55"/>
                </a:solidFill>
                <a:ea typeface="+mn-lt"/>
                <a:cs typeface="+mn-lt"/>
              </a:rPr>
              <a:t>https://forms.office.com/r/DDfynJsr5B</a:t>
            </a:r>
            <a:endParaRPr lang="en-US"/>
          </a:p>
        </p:txBody>
      </p:sp>
      <p:pic>
        <p:nvPicPr>
          <p:cNvPr id="4" name="Picture 3" descr="A qr code with black squares&#10;&#10;Description automatically generated">
            <a:extLst>
              <a:ext uri="{FF2B5EF4-FFF2-40B4-BE49-F238E27FC236}">
                <a16:creationId xmlns:a16="http://schemas.microsoft.com/office/drawing/2014/main" id="{17467A8A-539C-9E37-92DF-F42CC68252FD}"/>
              </a:ext>
            </a:extLst>
          </p:cNvPr>
          <p:cNvPicPr>
            <a:picLocks noChangeAspect="1"/>
          </p:cNvPicPr>
          <p:nvPr/>
        </p:nvPicPr>
        <p:blipFill>
          <a:blip r:embed="rId4"/>
          <a:stretch>
            <a:fillRect/>
          </a:stretch>
        </p:blipFill>
        <p:spPr>
          <a:xfrm>
            <a:off x="4308764" y="2209800"/>
            <a:ext cx="3588327" cy="3588327"/>
          </a:xfrm>
          <a:prstGeom prst="rect">
            <a:avLst/>
          </a:prstGeom>
        </p:spPr>
      </p:pic>
    </p:spTree>
    <p:extLst>
      <p:ext uri="{BB962C8B-B14F-4D97-AF65-F5344CB8AC3E}">
        <p14:creationId xmlns:p14="http://schemas.microsoft.com/office/powerpoint/2010/main" val="7966833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8">
            <a:extLst>
              <a:ext uri="{FF2B5EF4-FFF2-40B4-BE49-F238E27FC236}">
                <a16:creationId xmlns:a16="http://schemas.microsoft.com/office/drawing/2014/main" id="{5AA00ECB-57DF-2B13-D21F-E4BFA3238E1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Tree>
    <p:extLst>
      <p:ext uri="{BB962C8B-B14F-4D97-AF65-F5344CB8AC3E}">
        <p14:creationId xmlns:p14="http://schemas.microsoft.com/office/powerpoint/2010/main" val="315890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b="1">
                <a:solidFill>
                  <a:srgbClr val="0C1B55"/>
                </a:solidFill>
                <a:latin typeface="Gotham Book"/>
                <a:cs typeface="Calibri"/>
              </a:rPr>
              <a:t>Getting to Know You</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067" y="1294309"/>
            <a:ext cx="10306242" cy="4601260"/>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My name is _____</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 take care of ____ child(ren) </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She/He/They are _____ old</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I’ve been caring for children for _____ months/years</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I enjoy caring for children because ______</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Today I’m hoping to learn more about ______</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731149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12783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a:ln>
                  <a:noFill/>
                </a:ln>
                <a:solidFill>
                  <a:schemeClr val="bg1"/>
                </a:solidFill>
                <a:effectLst/>
                <a:uLnTx/>
                <a:uFillTx/>
                <a:latin typeface="Gotham Book"/>
                <a:cs typeface="Calibri"/>
              </a:rPr>
              <a:t>Child Development</a:t>
            </a:r>
          </a:p>
        </p:txBody>
      </p:sp>
    </p:spTree>
    <p:extLst>
      <p:ext uri="{BB962C8B-B14F-4D97-AF65-F5344CB8AC3E}">
        <p14:creationId xmlns:p14="http://schemas.microsoft.com/office/powerpoint/2010/main" val="15243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a:solidFill>
                  <a:srgbClr val="0C1B55"/>
                </a:solidFill>
                <a:latin typeface="Gotham Book"/>
                <a:cs typeface="Calibri"/>
              </a:rPr>
              <a:t>Child Development: </a:t>
            </a:r>
            <a:br>
              <a:rPr lang="en-US" sz="4400">
                <a:latin typeface="Gotham Book"/>
                <a:cs typeface="Calibri" panose="020F0502020204030204" pitchFamily="34" charset="0"/>
              </a:rPr>
            </a:br>
            <a:r>
              <a:rPr lang="en-US" sz="4400">
                <a:solidFill>
                  <a:srgbClr val="0C1B55"/>
                </a:solidFill>
                <a:latin typeface="Gotham Book"/>
                <a:cs typeface="Calibri"/>
              </a:rPr>
              <a:t>Serve and Return Builds Brains</a:t>
            </a:r>
            <a:br>
              <a:rPr lang="en-US" sz="40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4" name="Online Media 7" title="5 Steps for Brain-Building Serve and Return">
            <a:hlinkClick r:id="" action="ppaction://media"/>
            <a:extLst>
              <a:ext uri="{FF2B5EF4-FFF2-40B4-BE49-F238E27FC236}">
                <a16:creationId xmlns:a16="http://schemas.microsoft.com/office/drawing/2014/main" id="{42D395AA-7F4A-B62C-CDC0-3C732CE009F0}"/>
              </a:ext>
            </a:extLst>
          </p:cNvPr>
          <p:cNvPicPr>
            <a:picLocks noRot="1" noChangeAspect="1"/>
          </p:cNvPicPr>
          <p:nvPr>
            <a:videoFile r:link="rId1"/>
          </p:nvPr>
        </p:nvPicPr>
        <p:blipFill>
          <a:blip r:embed="rId5"/>
          <a:stretch>
            <a:fillRect/>
          </a:stretch>
        </p:blipFill>
        <p:spPr>
          <a:xfrm>
            <a:off x="1913607" y="1655151"/>
            <a:ext cx="8364786" cy="4726105"/>
          </a:xfrm>
          <a:prstGeom prst="rect">
            <a:avLst/>
          </a:prstGeom>
        </p:spPr>
      </p:pic>
    </p:spTree>
    <p:extLst>
      <p:ext uri="{BB962C8B-B14F-4D97-AF65-F5344CB8AC3E}">
        <p14:creationId xmlns:p14="http://schemas.microsoft.com/office/powerpoint/2010/main" val="2692567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a:solidFill>
                  <a:srgbClr val="0C1B55"/>
                </a:solidFill>
                <a:latin typeface="Gotham Book"/>
                <a:cs typeface="Calibri"/>
              </a:rPr>
              <a:t>Child Development: </a:t>
            </a:r>
            <a:br>
              <a:rPr lang="en-US" sz="4400">
                <a:latin typeface="Gotham Book"/>
                <a:cs typeface="Calibri" panose="020F0502020204030204" pitchFamily="34" charset="0"/>
              </a:rPr>
            </a:br>
            <a:r>
              <a:rPr lang="en-US" sz="4400">
                <a:solidFill>
                  <a:srgbClr val="0C1B55"/>
                </a:solidFill>
                <a:latin typeface="Gotham Book"/>
                <a:cs typeface="Calibri"/>
              </a:rPr>
              <a:t>Serve and Return Builds Brains</a:t>
            </a:r>
            <a:br>
              <a:rPr lang="en-US" sz="40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Online Media 9" title="Father &amp; Son conversation! 😂😂❤️">
            <a:hlinkClick r:id="" action="ppaction://media"/>
            <a:extLst>
              <a:ext uri="{FF2B5EF4-FFF2-40B4-BE49-F238E27FC236}">
                <a16:creationId xmlns:a16="http://schemas.microsoft.com/office/drawing/2014/main" id="{9008A36D-09E8-DA42-A2E0-60CC1B387DD2}"/>
              </a:ext>
            </a:extLst>
          </p:cNvPr>
          <p:cNvPicPr>
            <a:picLocks noRot="1" noChangeAspect="1"/>
          </p:cNvPicPr>
          <p:nvPr>
            <a:videoFile r:link="rId1"/>
          </p:nvPr>
        </p:nvPicPr>
        <p:blipFill>
          <a:blip r:embed="rId5"/>
          <a:stretch>
            <a:fillRect/>
          </a:stretch>
        </p:blipFill>
        <p:spPr>
          <a:xfrm>
            <a:off x="1923065" y="1612670"/>
            <a:ext cx="8345869" cy="4715416"/>
          </a:xfrm>
          <a:prstGeom prst="rect">
            <a:avLst/>
          </a:prstGeom>
        </p:spPr>
      </p:pic>
    </p:spTree>
    <p:extLst>
      <p:ext uri="{BB962C8B-B14F-4D97-AF65-F5344CB8AC3E}">
        <p14:creationId xmlns:p14="http://schemas.microsoft.com/office/powerpoint/2010/main" val="244363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4" name="Title 1">
            <a:extLst>
              <a:ext uri="{FF2B5EF4-FFF2-40B4-BE49-F238E27FC236}">
                <a16:creationId xmlns:a16="http://schemas.microsoft.com/office/drawing/2014/main" id="{44849309-2F10-3DAA-F8C8-1550C13478B7}"/>
              </a:ext>
            </a:extLst>
          </p:cNvPr>
          <p:cNvSpPr txBox="1">
            <a:spLocks/>
          </p:cNvSpPr>
          <p:nvPr/>
        </p:nvSpPr>
        <p:spPr>
          <a:xfrm>
            <a:off x="619961" y="3315537"/>
            <a:ext cx="8507414" cy="827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0C1B55"/>
                </a:solidFill>
                <a:latin typeface="Gotham Book"/>
              </a:rPr>
              <a:t>Child Development Milestones</a:t>
            </a:r>
          </a:p>
        </p:txBody>
      </p:sp>
      <p:sp>
        <p:nvSpPr>
          <p:cNvPr id="7" name="Title 1">
            <a:extLst>
              <a:ext uri="{FF2B5EF4-FFF2-40B4-BE49-F238E27FC236}">
                <a16:creationId xmlns:a16="http://schemas.microsoft.com/office/drawing/2014/main" id="{0138FD29-4BD3-C580-19F9-C84C5D4492F7}"/>
              </a:ext>
            </a:extLst>
          </p:cNvPr>
          <p:cNvSpPr txBox="1">
            <a:spLocks/>
          </p:cNvSpPr>
          <p:nvPr/>
        </p:nvSpPr>
        <p:spPr>
          <a:xfrm>
            <a:off x="1316482" y="4101949"/>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Social/Emotional</a:t>
            </a:r>
          </a:p>
          <a:p>
            <a:pPr marL="457200" indent="-457200">
              <a:spcBef>
                <a:spcPts val="0"/>
              </a:spcBef>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Physical/Movement</a:t>
            </a:r>
          </a:p>
          <a:p>
            <a:pPr marL="457200" indent="-457200">
              <a:spcBef>
                <a:spcPts val="0"/>
              </a:spcBef>
              <a:spcAft>
                <a:spcPts val="1200"/>
              </a:spcAft>
              <a:buClr>
                <a:srgbClr val="00A886"/>
              </a:buClr>
              <a:buFont typeface="Wingdings" panose="05000000000000000000" pitchFamily="2" charset="2"/>
              <a:buChar char="§"/>
            </a:pPr>
            <a:r>
              <a:rPr lang="en-US" sz="2800">
                <a:solidFill>
                  <a:srgbClr val="0C1B55"/>
                </a:solidFill>
                <a:latin typeface="Gotham Book"/>
              </a:rPr>
              <a:t>Language/Communication</a:t>
            </a:r>
          </a:p>
          <a:p>
            <a:pPr marL="457200" indent="-457200">
              <a:spcBef>
                <a:spcPts val="0"/>
              </a:spcBef>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Cognitive/Thinking</a:t>
            </a:r>
            <a:br>
              <a:rPr lang="en-US" sz="2400">
                <a:solidFill>
                  <a:srgbClr val="0C1B55"/>
                </a:solidFill>
                <a:latin typeface="Gotham Book" panose="02000604040000020004" pitchFamily="50" charset="0"/>
              </a:rPr>
            </a:br>
            <a:endParaRPr lang="en-US" sz="2400">
              <a:solidFill>
                <a:srgbClr val="0C1B55"/>
              </a:solidFill>
              <a:latin typeface="Gotham Book" panose="02000604040000020004" pitchFamily="50" charset="0"/>
            </a:endParaRPr>
          </a:p>
        </p:txBody>
      </p:sp>
    </p:spTree>
    <p:extLst>
      <p:ext uri="{BB962C8B-B14F-4D97-AF65-F5344CB8AC3E}">
        <p14:creationId xmlns:p14="http://schemas.microsoft.com/office/powerpoint/2010/main" val="1394299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a:solidFill>
                  <a:srgbClr val="0C1B55"/>
                </a:solidFill>
                <a:latin typeface="Gotham Book"/>
                <a:cs typeface="Calibri"/>
              </a:rPr>
              <a:t>Child Development: Developmental Milestones</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8147997" cy="4739759"/>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Read through the </a:t>
            </a:r>
            <a:r>
              <a:rPr lang="en-US" sz="2800" b="1">
                <a:solidFill>
                  <a:srgbClr val="0C1B55"/>
                </a:solidFill>
                <a:latin typeface="Gotham Book" panose="02000604040000020004" pitchFamily="50" charset="0"/>
                <a:hlinkClick r:id="rId4">
                  <a:extLst>
                    <a:ext uri="{A12FA001-AC4F-418D-AE19-62706E023703}">
                      <ahyp:hlinkClr xmlns:ahyp="http://schemas.microsoft.com/office/drawing/2018/hyperlinkcolor" val="tx"/>
                    </a:ext>
                  </a:extLst>
                </a:hlinkClick>
              </a:rPr>
              <a:t>Milestone Moments </a:t>
            </a:r>
            <a:r>
              <a:rPr lang="en-US" sz="2800">
                <a:solidFill>
                  <a:srgbClr val="0C1B55"/>
                </a:solidFill>
                <a:latin typeface="Gotham Book" panose="02000604040000020004" pitchFamily="50" charset="0"/>
              </a:rPr>
              <a:t>or </a:t>
            </a:r>
            <a:r>
              <a:rPr lang="en-US" sz="2800" b="1">
                <a:solidFill>
                  <a:srgbClr val="0C1B55"/>
                </a:solidFill>
                <a:latin typeface="Gotham Book" panose="02000604040000020004" pitchFamily="50" charset="0"/>
                <a:hlinkClick r:id="rId5">
                  <a:extLst>
                    <a:ext uri="{A12FA001-AC4F-418D-AE19-62706E023703}">
                      <ahyp:hlinkClr xmlns:ahyp="http://schemas.microsoft.com/office/drawing/2018/hyperlinkcolor" val="tx"/>
                    </a:ext>
                  </a:extLst>
                </a:hlinkClick>
              </a:rPr>
              <a:t>Positive Parenting School Age </a:t>
            </a:r>
            <a:r>
              <a:rPr lang="en-US" sz="2800">
                <a:solidFill>
                  <a:srgbClr val="0C1B55"/>
                </a:solidFill>
                <a:latin typeface="Gotham Book" panose="02000604040000020004" pitchFamily="50" charset="0"/>
              </a:rPr>
              <a:t>handouts that correspond with the ages of children in your care</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is important for us to know about children at this age?</a:t>
            </a:r>
          </a:p>
          <a:p>
            <a:pPr marL="457200" indent="-457200">
              <a:spcBef>
                <a:spcPts val="30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are some activities you could do with the children to support their development?</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07929"/>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356533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a:solidFill>
                  <a:srgbClr val="0C1B55"/>
                </a:solidFill>
                <a:latin typeface="Gotham Book"/>
                <a:cs typeface="Calibri"/>
              </a:rPr>
              <a:t>Child Development: </a:t>
            </a:r>
            <a:br>
              <a:rPr lang="en-US" sz="4000">
                <a:latin typeface="Gotham Book"/>
                <a:cs typeface="Calibri" panose="020F0502020204030204" pitchFamily="34" charset="0"/>
              </a:rPr>
            </a:br>
            <a:r>
              <a:rPr lang="en-US" sz="4000">
                <a:solidFill>
                  <a:srgbClr val="0C1B55"/>
                </a:solidFill>
                <a:latin typeface="Gotham Book"/>
                <a:cs typeface="Calibri"/>
              </a:rPr>
              <a:t>Concerns About Development</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10571919" cy="2123658"/>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Use the milestones to help identify possible delays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Share what you are observing with the child’s family</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Arial" panose="020B0604020202020204" pitchFamily="34" charset="0"/>
              </a:rPr>
              <a:t>Encourage the parent or guardian to contact the child’s health care provider about any concerns</a:t>
            </a:r>
          </a:p>
        </p:txBody>
      </p:sp>
      <p:graphicFrame>
        <p:nvGraphicFramePr>
          <p:cNvPr id="8" name="Diagram 7">
            <a:extLst>
              <a:ext uri="{FF2B5EF4-FFF2-40B4-BE49-F238E27FC236}">
                <a16:creationId xmlns:a16="http://schemas.microsoft.com/office/drawing/2014/main" id="{142B1ABC-3724-32D0-3595-89B7BBAC1EB1}"/>
              </a:ext>
            </a:extLst>
          </p:cNvPr>
          <p:cNvGraphicFramePr/>
          <p:nvPr>
            <p:extLst>
              <p:ext uri="{D42A27DB-BD31-4B8C-83A1-F6EECF244321}">
                <p14:modId xmlns:p14="http://schemas.microsoft.com/office/powerpoint/2010/main" val="2432689"/>
              </p:ext>
            </p:extLst>
          </p:nvPr>
        </p:nvGraphicFramePr>
        <p:xfrm>
          <a:off x="112248" y="4128669"/>
          <a:ext cx="11459068" cy="2404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268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300" b="0" i="0" u="none" strike="noStrike" kern="1200" cap="none" spc="0" normalizeH="0" baseline="0" noProof="0">
                <a:ln>
                  <a:noFill/>
                </a:ln>
                <a:solidFill>
                  <a:schemeClr val="bg1"/>
                </a:solidFill>
                <a:effectLst/>
                <a:uLnTx/>
                <a:uFillTx/>
                <a:latin typeface="Gotham Book"/>
                <a:cs typeface="Calibri"/>
              </a:rPr>
              <a:t>Prevention of </a:t>
            </a:r>
            <a:r>
              <a:rPr lang="en-US" sz="4300">
                <a:solidFill>
                  <a:schemeClr val="bg1"/>
                </a:solidFill>
                <a:latin typeface="Gotham Book"/>
                <a:cs typeface="Calibri"/>
              </a:rPr>
              <a:t>Child Maltreatment, Abusive Head Trauma, and Shaken</a:t>
            </a:r>
            <a:r>
              <a:rPr kumimoji="0" lang="en-US" sz="4300" b="0" i="0" u="none" strike="noStrike" kern="1200" cap="none" spc="0" normalizeH="0" baseline="0" noProof="0">
                <a:ln>
                  <a:noFill/>
                </a:ln>
                <a:solidFill>
                  <a:schemeClr val="bg1"/>
                </a:solidFill>
                <a:effectLst/>
                <a:uLnTx/>
                <a:uFillTx/>
                <a:latin typeface="Gotham Book"/>
                <a:cs typeface="Calibri"/>
              </a:rPr>
              <a:t> Baby Syndrome </a:t>
            </a:r>
            <a:br>
              <a:rPr lang="en-US" sz="4300" b="0" i="0" u="none" strike="noStrike" kern="1200" cap="none" spc="0" normalizeH="0" baseline="0" noProof="0">
                <a:ln>
                  <a:noFill/>
                </a:ln>
                <a:effectLst/>
                <a:uLnTx/>
                <a:uFillTx/>
                <a:latin typeface="Gotham Bold" pitchFamily="50" charset="0"/>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5257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a:solidFill>
                  <a:srgbClr val="0C1B55"/>
                </a:solidFill>
                <a:latin typeface="Gotham Bold" pitchFamily="50" charset="0"/>
                <a:cs typeface="Calibri" panose="020F0502020204030204" pitchFamily="34" charset="0"/>
              </a:rPr>
              <a:t>Prevention of Child Maltreatment</a:t>
            </a: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5" name="Online Media 4" title="Still Face Experiment  Dr  Edward Tronick">
            <a:hlinkClick r:id="" action="ppaction://media"/>
            <a:extLst>
              <a:ext uri="{FF2B5EF4-FFF2-40B4-BE49-F238E27FC236}">
                <a16:creationId xmlns:a16="http://schemas.microsoft.com/office/drawing/2014/main" id="{58E86DEF-B38B-1EB2-8ECA-F604C35AC4BC}"/>
              </a:ext>
            </a:extLst>
          </p:cNvPr>
          <p:cNvPicPr>
            <a:picLocks noRot="1" noChangeAspect="1"/>
          </p:cNvPicPr>
          <p:nvPr>
            <a:videoFile r:link="rId1"/>
          </p:nvPr>
        </p:nvPicPr>
        <p:blipFill>
          <a:blip r:embed="rId5"/>
          <a:stretch>
            <a:fillRect/>
          </a:stretch>
        </p:blipFill>
        <p:spPr>
          <a:xfrm>
            <a:off x="2054225" y="1200150"/>
            <a:ext cx="7769225" cy="4924425"/>
          </a:xfrm>
          <a:prstGeom prst="rect">
            <a:avLst/>
          </a:prstGeom>
        </p:spPr>
      </p:pic>
    </p:spTree>
    <p:extLst>
      <p:ext uri="{BB962C8B-B14F-4D97-AF65-F5344CB8AC3E}">
        <p14:creationId xmlns:p14="http://schemas.microsoft.com/office/powerpoint/2010/main" val="241238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a:solidFill>
                  <a:srgbClr val="0C1B55"/>
                </a:solidFill>
                <a:latin typeface="Gotham Book"/>
              </a:rPr>
              <a:t>Please complete the pre-survey below if you have not already!</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a:solidFill>
                  <a:srgbClr val="0C1B55"/>
                </a:solidFill>
                <a:ea typeface="+mn-lt"/>
                <a:cs typeface="+mn-lt"/>
                <a:hlinkClick r:id="rId4"/>
              </a:rPr>
              <a:t>https://forms.office.com/r/0srhKhNjDw</a:t>
            </a:r>
            <a:r>
              <a:rPr lang="en-US" sz="2800">
                <a:solidFill>
                  <a:srgbClr val="0C1B55"/>
                </a:solidFill>
                <a:ea typeface="+mn-lt"/>
                <a:cs typeface="+mn-lt"/>
              </a:rPr>
              <a:t> </a:t>
            </a:r>
            <a:endParaRPr lang="en-US"/>
          </a:p>
        </p:txBody>
      </p:sp>
      <p:pic>
        <p:nvPicPr>
          <p:cNvPr id="6" name="Picture 5" descr="A qr code on a white background&#10;&#10;Description automatically generated">
            <a:extLst>
              <a:ext uri="{FF2B5EF4-FFF2-40B4-BE49-F238E27FC236}">
                <a16:creationId xmlns:a16="http://schemas.microsoft.com/office/drawing/2014/main" id="{94AF22C3-9CAD-5B5A-7D68-36C8BCDB7A59}"/>
              </a:ext>
            </a:extLst>
          </p:cNvPr>
          <p:cNvPicPr>
            <a:picLocks noChangeAspect="1"/>
          </p:cNvPicPr>
          <p:nvPr/>
        </p:nvPicPr>
        <p:blipFill>
          <a:blip r:embed="rId5"/>
          <a:stretch>
            <a:fillRect/>
          </a:stretch>
        </p:blipFill>
        <p:spPr>
          <a:xfrm>
            <a:off x="4336473" y="2528455"/>
            <a:ext cx="3519054" cy="3519054"/>
          </a:xfrm>
          <a:prstGeom prst="rect">
            <a:avLst/>
          </a:prstGeom>
        </p:spPr>
      </p:pic>
    </p:spTree>
    <p:extLst>
      <p:ext uri="{BB962C8B-B14F-4D97-AF65-F5344CB8AC3E}">
        <p14:creationId xmlns:p14="http://schemas.microsoft.com/office/powerpoint/2010/main" val="51138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a:solidFill>
                  <a:srgbClr val="0C1B55"/>
                </a:solidFill>
                <a:latin typeface="Gotham Bold" pitchFamily="50" charset="0"/>
                <a:cs typeface="Calibri" panose="020F0502020204030204" pitchFamily="34" charset="0"/>
              </a:rPr>
              <a:t>Prevention of Child Maltreatment</a:t>
            </a: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Picture 2" descr="A picture containing application&#10;&#10;Description automatically generated">
            <a:extLst>
              <a:ext uri="{FF2B5EF4-FFF2-40B4-BE49-F238E27FC236}">
                <a16:creationId xmlns:a16="http://schemas.microsoft.com/office/drawing/2014/main" id="{1BBFCD49-173D-FC3D-72C5-DBFB43DC8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898" y="1362458"/>
            <a:ext cx="9330203" cy="4760755"/>
          </a:xfrm>
          <a:prstGeom prst="rect">
            <a:avLst/>
          </a:prstGeom>
        </p:spPr>
      </p:pic>
    </p:spTree>
    <p:extLst>
      <p:ext uri="{BB962C8B-B14F-4D97-AF65-F5344CB8AC3E}">
        <p14:creationId xmlns:p14="http://schemas.microsoft.com/office/powerpoint/2010/main" val="121012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255632" cy="1169034"/>
          </a:xfrm>
        </p:spPr>
        <p:txBody>
          <a:bodyPr>
            <a:noAutofit/>
          </a:bodyPr>
          <a:lstStyle/>
          <a:p>
            <a:pPr algn="l"/>
            <a:r>
              <a:rPr lang="en-US" sz="4000">
                <a:solidFill>
                  <a:srgbClr val="0C1B55"/>
                </a:solidFill>
                <a:latin typeface="Gotham Bold" pitchFamily="50" charset="0"/>
                <a:cs typeface="Calibri" panose="020F0502020204030204" pitchFamily="34" charset="0"/>
              </a:rPr>
              <a:t>Prevention of Child Maltreatment: Appropriate Guidance </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201150"/>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State of Michigan manual for licensed childcare providers prohibits the following means of punishment: hitting, spanking, shaking, biting, pinching, restricting movement, and inflicting emotional or mental harm.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deserve to be treated respectfully and appropriately in a positive manner. Research has linked mental and emotional stress and corporal punishment with negative effects such as learning issues and later criminal behavior.</a:t>
            </a:r>
          </a:p>
        </p:txBody>
      </p:sp>
    </p:spTree>
    <p:extLst>
      <p:ext uri="{BB962C8B-B14F-4D97-AF65-F5344CB8AC3E}">
        <p14:creationId xmlns:p14="http://schemas.microsoft.com/office/powerpoint/2010/main" val="349939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31129" y="342900"/>
            <a:ext cx="7592785" cy="1671217"/>
          </a:xfrm>
        </p:spPr>
        <p:txBody>
          <a:bodyPr>
            <a:noAutofit/>
          </a:bodyPr>
          <a:lstStyle/>
          <a:p>
            <a:pPr algn="ctr"/>
            <a:r>
              <a:rPr lang="en-US" sz="4000">
                <a:solidFill>
                  <a:srgbClr val="0C1B55"/>
                </a:solidFill>
                <a:latin typeface="Gotham Bold" pitchFamily="50" charset="0"/>
                <a:cs typeface="Calibri" panose="020F0502020204030204" pitchFamily="34" charset="0"/>
              </a:rPr>
              <a:t>Prevention of Child Maltreatment: Appropriate Guidance </a:t>
            </a:r>
          </a:p>
        </p:txBody>
      </p:sp>
      <p:sp>
        <p:nvSpPr>
          <p:cNvPr id="5" name="TextBox 4">
            <a:extLst>
              <a:ext uri="{FF2B5EF4-FFF2-40B4-BE49-F238E27FC236}">
                <a16:creationId xmlns:a16="http://schemas.microsoft.com/office/drawing/2014/main" id="{45846078-6004-1E61-1B07-9988642378CB}"/>
              </a:ext>
            </a:extLst>
          </p:cNvPr>
          <p:cNvSpPr txBox="1"/>
          <p:nvPr/>
        </p:nvSpPr>
        <p:spPr>
          <a:xfrm>
            <a:off x="4261757" y="2147018"/>
            <a:ext cx="7592785" cy="4308872"/>
          </a:xfrm>
          <a:prstGeom prst="rect">
            <a:avLst/>
          </a:prstGeom>
          <a:noFill/>
        </p:spPr>
        <p:txBody>
          <a:bodyPr wrap="square">
            <a:spAutoFit/>
          </a:bodyPr>
          <a:lstStyle/>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Make sure the space is ready</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Model the behaviors and language you want to see </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Tell children what you want them to do</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Redirect the child to a positive choice</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Ignore behaviors when appropriate</a:t>
            </a:r>
          </a:p>
          <a:p>
            <a:pPr marL="457200" indent="-457200" algn="l">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Remove the child from the                         situation</a:t>
            </a:r>
          </a:p>
        </p:txBody>
      </p:sp>
    </p:spTree>
    <p:extLst>
      <p:ext uri="{BB962C8B-B14F-4D97-AF65-F5344CB8AC3E}">
        <p14:creationId xmlns:p14="http://schemas.microsoft.com/office/powerpoint/2010/main" val="11277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Prevention of Child Maltreatment: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Have a Plan When You’re Feeling Stressed</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37015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it is okay to ask for help</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Have easy access to parent phone number and other support people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that it is okay to let an infant or toddler cry – if the child is safe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Step into another room and breathe</a:t>
            </a:r>
          </a:p>
        </p:txBody>
      </p:sp>
    </p:spTree>
    <p:extLst>
      <p:ext uri="{BB962C8B-B14F-4D97-AF65-F5344CB8AC3E}">
        <p14:creationId xmlns:p14="http://schemas.microsoft.com/office/powerpoint/2010/main" val="2075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735466" y="3429000"/>
            <a:ext cx="10721068" cy="827602"/>
          </a:xfrm>
        </p:spPr>
        <p:txBody>
          <a:bodyPr>
            <a:normAutofit fontScale="90000"/>
          </a:bodyPr>
          <a:lstStyle/>
          <a:p>
            <a:pPr algn="l"/>
            <a:r>
              <a:rPr lang="en-US" sz="4000">
                <a:solidFill>
                  <a:srgbClr val="0C1B55"/>
                </a:solidFill>
                <a:latin typeface="Gotham Bold" pitchFamily="50" charset="0"/>
              </a:rPr>
              <a:t>Prevention of Abusive Head Trauma including Shaken Baby Syndrome</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3285" y="4180054"/>
            <a:ext cx="10721068"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600"/>
              </a:spcAft>
              <a:buClr>
                <a:srgbClr val="00A886"/>
              </a:buClr>
              <a:buFont typeface="Wingdings" panose="05000000000000000000" pitchFamily="2" charset="2"/>
              <a:buChar char="§"/>
            </a:pPr>
            <a:r>
              <a:rPr lang="en-US" sz="2000">
                <a:solidFill>
                  <a:srgbClr val="0C1B55"/>
                </a:solidFill>
                <a:latin typeface="Gotham Book" panose="02000604040000020004" pitchFamily="50" charset="0"/>
              </a:rPr>
              <a:t>Abusive Head Trauma (AHT) is a type of physical abuse towards an infant or child that results in a head or neck injury</a:t>
            </a:r>
          </a:p>
          <a:p>
            <a:pPr marL="457200" indent="-457200">
              <a:spcBef>
                <a:spcPts val="0"/>
              </a:spcBef>
              <a:spcAft>
                <a:spcPts val="600"/>
              </a:spcAft>
              <a:buClr>
                <a:srgbClr val="00A886"/>
              </a:buClr>
              <a:buFont typeface="Wingdings" panose="05000000000000000000" pitchFamily="2" charset="2"/>
              <a:buChar char="§"/>
            </a:pPr>
            <a:r>
              <a:rPr lang="en-US" sz="2000">
                <a:solidFill>
                  <a:srgbClr val="0C1B55"/>
                </a:solidFill>
                <a:latin typeface="Gotham Book" panose="02000604040000020004" pitchFamily="50" charset="0"/>
              </a:rPr>
              <a:t>Most cases of AHT happen when a parent or caregiver is upset because a baby or child won’t stop crying or isn’t doing something they expect the child to do</a:t>
            </a:r>
          </a:p>
          <a:p>
            <a:pPr marL="457200" indent="-457200">
              <a:spcBef>
                <a:spcPts val="0"/>
              </a:spcBef>
              <a:spcAft>
                <a:spcPts val="600"/>
              </a:spcAft>
              <a:buClr>
                <a:srgbClr val="00A886"/>
              </a:buClr>
              <a:buFont typeface="Wingdings" panose="05000000000000000000" pitchFamily="2" charset="2"/>
              <a:buChar char="§"/>
            </a:pPr>
            <a:r>
              <a:rPr lang="en-US" sz="2000">
                <a:solidFill>
                  <a:srgbClr val="0C1B55"/>
                </a:solidFill>
                <a:latin typeface="Gotham Book" panose="02000604040000020004" pitchFamily="50" charset="0"/>
              </a:rPr>
              <a:t>The injuries from AHT can result in long term physical, mental and medical deficits, brain damage, and even death</a:t>
            </a:r>
          </a:p>
          <a:p>
            <a:pPr marL="457200" indent="-457200">
              <a:spcBef>
                <a:spcPts val="0"/>
              </a:spcBef>
              <a:spcAft>
                <a:spcPts val="600"/>
              </a:spcAft>
              <a:buClr>
                <a:srgbClr val="00A886"/>
              </a:buClr>
              <a:buFont typeface="Wingdings" panose="05000000000000000000" pitchFamily="2" charset="2"/>
              <a:buChar char="§"/>
            </a:pPr>
            <a:r>
              <a:rPr lang="en-US" sz="2000">
                <a:solidFill>
                  <a:srgbClr val="0C1B55"/>
                </a:solidFill>
                <a:latin typeface="Gotham Book" panose="02000604040000020004" pitchFamily="50" charset="0"/>
              </a:rPr>
              <a:t>There are around 3,000 cases of AHT in the U.S. each year, with 1 out of 4 children dying from the injuries.</a:t>
            </a:r>
          </a:p>
          <a:p>
            <a:pPr marL="457200" indent="-457200">
              <a:spcBef>
                <a:spcPts val="0"/>
              </a:spcBef>
              <a:spcAft>
                <a:spcPts val="600"/>
              </a:spcAft>
              <a:buClr>
                <a:srgbClr val="00A886"/>
              </a:buClr>
              <a:buFont typeface="Wingdings" panose="05000000000000000000" pitchFamily="2" charset="2"/>
              <a:buChar char="§"/>
            </a:pPr>
            <a:r>
              <a:rPr lang="en-US" sz="2000" b="1" u="sng">
                <a:solidFill>
                  <a:srgbClr val="0C1B55"/>
                </a:solidFill>
                <a:latin typeface="Gotham Book" panose="02000604040000020004" pitchFamily="50" charset="0"/>
              </a:rPr>
              <a:t>No amount of shaking is safe</a:t>
            </a:r>
            <a:endParaRPr lang="en-US" sz="1800" b="1" u="sng">
              <a:solidFill>
                <a:srgbClr val="0C1B55"/>
              </a:solidFill>
              <a:latin typeface="Gotham Book" panose="02000604040000020004" pitchFamily="50" charset="0"/>
            </a:endParaRPr>
          </a:p>
        </p:txBody>
      </p:sp>
    </p:spTree>
    <p:extLst>
      <p:ext uri="{BB962C8B-B14F-4D97-AF65-F5344CB8AC3E}">
        <p14:creationId xmlns:p14="http://schemas.microsoft.com/office/powerpoint/2010/main" val="193826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108543"/>
          </a:xfrm>
          <a:prstGeom prst="rect">
            <a:avLst/>
          </a:prstGeom>
          <a:noFill/>
        </p:spPr>
        <p:txBody>
          <a:bodyPr wrap="square" rtlCol="0">
            <a:spAutoFit/>
          </a:bodyPr>
          <a:lstStyle/>
          <a:p>
            <a:pPr marL="457200" indent="-457200">
              <a:buFont typeface="Arial" panose="020B0604020202020204" pitchFamily="34" charset="0"/>
              <a:buChar char="•"/>
            </a:pPr>
            <a:r>
              <a:rPr lang="en-US" sz="2800"/>
              <a:t>Someone uses force to throw or drop a baby or child on purpose</a:t>
            </a:r>
          </a:p>
          <a:p>
            <a:pPr marL="457200" indent="-457200">
              <a:buFont typeface="Arial" panose="020B0604020202020204" pitchFamily="34" charset="0"/>
              <a:buChar char="•"/>
            </a:pPr>
            <a:r>
              <a:rPr lang="en-US" sz="2800"/>
              <a:t>Someone hits the child’s head or neck against an object, like the floor or furniture, or hits the child’s head or neck with an object</a:t>
            </a:r>
          </a:p>
          <a:p>
            <a:pPr marL="457200" indent="-457200">
              <a:buFont typeface="Arial" panose="020B0604020202020204" pitchFamily="34" charset="0"/>
              <a:buChar char="•"/>
            </a:pPr>
            <a:r>
              <a:rPr lang="en-US" sz="2800"/>
              <a:t>Someone uses force to shake a baby or child.  This is the form of Abusive Head Trauma known as Shaken Baby Syndrome</a:t>
            </a:r>
          </a:p>
          <a:p>
            <a:pPr algn="ctr"/>
            <a:endParaRPr lang="en-US" sz="2800"/>
          </a:p>
          <a:p>
            <a:pPr marL="0" indent="0" algn="ctr">
              <a:buNone/>
            </a:pPr>
            <a:r>
              <a:rPr lang="en-US" sz="2800"/>
              <a:t>NEVER, NEVER shake a baby!  No amount of shaking is safe.</a:t>
            </a:r>
          </a:p>
        </p:txBody>
      </p:sp>
      <p:sp>
        <p:nvSpPr>
          <p:cNvPr id="4" name="Title 1">
            <a:extLst>
              <a:ext uri="{FF2B5EF4-FFF2-40B4-BE49-F238E27FC236}">
                <a16:creationId xmlns:a16="http://schemas.microsoft.com/office/drawing/2014/main" id="{A1A1D87E-9378-079E-63CF-C39AAA8AA619}"/>
              </a:ext>
            </a:extLst>
          </p:cNvPr>
          <p:cNvSpPr txBox="1">
            <a:spLocks/>
          </p:cNvSpPr>
          <p:nvPr/>
        </p:nvSpPr>
        <p:spPr>
          <a:xfrm>
            <a:off x="448811" y="227058"/>
            <a:ext cx="11294378" cy="11690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t>Prevention of Abusive Head Trauma including Shaken Baby Syndrome</a:t>
            </a:r>
            <a:br>
              <a:rPr lang="en-US" sz="3200" b="1"/>
            </a:br>
            <a:br>
              <a:rPr lang="en-US" sz="3200" b="1"/>
            </a:br>
            <a:r>
              <a:rPr lang="en-US" sz="3200" b="1"/>
              <a:t>ABUSIVE HEAD TRAUMA IS RESULT OF ONE OF THREE ACTIONS</a:t>
            </a:r>
            <a:endParaRPr lang="en-US" sz="3200">
              <a:solidFill>
                <a:srgbClr val="0C1B55"/>
              </a:solidFill>
              <a:latin typeface="Gotham Bold" pitchFamily="50" charset="0"/>
              <a:cs typeface="Calibri" panose="020F0502020204030204" pitchFamily="34" charset="0"/>
            </a:endParaRPr>
          </a:p>
        </p:txBody>
      </p:sp>
    </p:spTree>
    <p:extLst>
      <p:ext uri="{BB962C8B-B14F-4D97-AF65-F5344CB8AC3E}">
        <p14:creationId xmlns:p14="http://schemas.microsoft.com/office/powerpoint/2010/main" val="101831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Recognition and Reporting of Child Abuse and Neglect</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77917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Recognition and Reporting of Child Abuse and Neglect</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69359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As a License Exempt Provider, you are committing to understanding your role as a Mandated Reporter</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the signs of abuse and neglect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Michigan Department of Health and Human Services Centralized Intake</a:t>
            </a:r>
          </a:p>
          <a:p>
            <a:pPr marL="800100" lvl="1"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Open 24 hours a day, 7 days a week </a:t>
            </a:r>
          </a:p>
          <a:p>
            <a:pPr marL="800100" lvl="1"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Report by phone or online</a:t>
            </a:r>
          </a:p>
          <a:p>
            <a:pPr marL="1257300" lvl="2" indent="-342900">
              <a:spcAft>
                <a:spcPts val="1800"/>
              </a:spcAft>
              <a:buClr>
                <a:srgbClr val="00A886"/>
              </a:buClr>
              <a:buFont typeface="Wingdings" panose="05000000000000000000" pitchFamily="2" charset="2"/>
              <a:buChar char="§"/>
            </a:pPr>
            <a:r>
              <a:rPr lang="en-US" sz="2800" b="1">
                <a:solidFill>
                  <a:srgbClr val="0C1B55"/>
                </a:solidFill>
                <a:latin typeface="Gotham Book" panose="02000604040000020004" pitchFamily="50" charset="0"/>
              </a:rPr>
              <a:t>855-444-3911</a:t>
            </a:r>
          </a:p>
        </p:txBody>
      </p:sp>
    </p:spTree>
    <p:extLst>
      <p:ext uri="{BB962C8B-B14F-4D97-AF65-F5344CB8AC3E}">
        <p14:creationId xmlns:p14="http://schemas.microsoft.com/office/powerpoint/2010/main" val="236716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TEN-4- </a:t>
            </a:r>
            <a:r>
              <a:rPr lang="en-US" sz="4000" err="1">
                <a:solidFill>
                  <a:srgbClr val="0C1B55"/>
                </a:solidFill>
                <a:latin typeface="Gotham Bold" pitchFamily="50" charset="0"/>
                <a:cs typeface="Calibri" panose="020F0502020204030204" pitchFamily="34" charset="0"/>
              </a:rPr>
              <a:t>FACESp</a:t>
            </a:r>
            <a:r>
              <a:rPr lang="en-US" sz="4000">
                <a:solidFill>
                  <a:srgbClr val="0C1B55"/>
                </a:solidFill>
                <a:latin typeface="Gotham Bold" pitchFamily="50" charset="0"/>
                <a:cs typeface="Calibri" panose="020F0502020204030204" pitchFamily="34" charset="0"/>
              </a:rPr>
              <a:t> Bruising Rule</a:t>
            </a:r>
          </a:p>
        </p:txBody>
      </p:sp>
      <p:pic>
        <p:nvPicPr>
          <p:cNvPr id="4" name="Picture 3">
            <a:extLst>
              <a:ext uri="{FF2B5EF4-FFF2-40B4-BE49-F238E27FC236}">
                <a16:creationId xmlns:a16="http://schemas.microsoft.com/office/drawing/2014/main" id="{7ABB778D-303F-3622-52D9-D7028262CFE8}"/>
              </a:ext>
            </a:extLst>
          </p:cNvPr>
          <p:cNvPicPr>
            <a:picLocks noChangeAspect="1"/>
          </p:cNvPicPr>
          <p:nvPr/>
        </p:nvPicPr>
        <p:blipFill>
          <a:blip r:embed="rId4"/>
          <a:stretch>
            <a:fillRect/>
          </a:stretch>
        </p:blipFill>
        <p:spPr>
          <a:xfrm>
            <a:off x="308666" y="1420586"/>
            <a:ext cx="5273497" cy="5060119"/>
          </a:xfrm>
          <a:prstGeom prst="rect">
            <a:avLst/>
          </a:prstGeom>
        </p:spPr>
      </p:pic>
      <p:sp>
        <p:nvSpPr>
          <p:cNvPr id="5" name="Content Placeholder 3">
            <a:extLst>
              <a:ext uri="{FF2B5EF4-FFF2-40B4-BE49-F238E27FC236}">
                <a16:creationId xmlns:a16="http://schemas.microsoft.com/office/drawing/2014/main" id="{F56409E8-E112-33BA-030E-AACC3FA16E68}"/>
              </a:ext>
            </a:extLst>
          </p:cNvPr>
          <p:cNvSpPr txBox="1">
            <a:spLocks/>
          </p:cNvSpPr>
          <p:nvPr/>
        </p:nvSpPr>
        <p:spPr>
          <a:xfrm>
            <a:off x="5890828" y="1420586"/>
            <a:ext cx="5181600" cy="4893853"/>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a:t>“FACES”</a:t>
            </a:r>
          </a:p>
          <a:p>
            <a:pPr lvl="1">
              <a:buFont typeface="Wingdings" panose="05000000000000000000" pitchFamily="2" charset="2"/>
              <a:buChar char="v"/>
            </a:pPr>
            <a:r>
              <a:rPr lang="en-US" sz="3500"/>
              <a:t>   Frenulum (Inner part of gum near teeth)</a:t>
            </a:r>
            <a:endParaRPr lang="en-US" sz="3500">
              <a:cs typeface="Calibri"/>
            </a:endParaRPr>
          </a:p>
          <a:p>
            <a:pPr lvl="1">
              <a:buFont typeface="Wingdings" panose="05000000000000000000" pitchFamily="2" charset="2"/>
              <a:buChar char="v"/>
            </a:pPr>
            <a:r>
              <a:rPr lang="en-US" sz="3500"/>
              <a:t>   Angle of Jaw (jawline)</a:t>
            </a:r>
            <a:endParaRPr lang="en-US" sz="3500">
              <a:cs typeface="Calibri" panose="020F0502020204030204"/>
            </a:endParaRPr>
          </a:p>
          <a:p>
            <a:pPr lvl="1">
              <a:buFont typeface="Wingdings" panose="05000000000000000000" pitchFamily="2" charset="2"/>
              <a:buChar char="v"/>
            </a:pPr>
            <a:r>
              <a:rPr lang="en-US" sz="3500"/>
              <a:t>   Cheeks (fleshy part)</a:t>
            </a:r>
          </a:p>
          <a:p>
            <a:pPr lvl="1">
              <a:buFont typeface="Wingdings" panose="05000000000000000000" pitchFamily="2" charset="2"/>
              <a:buChar char="v"/>
            </a:pPr>
            <a:r>
              <a:rPr lang="en-US" sz="3500"/>
              <a:t>   Eyelids</a:t>
            </a:r>
          </a:p>
          <a:p>
            <a:pPr lvl="1">
              <a:buFont typeface="Wingdings" panose="05000000000000000000" pitchFamily="2" charset="2"/>
              <a:buChar char="v"/>
            </a:pPr>
            <a:r>
              <a:rPr lang="en-US" sz="3500"/>
              <a:t>   Subconjunctivae (white part of eye)</a:t>
            </a:r>
            <a:endParaRPr lang="en-US" sz="3500">
              <a:cs typeface="Calibri"/>
            </a:endParaRPr>
          </a:p>
          <a:p>
            <a:pPr lvl="1">
              <a:buFont typeface="Wingdings" panose="05000000000000000000" pitchFamily="2" charset="2"/>
              <a:buChar char="v"/>
            </a:pPr>
            <a:endParaRPr lang="en-US"/>
          </a:p>
          <a:p>
            <a:pPr lvl="1">
              <a:buFont typeface="Wingdings" panose="05000000000000000000" pitchFamily="2" charset="2"/>
              <a:buChar char="v"/>
            </a:pPr>
            <a:endParaRPr lang="en-US"/>
          </a:p>
          <a:p>
            <a:pPr marL="457200" lvl="1" indent="0" algn="ctr">
              <a:buFont typeface="Arial" panose="020B0604020202020204" pitchFamily="34" charset="0"/>
              <a:buNone/>
            </a:pPr>
            <a:endParaRPr lang="en-US" sz="900" b="1"/>
          </a:p>
          <a:p>
            <a:pPr marL="457200" lvl="1" indent="0" algn="ctr">
              <a:buFont typeface="Arial" panose="020B0604020202020204" pitchFamily="34" charset="0"/>
              <a:buNone/>
            </a:pPr>
            <a:endParaRPr lang="en-US" sz="4000" b="1"/>
          </a:p>
          <a:p>
            <a:pPr marL="457200" lvl="1" indent="0" algn="ctr">
              <a:buFont typeface="Arial" panose="020B0604020202020204" pitchFamily="34" charset="0"/>
              <a:buNone/>
            </a:pPr>
            <a:r>
              <a:rPr lang="en-US" sz="4000" b="1"/>
              <a:t>“p”</a:t>
            </a:r>
          </a:p>
          <a:p>
            <a:pPr marL="457200" lvl="1" indent="0" algn="ctr">
              <a:buFont typeface="Arial" panose="020B0604020202020204" pitchFamily="34" charset="0"/>
              <a:buNone/>
            </a:pPr>
            <a:endParaRPr lang="en-US" sz="3500"/>
          </a:p>
          <a:p>
            <a:pPr marL="457200" lvl="1" indent="0">
              <a:buNone/>
            </a:pPr>
            <a:r>
              <a:rPr lang="en-US" sz="3500"/>
              <a:t>Patterned bruising (Specific patterns like slap, grab, cigarette burns)</a:t>
            </a:r>
            <a:endParaRPr lang="en-US" sz="3500">
              <a:cs typeface="Calibri"/>
            </a:endParaRPr>
          </a:p>
        </p:txBody>
      </p:sp>
    </p:spTree>
    <p:extLst>
      <p:ext uri="{BB962C8B-B14F-4D97-AF65-F5344CB8AC3E}">
        <p14:creationId xmlns:p14="http://schemas.microsoft.com/office/powerpoint/2010/main" val="1506842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of Sudden Infant Death Syndrome and the Use of Safe Sleep Practices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83037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g160d18b9a67_1_9">
            <a:extLst>
              <a:ext uri="{FF2B5EF4-FFF2-40B4-BE49-F238E27FC236}">
                <a16:creationId xmlns:a16="http://schemas.microsoft.com/office/drawing/2014/main" id="{5379A06A-5A7D-56FA-94C6-55BA4C822ED8}"/>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 name="Title 1">
            <a:extLst>
              <a:ext uri="{FF2B5EF4-FFF2-40B4-BE49-F238E27FC236}">
                <a16:creationId xmlns:a16="http://schemas.microsoft.com/office/drawing/2014/main" id="{D1B7717D-779F-98C8-B24A-915E91D9FE14}"/>
              </a:ext>
            </a:extLst>
          </p:cNvPr>
          <p:cNvSpPr>
            <a:spLocks noGrp="1"/>
          </p:cNvSpPr>
          <p:nvPr>
            <p:ph type="ctrTitle"/>
          </p:nvPr>
        </p:nvSpPr>
        <p:spPr>
          <a:xfrm>
            <a:off x="980956" y="4044361"/>
            <a:ext cx="10230087" cy="2555943"/>
          </a:xfrm>
        </p:spPr>
        <p:txBody>
          <a:bodyPr>
            <a:normAutofit fontScale="90000"/>
          </a:bodyPr>
          <a:lstStyle/>
          <a:p>
            <a:r>
              <a:rPr lang="en-US" sz="4800" b="1">
                <a:solidFill>
                  <a:schemeClr val="bg1"/>
                </a:solidFill>
                <a:latin typeface="Gotham Book"/>
                <a:cs typeface="Calibri"/>
              </a:rPr>
              <a:t>License Exempt Provider Preservice Training: </a:t>
            </a:r>
            <a:br>
              <a:rPr lang="en-US" sz="4800" b="1">
                <a:latin typeface="Gotham Book"/>
                <a:cs typeface="Calibri" panose="020F0502020204030204" pitchFamily="34" charset="0"/>
              </a:rPr>
            </a:br>
            <a:r>
              <a:rPr lang="en-US" sz="4800" b="1">
                <a:solidFill>
                  <a:schemeClr val="bg1"/>
                </a:solidFill>
                <a:latin typeface="Gotham Book"/>
                <a:cs typeface="Calibri"/>
              </a:rPr>
              <a:t>Level 1 of Michigan’s Quality Development Continuum</a:t>
            </a:r>
            <a:br>
              <a:rPr lang="en-US" sz="4800" b="1">
                <a:latin typeface="Gotham Bold" pitchFamily="50" charset="0"/>
                <a:cs typeface="Calibri" panose="020F0502020204030204" pitchFamily="34" charset="0"/>
              </a:rPr>
            </a:br>
            <a:endParaRPr lang="en-US" sz="4800" b="1">
              <a:solidFill>
                <a:schemeClr val="bg1"/>
              </a:solidFill>
              <a:latin typeface="Gotham Bold" pitchFamily="50" charset="0"/>
              <a:cs typeface="Calibri" panose="020F0502020204030204" pitchFamily="34" charset="0"/>
            </a:endParaRPr>
          </a:p>
        </p:txBody>
      </p:sp>
    </p:spTree>
    <p:extLst>
      <p:ext uri="{BB962C8B-B14F-4D97-AF65-F5344CB8AC3E}">
        <p14:creationId xmlns:p14="http://schemas.microsoft.com/office/powerpoint/2010/main" val="382339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a:cs typeface="Calibri"/>
              </a:rPr>
              <a:t>What Belongs in the Sleeping area? </a:t>
            </a:r>
            <a:endParaRPr lang="en-US" sz="4000">
              <a:solidFill>
                <a:srgbClr val="0C1B55"/>
              </a:solidFill>
              <a:latin typeface="Gotham Bold" pitchFamily="50" charset="0"/>
              <a:cs typeface="Calibri" panose="020F0502020204030204" pitchFamily="34" charset="0"/>
            </a:endParaRPr>
          </a:p>
        </p:txBody>
      </p:sp>
      <p:pic>
        <p:nvPicPr>
          <p:cNvPr id="4" name="Picture 3" descr="A picture containing indoor&#10;&#10;Description automatically generated">
            <a:extLst>
              <a:ext uri="{FF2B5EF4-FFF2-40B4-BE49-F238E27FC236}">
                <a16:creationId xmlns:a16="http://schemas.microsoft.com/office/drawing/2014/main" id="{9B153F85-E891-0E15-FA8C-9ED7C878D2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79136" y="4204282"/>
            <a:ext cx="2417988" cy="1614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5E641DA0-C993-DD72-787B-5D55A8FCEA6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38966">
            <a:off x="1771424" y="4237138"/>
            <a:ext cx="2400317" cy="1673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picture containing indoor, floor, furniture, chair&#10;&#10;Description automatically generated">
            <a:extLst>
              <a:ext uri="{FF2B5EF4-FFF2-40B4-BE49-F238E27FC236}">
                <a16:creationId xmlns:a16="http://schemas.microsoft.com/office/drawing/2014/main" id="{875EB449-5C7C-04AC-1153-86F620F5D1DB}"/>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22381"/>
          <a:stretch/>
        </p:blipFill>
        <p:spPr>
          <a:xfrm>
            <a:off x="1461790" y="1908844"/>
            <a:ext cx="3019585" cy="1757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baby bed, bedroom&#10;&#10;Description automatically generated">
            <a:extLst>
              <a:ext uri="{FF2B5EF4-FFF2-40B4-BE49-F238E27FC236}">
                <a16:creationId xmlns:a16="http://schemas.microsoft.com/office/drawing/2014/main" id="{55891A07-C405-4A44-342C-3A005BFAC44F}"/>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353253">
            <a:off x="7782927" y="1945640"/>
            <a:ext cx="3017030" cy="1733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baby wrapped in a towel&#10;&#10;Description automatically generated with medium confidence">
            <a:extLst>
              <a:ext uri="{FF2B5EF4-FFF2-40B4-BE49-F238E27FC236}">
                <a16:creationId xmlns:a16="http://schemas.microsoft.com/office/drawing/2014/main" id="{13472316-DF4A-BF29-3A89-F8402323D48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563791" y="3982517"/>
            <a:ext cx="1373642" cy="2058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le of stuffed animals&#10;&#10;Description automatically generated with medium confidence">
            <a:extLst>
              <a:ext uri="{FF2B5EF4-FFF2-40B4-BE49-F238E27FC236}">
                <a16:creationId xmlns:a16="http://schemas.microsoft.com/office/drawing/2014/main" id="{662EE732-0649-4853-895F-854B70FC29A0}"/>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72657" y="1908844"/>
            <a:ext cx="2046685" cy="169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quot;Not Allowed&quot; Symbol 9">
            <a:extLst>
              <a:ext uri="{FF2B5EF4-FFF2-40B4-BE49-F238E27FC236}">
                <a16:creationId xmlns:a16="http://schemas.microsoft.com/office/drawing/2014/main" id="{F86E94B3-A7C4-6F39-BC62-9AC98CE26C17}"/>
              </a:ext>
            </a:extLst>
          </p:cNvPr>
          <p:cNvSpPr/>
          <p:nvPr/>
        </p:nvSpPr>
        <p:spPr>
          <a:xfrm>
            <a:off x="3555239" y="1420586"/>
            <a:ext cx="5163827" cy="4849242"/>
          </a:xfrm>
          <a:prstGeom prst="noSmoking">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18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sp>
        <p:nvSpPr>
          <p:cNvPr id="4" name="Subtitle 2">
            <a:extLst>
              <a:ext uri="{FF2B5EF4-FFF2-40B4-BE49-F238E27FC236}">
                <a16:creationId xmlns:a16="http://schemas.microsoft.com/office/drawing/2014/main" id="{966E8FD4-76C2-5F21-6AD7-B661CC254CEF}"/>
              </a:ext>
            </a:extLst>
          </p:cNvPr>
          <p:cNvSpPr>
            <a:spLocks noGrp="1"/>
          </p:cNvSpPr>
          <p:nvPr>
            <p:ph type="subTitle" idx="1"/>
          </p:nvPr>
        </p:nvSpPr>
        <p:spPr>
          <a:xfrm>
            <a:off x="861938" y="1610436"/>
            <a:ext cx="10274634" cy="3884275"/>
          </a:xfrm>
        </p:spPr>
        <p:txBody>
          <a:bodyPr>
            <a:normAutofit/>
          </a:bodyPr>
          <a:lstStyle/>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Alone on back</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In crib, bassinet or pack-n-play</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On a firm mattress with a tightly fitted sheet</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No pads, blankets, wedges, or positioners</a:t>
            </a:r>
          </a:p>
          <a:p>
            <a:pPr marL="457200" indent="-457200" algn="l">
              <a:spcBef>
                <a:spcPts val="0"/>
              </a:spcBef>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In the same room as an adult</a:t>
            </a: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4651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 Choking</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3" name="Online Media 8" title="SIDS Choking">
            <a:hlinkClick r:id="" action="ppaction://media"/>
            <a:extLst>
              <a:ext uri="{FF2B5EF4-FFF2-40B4-BE49-F238E27FC236}">
                <a16:creationId xmlns:a16="http://schemas.microsoft.com/office/drawing/2014/main" id="{C6ADBB3C-DC25-FE78-6E71-CD6545FEC327}"/>
              </a:ext>
            </a:extLst>
          </p:cNvPr>
          <p:cNvPicPr>
            <a:picLocks noRot="1" noChangeAspect="1"/>
          </p:cNvPicPr>
          <p:nvPr>
            <a:videoFile r:link="rId1"/>
          </p:nvPr>
        </p:nvPicPr>
        <p:blipFill>
          <a:blip r:embed="rId5"/>
          <a:stretch>
            <a:fillRect/>
          </a:stretch>
        </p:blipFill>
        <p:spPr>
          <a:xfrm>
            <a:off x="2461220" y="1673207"/>
            <a:ext cx="7339027" cy="4146550"/>
          </a:xfrm>
          <a:prstGeom prst="rect">
            <a:avLst/>
          </a:prstGeom>
        </p:spPr>
      </p:pic>
    </p:spTree>
    <p:extLst>
      <p:ext uri="{BB962C8B-B14F-4D97-AF65-F5344CB8AC3E}">
        <p14:creationId xmlns:p14="http://schemas.microsoft.com/office/powerpoint/2010/main" val="109497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Prevention of Sudden Infant Death Syndrome and the Use of Safe Sleep Practices</a:t>
            </a:r>
            <a:br>
              <a:rPr lang="en-US" sz="4000">
                <a:solidFill>
                  <a:srgbClr val="0C1B55"/>
                </a:solidFill>
                <a:latin typeface="Gotham Bold" pitchFamily="50" charset="0"/>
                <a:cs typeface="Calibri" panose="020F0502020204030204" pitchFamily="34" charset="0"/>
              </a:rPr>
            </a:br>
            <a:br>
              <a:rPr lang="en-US" sz="4400">
                <a:solidFill>
                  <a:srgbClr val="0C1B55"/>
                </a:solidFill>
                <a:latin typeface="Gotham Bold" pitchFamily="50" charset="0"/>
                <a:cs typeface="Calibri" panose="020F0502020204030204" pitchFamily="34" charset="0"/>
              </a:rPr>
            </a:br>
            <a:br>
              <a:rPr lang="en-US" sz="4000">
                <a:solidFill>
                  <a:srgbClr val="0C1B55"/>
                </a:solidFill>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F2AF9B22-7001-AE2F-3962-26B1EAC5E05C}"/>
              </a:ext>
            </a:extLst>
          </p:cNvPr>
          <p:cNvPicPr>
            <a:picLocks noChangeAspect="1"/>
          </p:cNvPicPr>
          <p:nvPr/>
        </p:nvPicPr>
        <p:blipFill rotWithShape="1">
          <a:blip r:embed="rId4"/>
          <a:srcRect l="5808" t="7324" r="4564" b="2512"/>
          <a:stretch/>
        </p:blipFill>
        <p:spPr>
          <a:xfrm>
            <a:off x="1785257" y="1453242"/>
            <a:ext cx="8621485" cy="4569915"/>
          </a:xfrm>
          <a:prstGeom prst="rect">
            <a:avLst/>
          </a:prstGeom>
        </p:spPr>
      </p:pic>
    </p:spTree>
    <p:extLst>
      <p:ext uri="{BB962C8B-B14F-4D97-AF65-F5344CB8AC3E}">
        <p14:creationId xmlns:p14="http://schemas.microsoft.com/office/powerpoint/2010/main" val="69799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CD4E76-6388-2D4B-AF7D-A0DFA24A7B60}"/>
              </a:ext>
              <a:ext uri="{C183D7F6-B498-43B3-948B-1728B52AA6E4}">
                <adec:decorative xmlns:adec="http://schemas.microsoft.com/office/drawing/2017/decorative" val="1"/>
              </a:ext>
            </a:extLst>
          </p:cNvPr>
          <p:cNvGrpSpPr/>
          <p:nvPr/>
        </p:nvGrpSpPr>
        <p:grpSpPr>
          <a:xfrm>
            <a:off x="0" y="-2113"/>
            <a:ext cx="12336087" cy="6860112"/>
            <a:chOff x="0" y="-2113"/>
            <a:chExt cx="12336087" cy="6860112"/>
          </a:xfrm>
        </p:grpSpPr>
        <p:pic>
          <p:nvPicPr>
            <p:cNvPr id="7" name="Google Shape;96;p2">
              <a:extLst>
                <a:ext uri="{FF2B5EF4-FFF2-40B4-BE49-F238E27FC236}">
                  <a16:creationId xmlns:a16="http://schemas.microsoft.com/office/drawing/2014/main" id="{527AC127-3C87-3148-063D-6709C900DAF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5" name="Picture 4">
              <a:extLst>
                <a:ext uri="{FF2B5EF4-FFF2-40B4-BE49-F238E27FC236}">
                  <a16:creationId xmlns:a16="http://schemas.microsoft.com/office/drawing/2014/main" id="{9C2805D9-5EF0-11AF-F531-B3813E9C11A5}"/>
                </a:ext>
              </a:extLst>
            </p:cNvPr>
            <p:cNvPicPr>
              <a:picLocks noChangeAspect="1"/>
            </p:cNvPicPr>
            <p:nvPr/>
          </p:nvPicPr>
          <p:blipFill rotWithShape="1">
            <a:blip r:embed="rId4"/>
            <a:srcRect t="776" b="5190"/>
            <a:stretch/>
          </p:blipFill>
          <p:spPr>
            <a:xfrm>
              <a:off x="0" y="-2113"/>
              <a:ext cx="12336087" cy="3406877"/>
            </a:xfrm>
            <a:prstGeom prst="rect">
              <a:avLst/>
            </a:prstGeom>
          </p:spPr>
        </p:pic>
        <p:cxnSp>
          <p:nvCxnSpPr>
            <p:cNvPr id="9" name="Straight Connector 8">
              <a:extLst>
                <a:ext uri="{FF2B5EF4-FFF2-40B4-BE49-F238E27FC236}">
                  <a16:creationId xmlns:a16="http://schemas.microsoft.com/office/drawing/2014/main" id="{21187ED9-CE98-3684-EF76-FBD655BD4CD1}"/>
                </a:ext>
              </a:extLst>
            </p:cNvPr>
            <p:cNvCxnSpPr/>
            <p:nvPr/>
          </p:nvCxnSpPr>
          <p:spPr>
            <a:xfrm>
              <a:off x="0" y="3397055"/>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E123797-EB32-B402-E78D-486D0504C8AA}"/>
                </a:ext>
              </a:extLst>
            </p:cNvPr>
            <p:cNvCxnSpPr/>
            <p:nvPr/>
          </p:nvCxnSpPr>
          <p:spPr>
            <a:xfrm>
              <a:off x="0" y="3507418"/>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1005088" y="3817314"/>
            <a:ext cx="3812009" cy="713294"/>
          </a:xfrm>
        </p:spPr>
        <p:txBody>
          <a:bodyPr>
            <a:normAutofit/>
          </a:bodyPr>
          <a:lstStyle/>
          <a:p>
            <a:pPr algn="l"/>
            <a:r>
              <a:rPr lang="en-US" sz="4000">
                <a:solidFill>
                  <a:srgbClr val="0C1B55"/>
                </a:solidFill>
                <a:latin typeface="Gotham Bold" pitchFamily="50" charset="0"/>
              </a:rPr>
              <a:t>Break</a:t>
            </a:r>
          </a:p>
        </p:txBody>
      </p:sp>
      <p:sp>
        <p:nvSpPr>
          <p:cNvPr id="8" name="Title 1">
            <a:extLst>
              <a:ext uri="{FF2B5EF4-FFF2-40B4-BE49-F238E27FC236}">
                <a16:creationId xmlns:a16="http://schemas.microsoft.com/office/drawing/2014/main" id="{66668963-2B94-9E23-32ED-BC6C20126AB6}"/>
              </a:ext>
            </a:extLst>
          </p:cNvPr>
          <p:cNvSpPr txBox="1">
            <a:spLocks/>
          </p:cNvSpPr>
          <p:nvPr/>
        </p:nvSpPr>
        <p:spPr>
          <a:xfrm>
            <a:off x="1005088" y="4497948"/>
            <a:ext cx="9715500" cy="1866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a:solidFill>
                  <a:srgbClr val="0C1B55"/>
                </a:solidFill>
                <a:latin typeface="Gotham Book" panose="02000604040000020004" pitchFamily="50" charset="0"/>
              </a:rPr>
              <a:t>Please return in 5 minutes</a:t>
            </a:r>
          </a:p>
          <a:p>
            <a:pPr>
              <a:spcAft>
                <a:spcPts val="1200"/>
              </a:spcAft>
            </a:pPr>
            <a:endParaRPr lang="en-US" sz="2400">
              <a:solidFill>
                <a:srgbClr val="0C1B55"/>
              </a:solidFill>
              <a:latin typeface="Gotham Book" panose="02000604040000020004" pitchFamily="50" charset="0"/>
            </a:endParaRPr>
          </a:p>
        </p:txBody>
      </p:sp>
    </p:spTree>
    <p:extLst>
      <p:ext uri="{BB962C8B-B14F-4D97-AF65-F5344CB8AC3E}">
        <p14:creationId xmlns:p14="http://schemas.microsoft.com/office/powerpoint/2010/main" val="788657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Building and Physical Premises Safety</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233840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Serious Injury</a:t>
            </a:r>
          </a:p>
        </p:txBody>
      </p:sp>
      <p:sp>
        <p:nvSpPr>
          <p:cNvPr id="4" name="Rectangle: Rounded Corners 3">
            <a:extLst>
              <a:ext uri="{FF2B5EF4-FFF2-40B4-BE49-F238E27FC236}">
                <a16:creationId xmlns:a16="http://schemas.microsoft.com/office/drawing/2014/main" id="{79C37C00-EAF7-DEA6-01DF-8AFC24B56FC0}"/>
              </a:ext>
            </a:extLst>
          </p:cNvPr>
          <p:cNvSpPr/>
          <p:nvPr/>
        </p:nvSpPr>
        <p:spPr>
          <a:xfrm>
            <a:off x="1122885" y="1894114"/>
            <a:ext cx="9535886" cy="3461657"/>
          </a:xfrm>
          <a:prstGeom prst="roundRect">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Gotham Book" panose="02000604040000020004" pitchFamily="50" charset="0"/>
              </a:rPr>
              <a:t>“Unintentional injuries—such as those caused by burns, drowning, falls, poisoning and road traffic—are the leading cause of morbidity and mortality among children in the United States.” </a:t>
            </a:r>
          </a:p>
          <a:p>
            <a:pPr algn="ctr"/>
            <a:endParaRPr lang="en-US" sz="2800" b="1">
              <a:latin typeface="Gotham Book" panose="02000604040000020004" pitchFamily="50" charset="0"/>
            </a:endParaRPr>
          </a:p>
          <a:p>
            <a:pPr algn="ctr"/>
            <a:r>
              <a:rPr lang="en-US" sz="2800">
                <a:latin typeface="Gotham Book" panose="02000604040000020004" pitchFamily="50" charset="0"/>
              </a:rPr>
              <a:t>-Center for Disease Control (CDC)</a:t>
            </a:r>
          </a:p>
        </p:txBody>
      </p:sp>
    </p:spTree>
    <p:extLst>
      <p:ext uri="{BB962C8B-B14F-4D97-AF65-F5344CB8AC3E}">
        <p14:creationId xmlns:p14="http://schemas.microsoft.com/office/powerpoint/2010/main" val="1560775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9;p1">
            <a:extLst>
              <a:ext uri="{FF2B5EF4-FFF2-40B4-BE49-F238E27FC236}">
                <a16:creationId xmlns:a16="http://schemas.microsoft.com/office/drawing/2014/main" id="{F901AB68-A80E-91CC-B625-8F50D900ED39}"/>
              </a:ext>
            </a:extLst>
          </p:cNvPr>
          <p:cNvPicPr preferRelativeResize="0"/>
          <p:nvPr/>
        </p:nvPicPr>
        <p:blipFill>
          <a:blip r:embed="rId3">
            <a:alphaModFix/>
          </a:blip>
          <a:stretch>
            <a:fillRect/>
          </a:stretch>
        </p:blipFill>
        <p:spPr>
          <a:xfrm>
            <a:off x="0" y="0"/>
            <a:ext cx="12189000" cy="6857999"/>
          </a:xfrm>
          <a:prstGeom prst="rect">
            <a:avLst/>
          </a:prstGeom>
          <a:noFill/>
          <a:ln>
            <a:noFill/>
          </a:ln>
        </p:spPr>
      </p:pic>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476756" y="3682769"/>
            <a:ext cx="10935918" cy="1620302"/>
          </a:xfrm>
        </p:spPr>
        <p:txBody>
          <a:bodyPr>
            <a:normAutofit fontScale="90000"/>
          </a:bodyPr>
          <a:lstStyle/>
          <a:p>
            <a:pPr algn="l"/>
            <a:r>
              <a:rPr lang="en-US" sz="4400">
                <a:solidFill>
                  <a:srgbClr val="0C1B55"/>
                </a:solidFill>
                <a:latin typeface="Gotham Bold" pitchFamily="50" charset="0"/>
                <a:cs typeface="Calibri" panose="020F0502020204030204" pitchFamily="34" charset="0"/>
              </a:rPr>
              <a:t>Building and Physical Premises Safety: Supervision</a:t>
            </a:r>
            <a:br>
              <a:rPr lang="en-US" sz="3600">
                <a:solidFill>
                  <a:srgbClr val="0C1B55"/>
                </a:solidFill>
                <a:latin typeface="Gotham Bold" pitchFamily="50" charset="0"/>
                <a:cs typeface="Calibri" panose="020F0502020204030204" pitchFamily="34" charset="0"/>
              </a:rPr>
            </a:br>
            <a:endParaRPr lang="en-US" sz="4800">
              <a:solidFill>
                <a:srgbClr val="0C1B55"/>
              </a:solidFill>
              <a:latin typeface="Gotham Bold" pitchFamily="50" charset="0"/>
              <a:cs typeface="Calibri" panose="020F0502020204030204" pitchFamily="34" charset="0"/>
            </a:endParaRP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26539" y="4901134"/>
            <a:ext cx="10636353" cy="195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under age six should always be supervised directly by sound and sight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Even when children are napping, make visual checks</a:t>
            </a:r>
          </a:p>
          <a:p>
            <a:pPr>
              <a:spcAft>
                <a:spcPts val="1200"/>
              </a:spcAft>
            </a:pPr>
            <a:endParaRPr lang="en-US" sz="2400">
              <a:solidFill>
                <a:srgbClr val="0C1B55"/>
              </a:solidFill>
              <a:latin typeface="Gotham Book" panose="02000604040000020004" pitchFamily="50" charset="0"/>
            </a:endParaRPr>
          </a:p>
        </p:txBody>
      </p:sp>
    </p:spTree>
    <p:extLst>
      <p:ext uri="{BB962C8B-B14F-4D97-AF65-F5344CB8AC3E}">
        <p14:creationId xmlns:p14="http://schemas.microsoft.com/office/powerpoint/2010/main" val="806020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What hazards do you see?</a:t>
            </a:r>
          </a:p>
        </p:txBody>
      </p:sp>
      <p:pic>
        <p:nvPicPr>
          <p:cNvPr id="12" name="Picture 11">
            <a:extLst>
              <a:ext uri="{FF2B5EF4-FFF2-40B4-BE49-F238E27FC236}">
                <a16:creationId xmlns:a16="http://schemas.microsoft.com/office/drawing/2014/main" id="{48CABB3C-D8B0-A1D0-9D34-DD95CB9FC44B}"/>
              </a:ext>
            </a:extLst>
          </p:cNvPr>
          <p:cNvPicPr>
            <a:picLocks noChangeAspect="1"/>
          </p:cNvPicPr>
          <p:nvPr/>
        </p:nvPicPr>
        <p:blipFill>
          <a:blip r:embed="rId4"/>
          <a:stretch>
            <a:fillRect/>
          </a:stretch>
        </p:blipFill>
        <p:spPr>
          <a:xfrm>
            <a:off x="1135674" y="1010699"/>
            <a:ext cx="9575869" cy="5585960"/>
          </a:xfrm>
          <a:prstGeom prst="rect">
            <a:avLst/>
          </a:prstGeom>
        </p:spPr>
      </p:pic>
      <p:sp>
        <p:nvSpPr>
          <p:cNvPr id="13" name="Rectangle 12">
            <a:extLst>
              <a:ext uri="{FF2B5EF4-FFF2-40B4-BE49-F238E27FC236}">
                <a16:creationId xmlns:a16="http://schemas.microsoft.com/office/drawing/2014/main" id="{1BABAD4D-B826-2BB6-DC5C-A3BCF230D324}"/>
              </a:ext>
            </a:extLst>
          </p:cNvPr>
          <p:cNvSpPr/>
          <p:nvPr/>
        </p:nvSpPr>
        <p:spPr>
          <a:xfrm rot="2231756">
            <a:off x="8768363" y="1399137"/>
            <a:ext cx="2280119" cy="334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4141293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72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98381" y="464422"/>
            <a:ext cx="11395238" cy="791205"/>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Building and Physical Premises Safety: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Indoor Hazards</a:t>
            </a:r>
          </a:p>
        </p:txBody>
      </p:sp>
      <p:pic>
        <p:nvPicPr>
          <p:cNvPr id="3" name="Picture 2" descr="A baby holding a toothbrush&#10;&#10;Description automatically generated">
            <a:extLst>
              <a:ext uri="{FF2B5EF4-FFF2-40B4-BE49-F238E27FC236}">
                <a16:creationId xmlns:a16="http://schemas.microsoft.com/office/drawing/2014/main" id="{72CF6623-1261-CC44-15A4-4D27CEA45A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1723" y="1550601"/>
            <a:ext cx="3001392" cy="2104932"/>
          </a:xfrm>
          <a:prstGeom prst="rect">
            <a:avLst/>
          </a:prstGeom>
          <a:ln>
            <a:noFill/>
          </a:ln>
          <a:effectLst>
            <a:softEdge rad="112500"/>
          </a:effectLst>
        </p:spPr>
      </p:pic>
      <p:pic>
        <p:nvPicPr>
          <p:cNvPr id="5" name="Picture 4" descr="A baby sitting on the floor&#10;&#10;Description automatically generated with medium confidence">
            <a:extLst>
              <a:ext uri="{FF2B5EF4-FFF2-40B4-BE49-F238E27FC236}">
                <a16:creationId xmlns:a16="http://schemas.microsoft.com/office/drawing/2014/main" id="{F3C990D3-5344-0880-4196-8DA0F99F25C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88600" y="3923078"/>
            <a:ext cx="3165822" cy="2126897"/>
          </a:xfrm>
          <a:prstGeom prst="rect">
            <a:avLst/>
          </a:prstGeom>
          <a:ln>
            <a:noFill/>
          </a:ln>
          <a:effectLst>
            <a:softEdge rad="112500"/>
          </a:effectLst>
        </p:spPr>
      </p:pic>
      <p:pic>
        <p:nvPicPr>
          <p:cNvPr id="6" name="Picture 5" descr="A picture containing indoor, person, baby, floor&#10;&#10;Description automatically generated">
            <a:extLst>
              <a:ext uri="{FF2B5EF4-FFF2-40B4-BE49-F238E27FC236}">
                <a16:creationId xmlns:a16="http://schemas.microsoft.com/office/drawing/2014/main" id="{CF6C4F5B-390F-6170-B09A-D6A0CFD7184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1723" y="3950508"/>
            <a:ext cx="3001392" cy="2181755"/>
          </a:xfrm>
          <a:prstGeom prst="rect">
            <a:avLst/>
          </a:prstGeom>
          <a:ln>
            <a:noFill/>
          </a:ln>
          <a:effectLst>
            <a:softEdge rad="112500"/>
          </a:effectLst>
        </p:spPr>
      </p:pic>
      <p:pic>
        <p:nvPicPr>
          <p:cNvPr id="7" name="Picture 6" descr="A picture containing indoor, person, kitchen, wall&#10;&#10;Description automatically generated">
            <a:extLst>
              <a:ext uri="{FF2B5EF4-FFF2-40B4-BE49-F238E27FC236}">
                <a16:creationId xmlns:a16="http://schemas.microsoft.com/office/drawing/2014/main" id="{1AF3C49E-62A2-38CE-504D-50FC8AD1C8A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5089"/>
          <a:stretch/>
        </p:blipFill>
        <p:spPr>
          <a:xfrm>
            <a:off x="4230161" y="1535239"/>
            <a:ext cx="3001392" cy="2108226"/>
          </a:xfrm>
          <a:prstGeom prst="rect">
            <a:avLst/>
          </a:prstGeom>
          <a:ln>
            <a:noFill/>
          </a:ln>
          <a:effectLst>
            <a:softEdge rad="112500"/>
          </a:effectLst>
        </p:spPr>
      </p:pic>
      <p:pic>
        <p:nvPicPr>
          <p:cNvPr id="8" name="Picture 7" descr="A picture containing indoor, person, little, young&#10;&#10;Description automatically generated">
            <a:extLst>
              <a:ext uri="{FF2B5EF4-FFF2-40B4-BE49-F238E27FC236}">
                <a16:creationId xmlns:a16="http://schemas.microsoft.com/office/drawing/2014/main" id="{EDC6A03C-C2CE-7EB1-BA05-8C52787550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161" y="3923078"/>
            <a:ext cx="3001392" cy="2181755"/>
          </a:xfrm>
          <a:prstGeom prst="rect">
            <a:avLst/>
          </a:prstGeom>
          <a:ln>
            <a:noFill/>
          </a:ln>
          <a:effectLst>
            <a:softEdge rad="112500"/>
          </a:effectLst>
        </p:spPr>
      </p:pic>
      <p:pic>
        <p:nvPicPr>
          <p:cNvPr id="15" name="Picture 14" descr="A picture containing person, sitting, child, young&#10;&#10;Description automatically generated">
            <a:extLst>
              <a:ext uri="{FF2B5EF4-FFF2-40B4-BE49-F238E27FC236}">
                <a16:creationId xmlns:a16="http://schemas.microsoft.com/office/drawing/2014/main" id="{485CA8F8-6179-AF6F-28B7-311D20036F7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488600" y="1536224"/>
            <a:ext cx="3194576" cy="2143125"/>
          </a:xfrm>
          <a:prstGeom prst="rect">
            <a:avLst/>
          </a:prstGeom>
          <a:ln>
            <a:noFill/>
          </a:ln>
          <a:effectLst>
            <a:softEdge rad="112500"/>
          </a:effectLst>
        </p:spPr>
      </p:pic>
    </p:spTree>
    <p:extLst>
      <p:ext uri="{BB962C8B-B14F-4D97-AF65-F5344CB8AC3E}">
        <p14:creationId xmlns:p14="http://schemas.microsoft.com/office/powerpoint/2010/main" val="41516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1E840B-9755-3381-9362-CD390A0B3431}"/>
              </a:ext>
              <a:ext uri="{C183D7F6-B498-43B3-948B-1728B52AA6E4}">
                <adec:decorative xmlns:adec="http://schemas.microsoft.com/office/drawing/2017/decorative" val="1"/>
              </a:ext>
            </a:extLst>
          </p:cNvPr>
          <p:cNvGrpSpPr/>
          <p:nvPr/>
        </p:nvGrpSpPr>
        <p:grpSpPr>
          <a:xfrm>
            <a:off x="-16042" y="-69934"/>
            <a:ext cx="12192000" cy="6946983"/>
            <a:chOff x="-19871" y="-69934"/>
            <a:chExt cx="12192000" cy="6946983"/>
          </a:xfrm>
        </p:grpSpPr>
        <p:pic>
          <p:nvPicPr>
            <p:cNvPr id="10" name="Google Shape;129;p6">
              <a:extLst>
                <a:ext uri="{FF2B5EF4-FFF2-40B4-BE49-F238E27FC236}">
                  <a16:creationId xmlns:a16="http://schemas.microsoft.com/office/drawing/2014/main" id="{E2E01F01-20EB-59C4-2A44-A1F8E890EF59}"/>
                </a:ext>
              </a:extLst>
            </p:cNvPr>
            <p:cNvPicPr preferRelativeResize="0"/>
            <p:nvPr/>
          </p:nvPicPr>
          <p:blipFill>
            <a:blip r:embed="rId3">
              <a:alphaModFix/>
            </a:blip>
            <a:stretch>
              <a:fillRect/>
            </a:stretch>
          </p:blipFill>
          <p:spPr>
            <a:xfrm>
              <a:off x="-19871" y="1"/>
              <a:ext cx="12192000" cy="6857999"/>
            </a:xfrm>
            <a:prstGeom prst="rect">
              <a:avLst/>
            </a:prstGeom>
            <a:noFill/>
            <a:ln>
              <a:noFill/>
            </a:ln>
          </p:spPr>
        </p:pic>
        <p:pic>
          <p:nvPicPr>
            <p:cNvPr id="11" name="Picture 10" descr="A person holding a baby&#10;&#10;Description automatically generated">
              <a:extLst>
                <a:ext uri="{FF2B5EF4-FFF2-40B4-BE49-F238E27FC236}">
                  <a16:creationId xmlns:a16="http://schemas.microsoft.com/office/drawing/2014/main" id="{DF73E664-0320-DC39-0FDE-6199911CBE0B}"/>
                </a:ext>
              </a:extLst>
            </p:cNvPr>
            <p:cNvPicPr>
              <a:picLocks noChangeAspect="1"/>
            </p:cNvPicPr>
            <p:nvPr/>
          </p:nvPicPr>
          <p:blipFill rotWithShape="1">
            <a:blip r:embed="rId4"/>
            <a:srcRect l="13654" r="19541"/>
            <a:stretch/>
          </p:blipFill>
          <p:spPr>
            <a:xfrm>
              <a:off x="0" y="0"/>
              <a:ext cx="6193360" cy="6858000"/>
            </a:xfrm>
            <a:prstGeom prst="rect">
              <a:avLst/>
            </a:prstGeom>
          </p:spPr>
        </p:pic>
        <p:cxnSp>
          <p:nvCxnSpPr>
            <p:cNvPr id="12" name="Straight Connector 11">
              <a:extLst>
                <a:ext uri="{FF2B5EF4-FFF2-40B4-BE49-F238E27FC236}">
                  <a16:creationId xmlns:a16="http://schemas.microsoft.com/office/drawing/2014/main" id="{C22A064A-A66B-30BD-0F83-DF0DA7ABDE4E}"/>
                </a:ext>
              </a:extLst>
            </p:cNvPr>
            <p:cNvCxnSpPr>
              <a:cxnSpLocks/>
            </p:cNvCxnSpPr>
            <p:nvPr/>
          </p:nvCxnSpPr>
          <p:spPr>
            <a:xfrm>
              <a:off x="6192252" y="-64169"/>
              <a:ext cx="0" cy="6922169"/>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09F4225D-B5F6-4572-04AA-4E932424FA74}"/>
                </a:ext>
              </a:extLst>
            </p:cNvPr>
            <p:cNvCxnSpPr>
              <a:cxnSpLocks/>
            </p:cNvCxnSpPr>
            <p:nvPr/>
          </p:nvCxnSpPr>
          <p:spPr>
            <a:xfrm>
              <a:off x="6325524" y="-69934"/>
              <a:ext cx="0" cy="6946983"/>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662237" y="249663"/>
            <a:ext cx="5180837" cy="866273"/>
          </a:xfrm>
        </p:spPr>
        <p:txBody>
          <a:bodyPr>
            <a:normAutofit/>
          </a:bodyPr>
          <a:lstStyle/>
          <a:p>
            <a:pPr algn="l"/>
            <a:r>
              <a:rPr lang="en-US" sz="4000" b="1">
                <a:solidFill>
                  <a:srgbClr val="0C1B55"/>
                </a:solidFill>
                <a:latin typeface="Gotham Book"/>
                <a:cs typeface="Calibri"/>
              </a:rPr>
              <a:t>Agenda</a:t>
            </a:r>
          </a:p>
        </p:txBody>
      </p:sp>
      <p:sp>
        <p:nvSpPr>
          <p:cNvPr id="3" name="Subtitle 2">
            <a:extLst>
              <a:ext uri="{FF2B5EF4-FFF2-40B4-BE49-F238E27FC236}">
                <a16:creationId xmlns:a16="http://schemas.microsoft.com/office/drawing/2014/main" id="{55AE44B4-02A7-620E-0AD3-559A273E6CA6}"/>
              </a:ext>
            </a:extLst>
          </p:cNvPr>
          <p:cNvSpPr>
            <a:spLocks noGrp="1"/>
          </p:cNvSpPr>
          <p:nvPr>
            <p:ph type="subTitle" idx="1"/>
          </p:nvPr>
        </p:nvSpPr>
        <p:spPr>
          <a:xfrm>
            <a:off x="6806112" y="1365598"/>
            <a:ext cx="5180837" cy="5035202"/>
          </a:xfrm>
        </p:spPr>
        <p:txBody>
          <a:bodyPr>
            <a:normAutofit/>
          </a:bodyPr>
          <a:lstStyle/>
          <a:p>
            <a:pPr algn="l">
              <a:spcAft>
                <a:spcPts val="1800"/>
              </a:spcAft>
            </a:pPr>
            <a:r>
              <a:rPr lang="en-US" sz="2800" b="1">
                <a:solidFill>
                  <a:srgbClr val="0C1B55"/>
                </a:solidFill>
                <a:latin typeface="Gotham Book" panose="02000604040000020004" pitchFamily="50" charset="0"/>
                <a:cs typeface="Calibri" panose="020F0502020204030204" pitchFamily="34" charset="0"/>
              </a:rPr>
              <a:t>9:00 am – 1:30 pm</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Welcome and Introductions</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Health and Safety Topics</a:t>
            </a:r>
          </a:p>
          <a:p>
            <a:pPr marL="914400" lvl="1" indent="-457200" algn="l">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cs typeface="Calibri" panose="020F0502020204030204" pitchFamily="34" charset="0"/>
              </a:rPr>
              <a:t>First Aid and CPR Overview</a:t>
            </a:r>
          </a:p>
          <a:p>
            <a:endParaRPr lang="en-US">
              <a:solidFill>
                <a:srgbClr val="0C1B55"/>
              </a:solidFill>
              <a:latin typeface="Gotham Book" panose="02000604040000020004" pitchFamily="50"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7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Play</a:t>
            </a:r>
          </a:p>
        </p:txBody>
      </p:sp>
      <p:sp>
        <p:nvSpPr>
          <p:cNvPr id="3" name="TextBox 2">
            <a:extLst>
              <a:ext uri="{FF2B5EF4-FFF2-40B4-BE49-F238E27FC236}">
                <a16:creationId xmlns:a16="http://schemas.microsoft.com/office/drawing/2014/main" id="{0624F9DC-6061-27E6-928B-5E0C07EF126D}"/>
              </a:ext>
            </a:extLst>
          </p:cNvPr>
          <p:cNvSpPr txBox="1"/>
          <p:nvPr/>
        </p:nvSpPr>
        <p:spPr>
          <a:xfrm>
            <a:off x="845124" y="1672138"/>
            <a:ext cx="10501751" cy="449353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Anchors children to the real world</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Social interactions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STEM skills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Taking appropriate risks</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New context for learning</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Opportunities for collaboration</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Promotes better sleep</a:t>
            </a:r>
          </a:p>
        </p:txBody>
      </p:sp>
    </p:spTree>
    <p:extLst>
      <p:ext uri="{BB962C8B-B14F-4D97-AF65-F5344CB8AC3E}">
        <p14:creationId xmlns:p14="http://schemas.microsoft.com/office/powerpoint/2010/main" val="276091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Hazards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051143493"/>
              </p:ext>
            </p:extLst>
          </p:nvPr>
        </p:nvGraphicFramePr>
        <p:xfrm>
          <a:off x="507026" y="1781023"/>
          <a:ext cx="10463960" cy="416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3686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Outdoor Hazards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2651166706"/>
              </p:ext>
            </p:extLst>
          </p:nvPr>
        </p:nvGraphicFramePr>
        <p:xfrm>
          <a:off x="864020" y="1198334"/>
          <a:ext cx="10673997" cy="4506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1039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Lead</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300198145"/>
              </p:ext>
            </p:extLst>
          </p:nvPr>
        </p:nvGraphicFramePr>
        <p:xfrm>
          <a:off x="949134" y="1548495"/>
          <a:ext cx="9883388" cy="355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3342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Building and Physical Premises Safety: Lead Exposure</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B65FA576-6788-FC0C-0C49-6F76AA0B88AF}"/>
              </a:ext>
            </a:extLst>
          </p:cNvPr>
          <p:cNvPicPr>
            <a:picLocks noChangeAspect="1"/>
          </p:cNvPicPr>
          <p:nvPr/>
        </p:nvPicPr>
        <p:blipFill rotWithShape="1">
          <a:blip r:embed="rId4">
            <a:extLst>
              <a:ext uri="{28A0092B-C50C-407E-A947-70E740481C1C}">
                <a14:useLocalDpi xmlns:a14="http://schemas.microsoft.com/office/drawing/2010/main" val="0"/>
              </a:ext>
            </a:extLst>
          </a:blip>
          <a:srcRect t="11895" b="37091"/>
          <a:stretch/>
        </p:blipFill>
        <p:spPr>
          <a:xfrm>
            <a:off x="255763" y="1909951"/>
            <a:ext cx="5767057" cy="30854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Graphical user interface, website&#10;&#10;Description automatically generated">
            <a:extLst>
              <a:ext uri="{FF2B5EF4-FFF2-40B4-BE49-F238E27FC236}">
                <a16:creationId xmlns:a16="http://schemas.microsoft.com/office/drawing/2014/main" id="{6166B2A5-3FD8-B505-CD9D-1C2CA01DB282}"/>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63500" r="1094" b="1200"/>
          <a:stretch/>
        </p:blipFill>
        <p:spPr>
          <a:xfrm>
            <a:off x="6321234" y="2872098"/>
            <a:ext cx="5560228" cy="2123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Graphical user interface, website&#10;&#10;Description automatically generated">
            <a:extLst>
              <a:ext uri="{FF2B5EF4-FFF2-40B4-BE49-F238E27FC236}">
                <a16:creationId xmlns:a16="http://schemas.microsoft.com/office/drawing/2014/main" id="{739BB4ED-2AFE-4D5B-24DB-A6D5807BBE27}"/>
              </a:ext>
            </a:extLst>
          </p:cNvPr>
          <p:cNvPicPr>
            <a:picLocks noChangeAspect="1"/>
          </p:cNvPicPr>
          <p:nvPr/>
        </p:nvPicPr>
        <p:blipFill rotWithShape="1">
          <a:blip r:embed="rId4">
            <a:extLst>
              <a:ext uri="{28A0092B-C50C-407E-A947-70E740481C1C}">
                <a14:useLocalDpi xmlns:a14="http://schemas.microsoft.com/office/drawing/2010/main" val="0"/>
              </a:ext>
            </a:extLst>
          </a:blip>
          <a:srcRect l="8378" t="3937" r="7610" b="87476"/>
          <a:stretch/>
        </p:blipFill>
        <p:spPr>
          <a:xfrm>
            <a:off x="6321234" y="1909951"/>
            <a:ext cx="5560228" cy="5961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8145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5D73-2847-F3AE-0668-7D6FF9BF9AE1}"/>
            </a:ext>
          </a:extLst>
        </p:cNvPr>
        <p:cNvGrpSpPr/>
        <p:nvPr/>
      </p:nvGrpSpPr>
      <p:grpSpPr>
        <a:xfrm>
          <a:off x="0" y="0"/>
          <a:ext cx="0" cy="0"/>
          <a:chOff x="0" y="0"/>
          <a:chExt cx="0" cy="0"/>
        </a:xfrm>
      </p:grpSpPr>
      <p:pic>
        <p:nvPicPr>
          <p:cNvPr id="2" name="Google Shape;96;p2">
            <a:extLst>
              <a:ext uri="{FF2B5EF4-FFF2-40B4-BE49-F238E27FC236}">
                <a16:creationId xmlns:a16="http://schemas.microsoft.com/office/drawing/2014/main" id="{C704F87C-3A9E-D13D-8AC9-48FE57267A0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AD14D67E-80AD-7EFA-DF10-D5694A6A29D5}"/>
              </a:ext>
            </a:extLst>
          </p:cNvPr>
          <p:cNvSpPr>
            <a:spLocks noGrp="1"/>
          </p:cNvSpPr>
          <p:nvPr>
            <p:ph type="ctrTitle"/>
          </p:nvPr>
        </p:nvSpPr>
        <p:spPr>
          <a:xfrm>
            <a:off x="243639" y="251552"/>
            <a:ext cx="11294378" cy="1622375"/>
          </a:xfrm>
        </p:spPr>
        <p:txBody>
          <a:bodyPr>
            <a:noAutofit/>
          </a:bodyPr>
          <a:lstStyle/>
          <a:p>
            <a:pPr algn="l"/>
            <a:r>
              <a:rPr lang="en-US" sz="4000">
                <a:solidFill>
                  <a:srgbClr val="0C1B55"/>
                </a:solidFill>
                <a:latin typeface="Gotham Bold"/>
                <a:cs typeface="Calibri"/>
              </a:rPr>
              <a:t>Building and Physical Premises Safety: </a:t>
            </a:r>
            <a:r>
              <a:rPr lang="en-US" sz="4000">
                <a:solidFill>
                  <a:srgbClr val="0C1B55"/>
                </a:solidFill>
                <a:latin typeface="Gotham Bold"/>
                <a:ea typeface="+mj-lt"/>
                <a:cs typeface="+mj-lt"/>
              </a:rPr>
              <a:t>Smoking Cigarettes &amp; Vaping E-cigarettes</a:t>
            </a:r>
            <a:endParaRPr lang="en-US" sz="4000">
              <a:latin typeface="Gotham Bold"/>
            </a:endParaRPr>
          </a:p>
          <a:p>
            <a:pPr algn="l"/>
            <a:endParaRPr lang="en-US" sz="4000">
              <a:solidFill>
                <a:srgbClr val="0C1B55"/>
              </a:solidFill>
              <a:latin typeface="Gotham Bold" pitchFamily="50" charset="0"/>
              <a:cs typeface="Calibri" panose="020F0502020204030204" pitchFamily="34" charset="0"/>
            </a:endParaRPr>
          </a:p>
        </p:txBody>
      </p:sp>
      <p:sp>
        <p:nvSpPr>
          <p:cNvPr id="3" name="TextBox 2">
            <a:extLst>
              <a:ext uri="{FF2B5EF4-FFF2-40B4-BE49-F238E27FC236}">
                <a16:creationId xmlns:a16="http://schemas.microsoft.com/office/drawing/2014/main" id="{F10A565F-3B88-F5DA-E890-840ED56108CC}"/>
              </a:ext>
            </a:extLst>
          </p:cNvPr>
          <p:cNvSpPr txBox="1"/>
          <p:nvPr/>
        </p:nvSpPr>
        <p:spPr>
          <a:xfrm>
            <a:off x="845124" y="1537100"/>
            <a:ext cx="10501751" cy="5278368"/>
          </a:xfrm>
          <a:prstGeom prst="rect">
            <a:avLst/>
          </a:prstGeom>
          <a:noFill/>
        </p:spPr>
        <p:txBody>
          <a:bodyPr wrap="square" lIns="91440" tIns="45720" rIns="91440" bIns="45720" rtlCol="0" anchor="t">
            <a:spAutoFit/>
          </a:bodyPr>
          <a:lstStyle/>
          <a:p>
            <a:pPr marL="285750" indent="-285750">
              <a:lnSpc>
                <a:spcPct val="150000"/>
              </a:lnSpc>
              <a:buClr>
                <a:srgbClr val="00A886"/>
              </a:buClr>
              <a:buFont typeface="Wingdings" panose="05000000000000000000" pitchFamily="2" charset="2"/>
              <a:buChar char="§"/>
            </a:pPr>
            <a:r>
              <a:rPr lang="en-US">
                <a:solidFill>
                  <a:srgbClr val="0C1B55"/>
                </a:solidFill>
                <a:latin typeface="Gotham Book"/>
                <a:ea typeface="+mn-lt"/>
                <a:cs typeface="+mn-lt"/>
              </a:rPr>
              <a:t>Cigarettes contain nicotine and tobacco.</a:t>
            </a:r>
            <a:endParaRPr lang="en-US">
              <a:solidFill>
                <a:srgbClr val="0C1B55"/>
              </a:solidFill>
              <a:latin typeface="Gotham Book"/>
              <a:cs typeface="Calibri"/>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E-cigarettes contain nicotine and other harmful chemicals.</a:t>
            </a:r>
            <a:endParaRPr lang="en-US">
              <a:latin typeface="Gotham Book"/>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Secondhand smoke in cigarettes is proven to cause cancer, heart disease, and lung disease.</a:t>
            </a:r>
            <a:endParaRPr lang="en-US">
              <a:latin typeface="Gotham Book"/>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The nicotine in secondhand smoke from cigarettes and aerosol from e-cigarettes can affect brain development.</a:t>
            </a:r>
            <a:endParaRPr lang="en-US">
              <a:latin typeface="Gotham Book"/>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The other chemicals found in the ultrafine particles of e-cigarettes may cause lung disease, heart disease, and cancer.</a:t>
            </a:r>
            <a:endParaRPr lang="en-US">
              <a:latin typeface="Gotham Book"/>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Children are also at risk of ingesting the chemical pod cartridges or getting burnt from cigarettes and e-cigarettes. </a:t>
            </a:r>
            <a:endParaRPr lang="en-US">
              <a:latin typeface="Gotham Book"/>
            </a:endParaRPr>
          </a:p>
          <a:p>
            <a:pPr marL="285750" indent="-285750">
              <a:lnSpc>
                <a:spcPct val="150000"/>
              </a:lnSpc>
              <a:buFont typeface="Wingdings" panose="05000000000000000000" pitchFamily="2" charset="2"/>
              <a:buChar char="§"/>
            </a:pPr>
            <a:r>
              <a:rPr lang="en-US">
                <a:solidFill>
                  <a:srgbClr val="0C1B55"/>
                </a:solidFill>
                <a:latin typeface="Gotham Book"/>
                <a:ea typeface="+mn-lt"/>
                <a:cs typeface="+mn-lt"/>
              </a:rPr>
              <a:t>Residual chemicals on surfaces can also impact the health of children.</a:t>
            </a:r>
            <a:endParaRPr lang="en-US">
              <a:latin typeface="Gotham Book"/>
            </a:endParaRPr>
          </a:p>
          <a:p>
            <a:pPr marL="285750" indent="-285750">
              <a:lnSpc>
                <a:spcPct val="150000"/>
              </a:lnSpc>
              <a:buFont typeface="Wingdings" panose="05000000000000000000" pitchFamily="2" charset="2"/>
              <a:buChar char="§"/>
            </a:pPr>
            <a:r>
              <a:rPr lang="en-US" b="1">
                <a:solidFill>
                  <a:srgbClr val="0C1B55"/>
                </a:solidFill>
                <a:latin typeface="Gotham Book"/>
                <a:ea typeface="+mn-lt"/>
                <a:cs typeface="+mn-lt"/>
              </a:rPr>
              <a:t>NEVER</a:t>
            </a:r>
            <a:r>
              <a:rPr lang="en-US">
                <a:solidFill>
                  <a:srgbClr val="0C1B55"/>
                </a:solidFill>
                <a:latin typeface="Gotham Book"/>
                <a:ea typeface="+mn-lt"/>
                <a:cs typeface="+mn-lt"/>
              </a:rPr>
              <a:t> vape or smoke around children or in areas where they are being cared for.</a:t>
            </a:r>
            <a:endParaRPr lang="en-US">
              <a:latin typeface="Gotham Book"/>
            </a:endParaRPr>
          </a:p>
          <a:p>
            <a:pPr>
              <a:buClr>
                <a:srgbClr val="00A886"/>
              </a:buClr>
              <a:buFont typeface="Wingdings" panose="05000000000000000000" pitchFamily="2" charset="2"/>
              <a:buChar char="§"/>
            </a:pPr>
            <a:endParaRPr lang="en-US" sz="1200">
              <a:solidFill>
                <a:srgbClr val="0C1B55"/>
              </a:solidFill>
              <a:cs typeface="Calibri"/>
            </a:endParaRPr>
          </a:p>
          <a:p>
            <a:pPr marL="342900" indent="-342900">
              <a:spcAft>
                <a:spcPts val="1800"/>
              </a:spcAft>
              <a:buClr>
                <a:srgbClr val="00A886"/>
              </a:buClr>
              <a:buFont typeface="Wingdings" panose="05000000000000000000" pitchFamily="2" charset="2"/>
              <a:buChar char="§"/>
            </a:pPr>
            <a:endParaRPr lang="en-US" sz="2800">
              <a:solidFill>
                <a:srgbClr val="0C1B55"/>
              </a:solidFill>
              <a:latin typeface="Gotham Book" panose="02000604040000020004" pitchFamily="50" charset="0"/>
            </a:endParaRPr>
          </a:p>
        </p:txBody>
      </p:sp>
    </p:spTree>
    <p:extLst>
      <p:ext uri="{BB962C8B-B14F-4D97-AF65-F5344CB8AC3E}">
        <p14:creationId xmlns:p14="http://schemas.microsoft.com/office/powerpoint/2010/main" val="1441912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and Control of Infectious Diseases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(Including Immunizations)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82760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Types of Infections </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DF6AD410-B4A7-6026-7189-4419623C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57" y="1663931"/>
            <a:ext cx="7236785" cy="4824524"/>
          </a:xfrm>
          <a:prstGeom prst="rect">
            <a:avLst/>
          </a:prstGeom>
        </p:spPr>
      </p:pic>
    </p:spTree>
    <p:extLst>
      <p:ext uri="{BB962C8B-B14F-4D97-AF65-F5344CB8AC3E}">
        <p14:creationId xmlns:p14="http://schemas.microsoft.com/office/powerpoint/2010/main" val="3618523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The Spread of Germs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3" name="Picture 2" descr="A person using a microscope to check the germs&#10;&#10;Description automatically generated">
            <a:extLst>
              <a:ext uri="{FF2B5EF4-FFF2-40B4-BE49-F238E27FC236}">
                <a16:creationId xmlns:a16="http://schemas.microsoft.com/office/drawing/2014/main" id="{6E571B8A-2EEF-1724-3C00-F4B82ED591A2}"/>
              </a:ext>
            </a:extLst>
          </p:cNvPr>
          <p:cNvPicPr>
            <a:picLocks noChangeAspect="1"/>
          </p:cNvPicPr>
          <p:nvPr/>
        </p:nvPicPr>
        <p:blipFill>
          <a:blip r:embed="rId4"/>
          <a:stretch>
            <a:fillRect/>
          </a:stretch>
        </p:blipFill>
        <p:spPr>
          <a:xfrm>
            <a:off x="1862016" y="1406543"/>
            <a:ext cx="8477737" cy="5090221"/>
          </a:xfrm>
          <a:prstGeom prst="rect">
            <a:avLst/>
          </a:prstGeom>
        </p:spPr>
      </p:pic>
    </p:spTree>
    <p:extLst>
      <p:ext uri="{BB962C8B-B14F-4D97-AF65-F5344CB8AC3E}">
        <p14:creationId xmlns:p14="http://schemas.microsoft.com/office/powerpoint/2010/main" val="3638518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E70DF47F-6581-CAEE-6EAC-FAE9914C50A2}"/>
              </a:ext>
            </a:extLst>
          </p:cNvPr>
          <p:cNvSpPr txBox="1"/>
          <p:nvPr/>
        </p:nvSpPr>
        <p:spPr>
          <a:xfrm>
            <a:off x="845124" y="1672138"/>
            <a:ext cx="10501751" cy="357020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Research shows that cell phones carry 10 times more bacteria than most toilet seats </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The sink drain is the dirtiest place in the home, followed by the kitchen sponge</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Regular handwashing is one of the best ways to remove germs, avoid getting sick, and prevent the spread of germs to others</a:t>
            </a:r>
          </a:p>
        </p:txBody>
      </p:sp>
      <p:pic>
        <p:nvPicPr>
          <p:cNvPr id="5" name="Picture 4" descr="A picture containing arrow&#10;&#10;Description automatically generated">
            <a:extLst>
              <a:ext uri="{FF2B5EF4-FFF2-40B4-BE49-F238E27FC236}">
                <a16:creationId xmlns:a16="http://schemas.microsoft.com/office/drawing/2014/main" id="{4E5808CA-7F36-9EAA-78DD-BC104FA0DFAF}"/>
              </a:ext>
            </a:extLst>
          </p:cNvPr>
          <p:cNvPicPr>
            <a:picLocks noChangeAspect="1"/>
          </p:cNvPicPr>
          <p:nvPr/>
        </p:nvPicPr>
        <p:blipFill rotWithShape="1">
          <a:blip r:embed="rId4">
            <a:extLst>
              <a:ext uri="{28A0092B-C50C-407E-A947-70E740481C1C}">
                <a14:useLocalDpi xmlns:a14="http://schemas.microsoft.com/office/drawing/2010/main" val="0"/>
              </a:ext>
            </a:extLst>
          </a:blip>
          <a:srcRect b="10542"/>
          <a:stretch/>
        </p:blipFill>
        <p:spPr>
          <a:xfrm>
            <a:off x="3466717" y="0"/>
            <a:ext cx="4958826" cy="6470568"/>
          </a:xfrm>
          <a:prstGeom prst="rect">
            <a:avLst/>
          </a:prstGeom>
        </p:spPr>
      </p:pic>
    </p:spTree>
    <p:extLst>
      <p:ext uri="{BB962C8B-B14F-4D97-AF65-F5344CB8AC3E}">
        <p14:creationId xmlns:p14="http://schemas.microsoft.com/office/powerpoint/2010/main" val="475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517594" y="194924"/>
            <a:ext cx="6404867" cy="1394691"/>
          </a:xfrm>
        </p:spPr>
        <p:txBody>
          <a:bodyPr>
            <a:normAutofit/>
          </a:bodyPr>
          <a:lstStyle/>
          <a:p>
            <a:r>
              <a:rPr lang="en-US" sz="4000" b="1">
                <a:solidFill>
                  <a:srgbClr val="0C1B55"/>
                </a:solidFill>
                <a:latin typeface="Gotham Book"/>
                <a:cs typeface="Calibri"/>
              </a:rPr>
              <a:t>Housekeeping</a:t>
            </a:r>
            <a:br>
              <a:rPr lang="en-US" sz="3600">
                <a:latin typeface="Gotham Bold" pitchFamily="50" charset="0"/>
                <a:cs typeface="Calibri" panose="020F0502020204030204" pitchFamily="34" charset="0"/>
              </a:rPr>
            </a:br>
            <a:endParaRPr lang="en-US" sz="3600">
              <a:solidFill>
                <a:srgbClr val="0C1B55"/>
              </a:solidFill>
              <a:latin typeface="Gotham Bold" pitchFamily="50" charset="0"/>
              <a:cs typeface="Calibri" panose="020F0502020204030204" pitchFamily="34" charset="0"/>
            </a:endParaRPr>
          </a:p>
        </p:txBody>
      </p:sp>
      <p:sp>
        <p:nvSpPr>
          <p:cNvPr id="4" name="TextBox 3">
            <a:extLst>
              <a:ext uri="{FF2B5EF4-FFF2-40B4-BE49-F238E27FC236}">
                <a16:creationId xmlns:a16="http://schemas.microsoft.com/office/drawing/2014/main" id="{757DF0FC-2371-458C-FFC6-87DC14980279}"/>
              </a:ext>
            </a:extLst>
          </p:cNvPr>
          <p:cNvSpPr txBox="1"/>
          <p:nvPr/>
        </p:nvSpPr>
        <p:spPr>
          <a:xfrm>
            <a:off x="6096000" y="1479401"/>
            <a:ext cx="4085090" cy="4708981"/>
          </a:xfrm>
          <a:prstGeom prst="rect">
            <a:avLst/>
          </a:prstGeom>
          <a:noFill/>
        </p:spPr>
        <p:txBody>
          <a:bodyPr wrap="square" rtlCol="0">
            <a:spAutoFit/>
          </a:bodyPr>
          <a:lstStyle/>
          <a:p>
            <a:pPr>
              <a:spcBef>
                <a:spcPts val="4800"/>
              </a:spcBef>
              <a:buClr>
                <a:srgbClr val="00A886"/>
              </a:buClr>
            </a:pPr>
            <a:r>
              <a:rPr lang="en-US" sz="2800">
                <a:solidFill>
                  <a:srgbClr val="0C1B55"/>
                </a:solidFill>
                <a:latin typeface="Gotham Book" panose="02000604040000020004" pitchFamily="50" charset="0"/>
              </a:rPr>
              <a:t>Muting/Unmuting</a:t>
            </a:r>
          </a:p>
          <a:p>
            <a:pPr>
              <a:spcBef>
                <a:spcPts val="4800"/>
              </a:spcBef>
              <a:buClr>
                <a:srgbClr val="00A886"/>
              </a:buClr>
            </a:pPr>
            <a:r>
              <a:rPr lang="en-US" sz="2800">
                <a:solidFill>
                  <a:srgbClr val="0C1B55"/>
                </a:solidFill>
                <a:latin typeface="Gotham Book" panose="02000604040000020004" pitchFamily="50" charset="0"/>
              </a:rPr>
              <a:t>Using the Chat</a:t>
            </a:r>
          </a:p>
          <a:p>
            <a:pPr>
              <a:spcBef>
                <a:spcPts val="4800"/>
              </a:spcBef>
              <a:buClr>
                <a:srgbClr val="00A886"/>
              </a:buClr>
            </a:pPr>
            <a:r>
              <a:rPr lang="en-US" sz="2800">
                <a:solidFill>
                  <a:srgbClr val="0C1B55"/>
                </a:solidFill>
                <a:latin typeface="Gotham Book" panose="02000604040000020004" pitchFamily="50" charset="0"/>
              </a:rPr>
              <a:t>Using Polls</a:t>
            </a:r>
          </a:p>
          <a:p>
            <a:pPr>
              <a:spcBef>
                <a:spcPts val="4800"/>
              </a:spcBef>
              <a:buClr>
                <a:srgbClr val="00A886"/>
              </a:buClr>
            </a:pPr>
            <a:r>
              <a:rPr lang="en-US" sz="2800">
                <a:solidFill>
                  <a:srgbClr val="0C1B55"/>
                </a:solidFill>
                <a:latin typeface="Gotham Book" panose="02000604040000020004" pitchFamily="50" charset="0"/>
              </a:rPr>
              <a:t>Asking Questions</a:t>
            </a:r>
          </a:p>
          <a:p>
            <a:pPr>
              <a:spcBef>
                <a:spcPts val="4800"/>
              </a:spcBef>
              <a:buClr>
                <a:srgbClr val="00A886"/>
              </a:buClr>
            </a:pPr>
            <a:r>
              <a:rPr lang="en-US" sz="2800">
                <a:solidFill>
                  <a:srgbClr val="0C1B55"/>
                </a:solidFill>
                <a:latin typeface="Gotham Book" panose="02000604040000020004" pitchFamily="50" charset="0"/>
              </a:rPr>
              <a:t>Resource Packet</a:t>
            </a:r>
          </a:p>
        </p:txBody>
      </p:sp>
      <p:grpSp>
        <p:nvGrpSpPr>
          <p:cNvPr id="31" name="Group 30">
            <a:extLst>
              <a:ext uri="{FF2B5EF4-FFF2-40B4-BE49-F238E27FC236}">
                <a16:creationId xmlns:a16="http://schemas.microsoft.com/office/drawing/2014/main" id="{3CBFBB87-85E4-D087-661D-0EF5B43F6B4A}"/>
              </a:ext>
            </a:extLst>
          </p:cNvPr>
          <p:cNvGrpSpPr/>
          <p:nvPr/>
        </p:nvGrpSpPr>
        <p:grpSpPr>
          <a:xfrm>
            <a:off x="5125607" y="1387173"/>
            <a:ext cx="785336" cy="4886541"/>
            <a:chOff x="5125607" y="1387173"/>
            <a:chExt cx="785336" cy="4886541"/>
          </a:xfrm>
        </p:grpSpPr>
        <p:pic>
          <p:nvPicPr>
            <p:cNvPr id="14" name="Graphic 13" descr="Mute speaker with solid fill">
              <a:extLst>
                <a:ext uri="{FF2B5EF4-FFF2-40B4-BE49-F238E27FC236}">
                  <a16:creationId xmlns:a16="http://schemas.microsoft.com/office/drawing/2014/main" id="{BBB02790-FADA-31F4-82F1-51612D86A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8686" y="1387173"/>
              <a:ext cx="752257" cy="752257"/>
            </a:xfrm>
            <a:prstGeom prst="rect">
              <a:avLst/>
            </a:prstGeom>
          </p:spPr>
        </p:pic>
        <p:pic>
          <p:nvPicPr>
            <p:cNvPr id="16" name="Graphic 15" descr="Chat bubble with solid fill">
              <a:extLst>
                <a:ext uri="{FF2B5EF4-FFF2-40B4-BE49-F238E27FC236}">
                  <a16:creationId xmlns:a16="http://schemas.microsoft.com/office/drawing/2014/main" id="{303D0FA8-60AA-AADF-ADC9-BB1A46E1C5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9757" y="2405735"/>
              <a:ext cx="752257" cy="752257"/>
            </a:xfrm>
            <a:prstGeom prst="rect">
              <a:avLst/>
            </a:prstGeom>
          </p:spPr>
        </p:pic>
        <p:pic>
          <p:nvPicPr>
            <p:cNvPr id="18" name="Graphic 17" descr="Document with solid fill">
              <a:extLst>
                <a:ext uri="{FF2B5EF4-FFF2-40B4-BE49-F238E27FC236}">
                  <a16:creationId xmlns:a16="http://schemas.microsoft.com/office/drawing/2014/main" id="{70E64964-A34A-2724-71F6-3ECE065257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8685" y="5521457"/>
              <a:ext cx="752257" cy="752257"/>
            </a:xfrm>
            <a:prstGeom prst="rect">
              <a:avLst/>
            </a:prstGeom>
          </p:spPr>
        </p:pic>
        <p:pic>
          <p:nvPicPr>
            <p:cNvPr id="20" name="Graphic 19" descr="List with solid fill">
              <a:extLst>
                <a:ext uri="{FF2B5EF4-FFF2-40B4-BE49-F238E27FC236}">
                  <a16:creationId xmlns:a16="http://schemas.microsoft.com/office/drawing/2014/main" id="{BDCB48B7-2D58-0D54-7592-60537ABD8F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9757" y="3453421"/>
              <a:ext cx="752257" cy="752257"/>
            </a:xfrm>
            <a:prstGeom prst="rect">
              <a:avLst/>
            </a:prstGeom>
          </p:spPr>
        </p:pic>
        <p:pic>
          <p:nvPicPr>
            <p:cNvPr id="30" name="Graphic 29" descr="Badge Question Mark with solid fill">
              <a:extLst>
                <a:ext uri="{FF2B5EF4-FFF2-40B4-BE49-F238E27FC236}">
                  <a16:creationId xmlns:a16="http://schemas.microsoft.com/office/drawing/2014/main" id="{08FE4748-E7B7-66F6-9555-425A4FBFB5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5607" y="4487439"/>
              <a:ext cx="752257" cy="752257"/>
            </a:xfrm>
            <a:prstGeom prst="rect">
              <a:avLst/>
            </a:prstGeom>
          </p:spPr>
        </p:pic>
      </p:grpSp>
    </p:spTree>
    <p:extLst>
      <p:ext uri="{BB962C8B-B14F-4D97-AF65-F5344CB8AC3E}">
        <p14:creationId xmlns:p14="http://schemas.microsoft.com/office/powerpoint/2010/main" val="86164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a:solidFill>
                  <a:srgbClr val="0C1B55"/>
                </a:solidFill>
                <a:latin typeface="Gotham Bold" pitchFamily="50" charset="0"/>
                <a:cs typeface="Calibri" panose="020F0502020204030204" pitchFamily="34" charset="0"/>
              </a:rPr>
              <a:t>Prevention and Control of Infectious Diseases: The Spread of Germs</a:t>
            </a:r>
            <a:br>
              <a:rPr lang="en-US" sz="4000">
                <a:solidFill>
                  <a:srgbClr val="0C1B55"/>
                </a:solidFill>
                <a:latin typeface="Gotham Bold" pitchFamily="50" charset="0"/>
                <a:cs typeface="Calibri" panose="020F0502020204030204" pitchFamily="34" charset="0"/>
              </a:rPr>
            </a:br>
            <a:endParaRPr lang="en-US" sz="4000">
              <a:solidFill>
                <a:srgbClr val="0C1B55"/>
              </a:solidFill>
              <a:latin typeface="Gotham Bold" pitchFamily="50" charset="0"/>
              <a:cs typeface="Calibri" panose="020F0502020204030204" pitchFamily="34" charset="0"/>
            </a:endParaRPr>
          </a:p>
        </p:txBody>
      </p:sp>
      <p:pic>
        <p:nvPicPr>
          <p:cNvPr id="4" name="Picture 3">
            <a:extLst>
              <a:ext uri="{FF2B5EF4-FFF2-40B4-BE49-F238E27FC236}">
                <a16:creationId xmlns:a16="http://schemas.microsoft.com/office/drawing/2014/main" id="{4ACF046A-4561-05E7-2C83-1EE3A31A0D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82240" y="1439372"/>
            <a:ext cx="10027519" cy="3979256"/>
          </a:xfrm>
          <a:prstGeom prst="rect">
            <a:avLst/>
          </a:prstGeom>
        </p:spPr>
      </p:pic>
      <p:sp>
        <p:nvSpPr>
          <p:cNvPr id="5" name="TextBox 4">
            <a:extLst>
              <a:ext uri="{FF2B5EF4-FFF2-40B4-BE49-F238E27FC236}">
                <a16:creationId xmlns:a16="http://schemas.microsoft.com/office/drawing/2014/main" id="{0A89EA1E-A7C7-E427-4A0C-06074EE76067}"/>
              </a:ext>
            </a:extLst>
          </p:cNvPr>
          <p:cNvSpPr txBox="1"/>
          <p:nvPr/>
        </p:nvSpPr>
        <p:spPr>
          <a:xfrm>
            <a:off x="1082240" y="5418628"/>
            <a:ext cx="8772525" cy="230832"/>
          </a:xfrm>
          <a:prstGeom prst="rect">
            <a:avLst/>
          </a:prstGeom>
          <a:noFill/>
        </p:spPr>
        <p:txBody>
          <a:bodyPr wrap="square" rtlCol="0">
            <a:spAutoFit/>
          </a:bodyPr>
          <a:lstStyle/>
          <a:p>
            <a:r>
              <a:rPr lang="en-US" sz="900">
                <a:latin typeface="Gotham Book" panose="02000604040000020004" pitchFamily="50" charset="0"/>
                <a:cs typeface="Arial" panose="020B0604020202020204" pitchFamily="34" charset="0"/>
                <a:hlinkClick r:id="rId5" tooltip="https://www.godyears.net/2017/11/stop-listening-to-idiots-and-get-your.html"/>
              </a:rPr>
              <a:t>This Photo</a:t>
            </a:r>
            <a:r>
              <a:rPr lang="en-US" sz="900">
                <a:latin typeface="Gotham Book" panose="02000604040000020004" pitchFamily="50" charset="0"/>
                <a:cs typeface="Arial" panose="020B0604020202020204" pitchFamily="34" charset="0"/>
              </a:rPr>
              <a:t> by Unknown Author is licensed under </a:t>
            </a:r>
            <a:r>
              <a:rPr lang="en-US" sz="900">
                <a:latin typeface="Gotham Book" panose="02000604040000020004" pitchFamily="50" charset="0"/>
                <a:cs typeface="Arial" panose="020B0604020202020204" pitchFamily="34" charset="0"/>
                <a:hlinkClick r:id="rId6" tooltip="https://creativecommons.org/licenses/by-nc-nd/3.0/"/>
              </a:rPr>
              <a:t>CC BY-NC-ND</a:t>
            </a:r>
            <a:endParaRPr lang="en-US" sz="900">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1753956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Administration of Medication</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693589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621327" y="988804"/>
            <a:ext cx="11294377" cy="5601533"/>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Providers are required to have written permission to administer prescription medication to each child in care </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Discuss the dosing schedule with the family and follow the manufacturer’s directions or the prescription label for any medications</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All medications must be stored in their original container</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hands before administering medication</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Do not call medication candy: explain what the medication is and why the child is taking it</a:t>
            </a:r>
          </a:p>
          <a:p>
            <a:pPr marL="457200" indent="-457200">
              <a:spcAft>
                <a:spcPts val="12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Tell children to only take medication with a trusted                        adult</a:t>
            </a:r>
          </a:p>
        </p:txBody>
      </p:sp>
    </p:spTree>
    <p:extLst>
      <p:ext uri="{BB962C8B-B14F-4D97-AF65-F5344CB8AC3E}">
        <p14:creationId xmlns:p14="http://schemas.microsoft.com/office/powerpoint/2010/main" val="4020728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graphicFrame>
        <p:nvGraphicFramePr>
          <p:cNvPr id="4" name="Diagram 3">
            <a:extLst>
              <a:ext uri="{FF2B5EF4-FFF2-40B4-BE49-F238E27FC236}">
                <a16:creationId xmlns:a16="http://schemas.microsoft.com/office/drawing/2014/main" id="{35DA87D3-00DD-2F84-BE51-8918093284F6}"/>
              </a:ext>
            </a:extLst>
          </p:cNvPr>
          <p:cNvGraphicFramePr/>
          <p:nvPr>
            <p:extLst>
              <p:ext uri="{D42A27DB-BD31-4B8C-83A1-F6EECF244321}">
                <p14:modId xmlns:p14="http://schemas.microsoft.com/office/powerpoint/2010/main" val="611900520"/>
              </p:ext>
            </p:extLst>
          </p:nvPr>
        </p:nvGraphicFramePr>
        <p:xfrm>
          <a:off x="-26939" y="1358727"/>
          <a:ext cx="11900848" cy="4899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1573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Administration of Medication: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The Five Rights</a:t>
            </a:r>
          </a:p>
        </p:txBody>
      </p:sp>
      <p:graphicFrame>
        <p:nvGraphicFramePr>
          <p:cNvPr id="3" name="Diagram 2">
            <a:extLst>
              <a:ext uri="{FF2B5EF4-FFF2-40B4-BE49-F238E27FC236}">
                <a16:creationId xmlns:a16="http://schemas.microsoft.com/office/drawing/2014/main" id="{CA1A7C78-B602-5A18-419C-2C56A45AF85C}"/>
              </a:ext>
            </a:extLst>
          </p:cNvPr>
          <p:cNvGraphicFramePr/>
          <p:nvPr>
            <p:extLst>
              <p:ext uri="{D42A27DB-BD31-4B8C-83A1-F6EECF244321}">
                <p14:modId xmlns:p14="http://schemas.microsoft.com/office/powerpoint/2010/main" val="442044172"/>
              </p:ext>
            </p:extLst>
          </p:nvPr>
        </p:nvGraphicFramePr>
        <p:xfrm>
          <a:off x="-695536" y="1387930"/>
          <a:ext cx="9251708" cy="5263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AF58C77F-1096-5DDB-EEC9-04F2067437B9}"/>
              </a:ext>
            </a:extLst>
          </p:cNvPr>
          <p:cNvGraphicFramePr/>
          <p:nvPr>
            <p:extLst>
              <p:ext uri="{D42A27DB-BD31-4B8C-83A1-F6EECF244321}">
                <p14:modId xmlns:p14="http://schemas.microsoft.com/office/powerpoint/2010/main" val="3530127788"/>
              </p:ext>
            </p:extLst>
          </p:nvPr>
        </p:nvGraphicFramePr>
        <p:xfrm>
          <a:off x="7841365" y="1881347"/>
          <a:ext cx="3618420" cy="34511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08155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032829"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provide care for Libby, a 3-year-old who weighs 40 pounds. Libby feels warm, so you take her temperature and see that she has a fever. You have written permission from the parent for Libby to have some Tylenol as needed. </a:t>
            </a:r>
          </a:p>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Tylenol would you give Libby?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able&#10;&#10;Description automatically generated">
            <a:extLst>
              <a:ext uri="{FF2B5EF4-FFF2-40B4-BE49-F238E27FC236}">
                <a16:creationId xmlns:a16="http://schemas.microsoft.com/office/drawing/2014/main" id="{B5916920-5656-CAFB-7CA4-E90657780F37}"/>
              </a:ext>
            </a:extLst>
          </p:cNvPr>
          <p:cNvPicPr>
            <a:picLocks noChangeAspect="1"/>
          </p:cNvPicPr>
          <p:nvPr/>
        </p:nvPicPr>
        <p:blipFill rotWithShape="1">
          <a:blip r:embed="rId8">
            <a:extLst>
              <a:ext uri="{28A0092B-C50C-407E-A947-70E740481C1C}">
                <a14:useLocalDpi xmlns:a14="http://schemas.microsoft.com/office/drawing/2010/main" val="0"/>
              </a:ext>
            </a:extLst>
          </a:blip>
          <a:srcRect b="17325"/>
          <a:stretch/>
        </p:blipFill>
        <p:spPr>
          <a:xfrm>
            <a:off x="5629665" y="2177003"/>
            <a:ext cx="5974442" cy="3244718"/>
          </a:xfrm>
          <a:prstGeom prst="rect">
            <a:avLst/>
          </a:prstGeom>
        </p:spPr>
      </p:pic>
      <p:sp>
        <p:nvSpPr>
          <p:cNvPr id="5" name="Arrow: Right 4">
            <a:extLst>
              <a:ext uri="{FF2B5EF4-FFF2-40B4-BE49-F238E27FC236}">
                <a16:creationId xmlns:a16="http://schemas.microsoft.com/office/drawing/2014/main" id="{52DC8F0D-7C9B-E628-2080-03998157F1F7}"/>
              </a:ext>
            </a:extLst>
          </p:cNvPr>
          <p:cNvSpPr/>
          <p:nvPr/>
        </p:nvSpPr>
        <p:spPr>
          <a:xfrm>
            <a:off x="437244" y="174715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rot="5400000">
            <a:off x="6432407"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7138553" y="202638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390398" y="261486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B6ECD40-8257-9C53-39F7-8560AD5FEA98}"/>
              </a:ext>
            </a:extLst>
          </p:cNvPr>
          <p:cNvSpPr/>
          <p:nvPr/>
        </p:nvSpPr>
        <p:spPr>
          <a:xfrm rot="5400000">
            <a:off x="10482776" y="2602579"/>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a:solidFill>
                  <a:srgbClr val="0C1B55"/>
                </a:solidFill>
                <a:latin typeface="Gotham Bold"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619541"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You provide care for Jaylen, a 13-month-old who weighs 17 pounds. Jaylen had his vaccinations this morning and seems uncomfortable. You have written permission from the parent to give Jaylen some Motrin to help relieve any pain he might be experiencing. </a:t>
            </a:r>
          </a:p>
          <a:p>
            <a:pPr marL="457200" indent="-457200">
              <a:spcBef>
                <a:spcPts val="1200"/>
              </a:spcBef>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Motrin would you give Jaylen?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Arrow: Right 4">
            <a:extLst>
              <a:ext uri="{FF2B5EF4-FFF2-40B4-BE49-F238E27FC236}">
                <a16:creationId xmlns:a16="http://schemas.microsoft.com/office/drawing/2014/main" id="{52DC8F0D-7C9B-E628-2080-03998157F1F7}"/>
              </a:ext>
            </a:extLst>
          </p:cNvPr>
          <p:cNvSpPr/>
          <p:nvPr/>
        </p:nvSpPr>
        <p:spPr>
          <a:xfrm rot="10800000">
            <a:off x="5922946" y="1296317"/>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3E24ABA4-7F2F-514C-BD46-3A4F983E57A8}"/>
              </a:ext>
            </a:extLst>
          </p:cNvPr>
          <p:cNvPicPr>
            <a:picLocks noChangeAspect="1"/>
          </p:cNvPicPr>
          <p:nvPr/>
        </p:nvPicPr>
        <p:blipFill rotWithShape="1">
          <a:blip r:embed="rId8">
            <a:extLst>
              <a:ext uri="{28A0092B-C50C-407E-A947-70E740481C1C}">
                <a14:useLocalDpi xmlns:a14="http://schemas.microsoft.com/office/drawing/2010/main" val="0"/>
              </a:ext>
            </a:extLst>
          </a:blip>
          <a:srcRect b="9514"/>
          <a:stretch/>
        </p:blipFill>
        <p:spPr>
          <a:xfrm>
            <a:off x="5922946" y="2170890"/>
            <a:ext cx="6009807" cy="3184881"/>
          </a:xfrm>
          <a:prstGeom prst="rect">
            <a:avLst/>
          </a:prstGeom>
        </p:spPr>
      </p:pic>
      <p:sp>
        <p:nvSpPr>
          <p:cNvPr id="11" name="Arrow: Right 10">
            <a:extLst>
              <a:ext uri="{FF2B5EF4-FFF2-40B4-BE49-F238E27FC236}">
                <a16:creationId xmlns:a16="http://schemas.microsoft.com/office/drawing/2014/main" id="{1B6ECD40-8257-9C53-39F7-8560AD5FEA98}"/>
              </a:ext>
            </a:extLst>
          </p:cNvPr>
          <p:cNvSpPr/>
          <p:nvPr/>
        </p:nvSpPr>
        <p:spPr>
          <a:xfrm rot="5400000">
            <a:off x="10849308" y="254572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816318" y="2598753"/>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6632368"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a:off x="6135217" y="376333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0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7"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Handling and Storage of Hazardous Materials and the Appropriate Disposal of Bio-Contaminants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827513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671305"/>
          </a:xfrm>
        </p:spPr>
        <p:txBody>
          <a:bodyPr>
            <a:noAutofit/>
          </a:bodyPr>
          <a:lstStyle/>
          <a:p>
            <a:pPr algn="l"/>
            <a:r>
              <a:rPr lang="en-US" sz="4000">
                <a:solidFill>
                  <a:srgbClr val="0C1B55"/>
                </a:solidFill>
                <a:latin typeface="Gotham Bold" pitchFamily="50" charset="0"/>
                <a:cs typeface="Calibri" panose="020F0502020204030204" pitchFamily="34" charset="0"/>
              </a:rPr>
              <a:t>Staying Healthy: Preventing the Spread of Illness and Appropriate Disposal of Bio-Contaminants  </a:t>
            </a:r>
          </a:p>
        </p:txBody>
      </p:sp>
      <p:graphicFrame>
        <p:nvGraphicFramePr>
          <p:cNvPr id="4" name="Diagram 3">
            <a:extLst>
              <a:ext uri="{FF2B5EF4-FFF2-40B4-BE49-F238E27FC236}">
                <a16:creationId xmlns:a16="http://schemas.microsoft.com/office/drawing/2014/main" id="{EFD2D46A-F81D-3E13-28E7-5CD52C6C9C27}"/>
              </a:ext>
            </a:extLst>
          </p:cNvPr>
          <p:cNvGraphicFramePr/>
          <p:nvPr>
            <p:extLst>
              <p:ext uri="{D42A27DB-BD31-4B8C-83A1-F6EECF244321}">
                <p14:modId xmlns:p14="http://schemas.microsoft.com/office/powerpoint/2010/main" val="1132977405"/>
              </p:ext>
            </p:extLst>
          </p:nvPr>
        </p:nvGraphicFramePr>
        <p:xfrm>
          <a:off x="506186" y="1894115"/>
          <a:ext cx="11409518" cy="4523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picture containing text&#10;&#10;Description generated with very high confidence">
            <a:extLst>
              <a:ext uri="{FF2B5EF4-FFF2-40B4-BE49-F238E27FC236}">
                <a16:creationId xmlns:a16="http://schemas.microsoft.com/office/drawing/2014/main" id="{D757BB00-9218-6906-9FB7-0EF9FF01BBD2}"/>
              </a:ext>
            </a:extLst>
          </p:cNvPr>
          <p:cNvPicPr>
            <a:picLocks noChangeAspect="1"/>
          </p:cNvPicPr>
          <p:nvPr/>
        </p:nvPicPr>
        <p:blipFill>
          <a:blip r:embed="rId9"/>
          <a:stretch>
            <a:fillRect/>
          </a:stretch>
        </p:blipFill>
        <p:spPr>
          <a:xfrm>
            <a:off x="4051927" y="124838"/>
            <a:ext cx="3743115" cy="6526681"/>
          </a:xfrm>
          <a:prstGeom prst="rect">
            <a:avLst/>
          </a:prstGeom>
        </p:spPr>
      </p:pic>
    </p:spTree>
    <p:extLst>
      <p:ext uri="{BB962C8B-B14F-4D97-AF65-F5344CB8AC3E}">
        <p14:creationId xmlns:p14="http://schemas.microsoft.com/office/powerpoint/2010/main" val="40118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4"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Poisoning</a:t>
            </a:r>
          </a:p>
        </p:txBody>
      </p:sp>
      <p:sp>
        <p:nvSpPr>
          <p:cNvPr id="3" name="TextBox 2">
            <a:extLst>
              <a:ext uri="{FF2B5EF4-FFF2-40B4-BE49-F238E27FC236}">
                <a16:creationId xmlns:a16="http://schemas.microsoft.com/office/drawing/2014/main" id="{0624F9DC-6061-27E6-928B-5E0C07EF126D}"/>
              </a:ext>
            </a:extLst>
          </p:cNvPr>
          <p:cNvSpPr txBox="1"/>
          <p:nvPr/>
        </p:nvSpPr>
        <p:spPr>
          <a:xfrm>
            <a:off x="798191" y="1568418"/>
            <a:ext cx="10952531" cy="2862322"/>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Children are much more vulnerable to hazardous materials exposure than adults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Store items in their original containers and clearly label any homemade cleaners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Always keep toxic items </a:t>
            </a:r>
            <a:r>
              <a:rPr lang="en-US" sz="2800" u="sng">
                <a:solidFill>
                  <a:srgbClr val="0C1B55"/>
                </a:solidFill>
                <a:latin typeface="Gotham Book" panose="02000604040000020004" pitchFamily="50" charset="0"/>
              </a:rPr>
              <a:t>out of sight and reach </a:t>
            </a:r>
            <a:r>
              <a:rPr lang="en-US" sz="2800">
                <a:solidFill>
                  <a:srgbClr val="0C1B55"/>
                </a:solidFill>
                <a:latin typeface="Gotham Book" panose="02000604040000020004" pitchFamily="50" charset="0"/>
              </a:rPr>
              <a:t>of children </a:t>
            </a:r>
          </a:p>
        </p:txBody>
      </p:sp>
    </p:spTree>
    <p:extLst>
      <p:ext uri="{BB962C8B-B14F-4D97-AF65-F5344CB8AC3E}">
        <p14:creationId xmlns:p14="http://schemas.microsoft.com/office/powerpoint/2010/main" val="282834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194066"/>
            <a:ext cx="11139362" cy="5663089"/>
          </a:xfrm>
          <a:prstGeom prst="rect">
            <a:avLst/>
          </a:prstGeom>
          <a:noFill/>
        </p:spPr>
        <p:txBody>
          <a:bodyPr wrap="square" rtlCol="0">
            <a:spAutoFit/>
          </a:bodyPr>
          <a:lstStyle/>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 development</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shaken baby syndrome, abusive head trauma, and child maltreatment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Recognition and reporting of child abuse and neglect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sudden infant death syndrome and use of safe sleep practices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Building and physical premises safety, including identification of and protection from hazards, bodies of water, and vehicular traffic </a:t>
            </a:r>
          </a:p>
          <a:p>
            <a:pPr marL="342900"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and control of infectious diseases (including immunizations)</a:t>
            </a:r>
          </a:p>
          <a:p>
            <a:endParaRPr lang="en-US" sz="2400">
              <a:solidFill>
                <a:srgbClr val="0C1B55"/>
              </a:solidFill>
              <a:latin typeface="Gotham Book" panose="02000604040000020004" pitchFamily="50" charset="0"/>
            </a:endParaRPr>
          </a:p>
        </p:txBody>
      </p:sp>
    </p:spTree>
    <p:extLst>
      <p:ext uri="{BB962C8B-B14F-4D97-AF65-F5344CB8AC3E}">
        <p14:creationId xmlns:p14="http://schemas.microsoft.com/office/powerpoint/2010/main" val="277928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Medication</a:t>
            </a:r>
          </a:p>
        </p:txBody>
      </p:sp>
      <p:graphicFrame>
        <p:nvGraphicFramePr>
          <p:cNvPr id="4" name="Diagram 3">
            <a:extLst>
              <a:ext uri="{FF2B5EF4-FFF2-40B4-BE49-F238E27FC236}">
                <a16:creationId xmlns:a16="http://schemas.microsoft.com/office/drawing/2014/main" id="{3F316AB9-BCCA-1FE4-5077-0311A7CAA76C}"/>
              </a:ext>
            </a:extLst>
          </p:cNvPr>
          <p:cNvGraphicFramePr/>
          <p:nvPr>
            <p:extLst>
              <p:ext uri="{D42A27DB-BD31-4B8C-83A1-F6EECF244321}">
                <p14:modId xmlns:p14="http://schemas.microsoft.com/office/powerpoint/2010/main" val="45301244"/>
              </p:ext>
            </p:extLst>
          </p:nvPr>
        </p:nvGraphicFramePr>
        <p:xfrm>
          <a:off x="1531098" y="1387929"/>
          <a:ext cx="9437915" cy="4980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3199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pic>
        <p:nvPicPr>
          <p:cNvPr id="3" name="Picture 2" descr="A picture containing refrigerator, bottle, indoor, white goods&#10;&#10;Description automatically generated">
            <a:extLst>
              <a:ext uri="{FF2B5EF4-FFF2-40B4-BE49-F238E27FC236}">
                <a16:creationId xmlns:a16="http://schemas.microsoft.com/office/drawing/2014/main" id="{3F22A0E0-1CF4-CF43-DDCA-8B135DE8B637}"/>
              </a:ext>
            </a:extLst>
          </p:cNvPr>
          <p:cNvPicPr>
            <a:picLocks noChangeAspect="1"/>
          </p:cNvPicPr>
          <p:nvPr/>
        </p:nvPicPr>
        <p:blipFill rotWithShape="1">
          <a:blip r:embed="rId4">
            <a:extLst>
              <a:ext uri="{28A0092B-C50C-407E-A947-70E740481C1C}">
                <a14:useLocalDpi xmlns:a14="http://schemas.microsoft.com/office/drawing/2010/main" val="0"/>
              </a:ext>
            </a:extLst>
          </a:blip>
          <a:srcRect t="10666" b="-857"/>
          <a:stretch/>
        </p:blipFill>
        <p:spPr>
          <a:xfrm>
            <a:off x="3941233" y="1455752"/>
            <a:ext cx="4297670" cy="5232245"/>
          </a:xfrm>
          <a:prstGeom prst="rect">
            <a:avLst/>
          </a:prstGeom>
        </p:spPr>
      </p:pic>
    </p:spTree>
    <p:extLst>
      <p:ext uri="{BB962C8B-B14F-4D97-AF65-F5344CB8AC3E}">
        <p14:creationId xmlns:p14="http://schemas.microsoft.com/office/powerpoint/2010/main" val="3513010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A picture containing bottle, indoor, plastic&#10;&#10;Description automatically generated">
            <a:extLst>
              <a:ext uri="{FF2B5EF4-FFF2-40B4-BE49-F238E27FC236}">
                <a16:creationId xmlns:a16="http://schemas.microsoft.com/office/drawing/2014/main" id="{4918D6A9-8D2D-F271-4854-7C1A660E9A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18"/>
          <a:stretch/>
        </p:blipFill>
        <p:spPr>
          <a:xfrm>
            <a:off x="2791829" y="1383336"/>
            <a:ext cx="6439746" cy="495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151414"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223798" y="4252905"/>
            <a:ext cx="1376901"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25792" y="4252906"/>
            <a:ext cx="1791486" cy="461665"/>
          </a:xfrm>
          <a:prstGeom prst="rect">
            <a:avLst/>
          </a:prstGeom>
          <a:solidFill>
            <a:srgbClr val="00A886"/>
          </a:solidFill>
          <a:ln>
            <a:solidFill>
              <a:srgbClr val="00A886"/>
            </a:solidFill>
          </a:ln>
        </p:spPr>
        <p:txBody>
          <a:bodyPr wrap="square" rtlCol="0">
            <a:spAutoFit/>
          </a:bodyPr>
          <a:lstStyle/>
          <a:p>
            <a:pPr algn="ctr"/>
            <a:r>
              <a:rPr lang="en-US" sz="2400" err="1">
                <a:solidFill>
                  <a:schemeClr val="bg1"/>
                </a:solidFill>
                <a:latin typeface="Gotham Book" panose="02000604040000020004" pitchFamily="50" charset="0"/>
              </a:rPr>
              <a:t>Fabuloso</a:t>
            </a:r>
            <a:endParaRPr lang="en-US" sz="2400">
              <a:solidFill>
                <a:schemeClr val="bg1"/>
              </a:solidFill>
              <a:latin typeface="Gotham Book" panose="02000604040000020004" pitchFamily="50" charset="0"/>
            </a:endParaRPr>
          </a:p>
        </p:txBody>
      </p:sp>
    </p:spTree>
    <p:extLst>
      <p:ext uri="{BB962C8B-B14F-4D97-AF65-F5344CB8AC3E}">
        <p14:creationId xmlns:p14="http://schemas.microsoft.com/office/powerpoint/2010/main" val="23506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DF006028-72A1-1035-AEEC-82C0C6CD57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020"/>
          <a:stretch/>
        </p:blipFill>
        <p:spPr>
          <a:xfrm>
            <a:off x="2802829" y="1474826"/>
            <a:ext cx="6386655" cy="4839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979693"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6620272"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682093" y="5383173"/>
            <a:ext cx="1376901"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Ex Lax</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951501" y="5383174"/>
            <a:ext cx="1791486" cy="461665"/>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Chocolate</a:t>
            </a:r>
          </a:p>
        </p:txBody>
      </p:sp>
    </p:spTree>
    <p:extLst>
      <p:ext uri="{BB962C8B-B14F-4D97-AF65-F5344CB8AC3E}">
        <p14:creationId xmlns:p14="http://schemas.microsoft.com/office/powerpoint/2010/main" val="25749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wo glass bottles with liquid in them&#10;&#10;Description automatically generated with low confidence">
            <a:extLst>
              <a:ext uri="{FF2B5EF4-FFF2-40B4-BE49-F238E27FC236}">
                <a16:creationId xmlns:a16="http://schemas.microsoft.com/office/drawing/2014/main" id="{B6EC22E8-B644-94C3-3B47-51E4A1ACC9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49"/>
          <a:stretch/>
        </p:blipFill>
        <p:spPr>
          <a:xfrm>
            <a:off x="3080120" y="1474826"/>
            <a:ext cx="6031759" cy="474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309185" y="2121692"/>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020700" y="3602040"/>
            <a:ext cx="1791487"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Apple 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379815" y="3602040"/>
            <a:ext cx="1385279"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Pine Sol</a:t>
            </a:r>
          </a:p>
        </p:txBody>
      </p:sp>
    </p:spTree>
    <p:extLst>
      <p:ext uri="{BB962C8B-B14F-4D97-AF65-F5344CB8AC3E}">
        <p14:creationId xmlns:p14="http://schemas.microsoft.com/office/powerpoint/2010/main" val="1871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a:solidFill>
                  <a:srgbClr val="0C1B55"/>
                </a:solidFill>
                <a:latin typeface="Gotham Bold"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bottle, indoor, beverage&#10;&#10;Description automatically generated">
            <a:extLst>
              <a:ext uri="{FF2B5EF4-FFF2-40B4-BE49-F238E27FC236}">
                <a16:creationId xmlns:a16="http://schemas.microsoft.com/office/drawing/2014/main" id="{7B28FB5B-F004-0A92-A2AF-7AC62D0A6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71"/>
          <a:stretch/>
        </p:blipFill>
        <p:spPr>
          <a:xfrm>
            <a:off x="2750202" y="1474826"/>
            <a:ext cx="6123970" cy="4748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023751"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850455" y="3641167"/>
            <a:ext cx="1791487" cy="830997"/>
          </a:xfrm>
          <a:prstGeom prst="rect">
            <a:avLst/>
          </a:prstGeom>
          <a:solidFill>
            <a:srgbClr val="00A886"/>
          </a:solidFill>
          <a:ln>
            <a:solidFill>
              <a:srgbClr val="00A886"/>
            </a:solidFill>
          </a:ln>
        </p:spPr>
        <p:txBody>
          <a:bodyPr wrap="square" rtlCol="0">
            <a:spAutoFit/>
          </a:bodyPr>
          <a:lstStyle/>
          <a:p>
            <a:pPr algn="ctr"/>
            <a:r>
              <a:rPr lang="en-US" sz="2400">
                <a:solidFill>
                  <a:schemeClr val="bg1"/>
                </a:solidFill>
                <a:latin typeface="Gotham Book" panose="02000604040000020004" pitchFamily="50" charset="0"/>
              </a:rPr>
              <a:t>Rubbing Alcohol</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96000" y="3641166"/>
            <a:ext cx="1385279" cy="830997"/>
          </a:xfrm>
          <a:prstGeom prst="rect">
            <a:avLst/>
          </a:prstGeom>
          <a:solidFill>
            <a:srgbClr val="00A886"/>
          </a:solidFill>
          <a:ln>
            <a:solidFill>
              <a:srgbClr val="00A886"/>
            </a:solidFill>
          </a:ln>
        </p:spPr>
        <p:txBody>
          <a:bodyPr wrap="square" rtlCol="0">
            <a:spAutoFit/>
          </a:bodyPr>
          <a:lstStyle/>
          <a:p>
            <a:pPr algn="ctr"/>
            <a:endParaRPr lang="en-US" sz="1000">
              <a:solidFill>
                <a:schemeClr val="bg1"/>
              </a:solidFill>
              <a:latin typeface="Gotham Book" panose="02000604040000020004" pitchFamily="50" charset="0"/>
            </a:endParaRPr>
          </a:p>
          <a:p>
            <a:pPr algn="ctr"/>
            <a:r>
              <a:rPr lang="en-US" sz="2400">
                <a:solidFill>
                  <a:schemeClr val="bg1"/>
                </a:solidFill>
                <a:latin typeface="Gotham Book" panose="02000604040000020004" pitchFamily="50" charset="0"/>
              </a:rPr>
              <a:t>Water</a:t>
            </a:r>
          </a:p>
          <a:p>
            <a:pPr algn="ctr"/>
            <a:endParaRPr lang="en-US" sz="1400">
              <a:solidFill>
                <a:schemeClr val="bg1"/>
              </a:solidFill>
              <a:latin typeface="Gotham Book" panose="02000604040000020004" pitchFamily="50" charset="0"/>
            </a:endParaRPr>
          </a:p>
        </p:txBody>
      </p:sp>
    </p:spTree>
    <p:extLst>
      <p:ext uri="{BB962C8B-B14F-4D97-AF65-F5344CB8AC3E}">
        <p14:creationId xmlns:p14="http://schemas.microsoft.com/office/powerpoint/2010/main" val="40301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Poison Control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480873"/>
            <a:ext cx="10641855" cy="510909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If you think a child may have been poisoned call Poison Control: </a:t>
            </a:r>
            <a:r>
              <a:rPr lang="en-US" sz="2800" b="1">
                <a:solidFill>
                  <a:srgbClr val="0C1B55"/>
                </a:solidFill>
                <a:latin typeface="Gotham Book" panose="02000604040000020004" pitchFamily="50" charset="0"/>
              </a:rPr>
              <a:t>1-800-222-1222</a:t>
            </a:r>
          </a:p>
          <a:p>
            <a:pPr marL="2171700" lvl="4"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Important Information:</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Child’s Weight</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Child’s Height</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they ate or touched</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How much was consumed</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Where it touched their body</a:t>
            </a:r>
          </a:p>
          <a:p>
            <a:pPr marL="3086100" lvl="6" indent="-342900">
              <a:spcAft>
                <a:spcPts val="6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When it was consumed or touched </a:t>
            </a:r>
          </a:p>
          <a:p>
            <a:pPr marL="342900" indent="-342900">
              <a:spcAft>
                <a:spcPts val="2400"/>
              </a:spcAft>
              <a:buClr>
                <a:srgbClr val="00A886"/>
              </a:buClr>
              <a:buFont typeface="Wingdings" panose="05000000000000000000" pitchFamily="2" charset="2"/>
              <a:buChar char="§"/>
            </a:pPr>
            <a:endParaRPr lang="en-US" sz="2400">
              <a:solidFill>
                <a:srgbClr val="0C1B55"/>
              </a:solidFill>
              <a:latin typeface="Gotham Book" panose="02000604040000020004" pitchFamily="50" charset="0"/>
            </a:endParaRPr>
          </a:p>
        </p:txBody>
      </p:sp>
      <p:grpSp>
        <p:nvGrpSpPr>
          <p:cNvPr id="14" name="Group 13">
            <a:extLst>
              <a:ext uri="{FF2B5EF4-FFF2-40B4-BE49-F238E27FC236}">
                <a16:creationId xmlns:a16="http://schemas.microsoft.com/office/drawing/2014/main" id="{8429A3E9-75D1-B1BC-863B-139F56048D8A}"/>
              </a:ext>
            </a:extLst>
          </p:cNvPr>
          <p:cNvGrpSpPr/>
          <p:nvPr/>
        </p:nvGrpSpPr>
        <p:grpSpPr>
          <a:xfrm>
            <a:off x="1683467" y="2981260"/>
            <a:ext cx="1084752" cy="2810772"/>
            <a:chOff x="1242595" y="2720002"/>
            <a:chExt cx="1084752" cy="2810772"/>
          </a:xfrm>
        </p:grpSpPr>
        <p:pic>
          <p:nvPicPr>
            <p:cNvPr id="6" name="Graphic 5" descr="Scale with solid fill">
              <a:extLst>
                <a:ext uri="{FF2B5EF4-FFF2-40B4-BE49-F238E27FC236}">
                  <a16:creationId xmlns:a16="http://schemas.microsoft.com/office/drawing/2014/main" id="{C024FEC0-24BD-73C0-3D13-B5BFCC92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2595" y="2720002"/>
              <a:ext cx="723901" cy="723901"/>
            </a:xfrm>
            <a:prstGeom prst="rect">
              <a:avLst/>
            </a:prstGeom>
          </p:spPr>
        </p:pic>
        <p:grpSp>
          <p:nvGrpSpPr>
            <p:cNvPr id="13" name="Group 12">
              <a:extLst>
                <a:ext uri="{FF2B5EF4-FFF2-40B4-BE49-F238E27FC236}">
                  <a16:creationId xmlns:a16="http://schemas.microsoft.com/office/drawing/2014/main" id="{2F32F840-1C0E-2588-9219-8947C2603FD9}"/>
                </a:ext>
              </a:extLst>
            </p:cNvPr>
            <p:cNvGrpSpPr/>
            <p:nvPr/>
          </p:nvGrpSpPr>
          <p:grpSpPr>
            <a:xfrm>
              <a:off x="1242595" y="3439572"/>
              <a:ext cx="1084752" cy="2091202"/>
              <a:chOff x="1242595" y="3439572"/>
              <a:chExt cx="1084752" cy="2091202"/>
            </a:xfrm>
          </p:grpSpPr>
          <p:pic>
            <p:nvPicPr>
              <p:cNvPr id="8" name="Graphic 7" descr="Alterations &amp; Tailoring with solid fill">
                <a:extLst>
                  <a:ext uri="{FF2B5EF4-FFF2-40B4-BE49-F238E27FC236}">
                    <a16:creationId xmlns:a16="http://schemas.microsoft.com/office/drawing/2014/main" id="{EC96941D-135E-5E82-CB70-1936A2BB7C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2595" y="4125388"/>
                <a:ext cx="723901" cy="723901"/>
              </a:xfrm>
              <a:prstGeom prst="rect">
                <a:avLst/>
              </a:prstGeom>
            </p:spPr>
          </p:pic>
          <p:pic>
            <p:nvPicPr>
              <p:cNvPr id="10" name="Graphic 9" descr="Clock with solid fill">
                <a:extLst>
                  <a:ext uri="{FF2B5EF4-FFF2-40B4-BE49-F238E27FC236}">
                    <a16:creationId xmlns:a16="http://schemas.microsoft.com/office/drawing/2014/main" id="{D25DD78C-C107-8A9E-B5DB-F02ED7807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3446" y="3439572"/>
                <a:ext cx="723901" cy="723901"/>
              </a:xfrm>
              <a:prstGeom prst="rect">
                <a:avLst/>
              </a:prstGeom>
            </p:spPr>
          </p:pic>
          <p:pic>
            <p:nvPicPr>
              <p:cNvPr id="12" name="Graphic 11" descr="Clipboard Checked with solid fill">
                <a:extLst>
                  <a:ext uri="{FF2B5EF4-FFF2-40B4-BE49-F238E27FC236}">
                    <a16:creationId xmlns:a16="http://schemas.microsoft.com/office/drawing/2014/main" id="{5BFAF6FB-C6AC-AE8A-24EC-2C240CFAD1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03446" y="4806873"/>
                <a:ext cx="723901" cy="723901"/>
              </a:xfrm>
              <a:prstGeom prst="rect">
                <a:avLst/>
              </a:prstGeom>
            </p:spPr>
          </p:pic>
        </p:grpSp>
      </p:grpSp>
    </p:spTree>
    <p:extLst>
      <p:ext uri="{BB962C8B-B14F-4D97-AF65-F5344CB8AC3E}">
        <p14:creationId xmlns:p14="http://schemas.microsoft.com/office/powerpoint/2010/main" val="3248743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a:solidFill>
                  <a:srgbClr val="0C1B55"/>
                </a:solidFill>
                <a:latin typeface="Gotham Bold" pitchFamily="50" charset="0"/>
                <a:cs typeface="Calibri" panose="020F0502020204030204" pitchFamily="34" charset="0"/>
              </a:rPr>
              <a:t>Handling and Storage of Hazardous Materials: Myth or Fact?</a:t>
            </a:r>
          </a:p>
        </p:txBody>
      </p:sp>
      <p:sp>
        <p:nvSpPr>
          <p:cNvPr id="6" name="TextBox 5">
            <a:extLst>
              <a:ext uri="{FF2B5EF4-FFF2-40B4-BE49-F238E27FC236}">
                <a16:creationId xmlns:a16="http://schemas.microsoft.com/office/drawing/2014/main" id="{891FDA2E-F9EA-AD70-9319-FBEAE5D6C027}"/>
              </a:ext>
            </a:extLst>
          </p:cNvPr>
          <p:cNvSpPr txBox="1"/>
          <p:nvPr/>
        </p:nvSpPr>
        <p:spPr>
          <a:xfrm>
            <a:off x="1240971" y="2185056"/>
            <a:ext cx="9390635" cy="1815882"/>
          </a:xfrm>
          <a:prstGeom prst="rect">
            <a:avLst/>
          </a:prstGeom>
          <a:noFill/>
        </p:spPr>
        <p:txBody>
          <a:bodyPr wrap="square" rtlCol="0">
            <a:spAutoFit/>
          </a:bodyPr>
          <a:lstStyle/>
          <a:p>
            <a:r>
              <a:rPr lang="en-US" sz="2800" b="1">
                <a:latin typeface="Gotham Book" panose="02000604040000020004" pitchFamily="50" charset="0"/>
              </a:rPr>
              <a:t>Myth or Fact?</a:t>
            </a:r>
          </a:p>
          <a:p>
            <a:endParaRPr lang="en-US" sz="2800">
              <a:latin typeface="Gotham Book" panose="02000604040000020004" pitchFamily="50" charset="0"/>
            </a:endParaRPr>
          </a:p>
          <a:p>
            <a:r>
              <a:rPr lang="en-US" sz="2800">
                <a:latin typeface="Gotham Book" panose="02000604040000020004" pitchFamily="50" charset="0"/>
              </a:rPr>
              <a:t>If a child has been poisoned, you should make them throw up.  </a:t>
            </a:r>
          </a:p>
        </p:txBody>
      </p:sp>
      <p:pic>
        <p:nvPicPr>
          <p:cNvPr id="7" name="Picture 6" descr="A picture containing timeline&#10;&#10;Description automatically generated">
            <a:extLst>
              <a:ext uri="{FF2B5EF4-FFF2-40B4-BE49-F238E27FC236}">
                <a16:creationId xmlns:a16="http://schemas.microsoft.com/office/drawing/2014/main" id="{7FB87851-2302-09AB-2AD6-27B06E04AB50}"/>
              </a:ext>
            </a:extLst>
          </p:cNvPr>
          <p:cNvPicPr>
            <a:picLocks noChangeAspect="1"/>
          </p:cNvPicPr>
          <p:nvPr/>
        </p:nvPicPr>
        <p:blipFill rotWithShape="1">
          <a:blip r:embed="rId4">
            <a:extLst>
              <a:ext uri="{28A0092B-C50C-407E-A947-70E740481C1C}">
                <a14:useLocalDpi xmlns:a14="http://schemas.microsoft.com/office/drawing/2010/main" val="0"/>
              </a:ext>
            </a:extLst>
          </a:blip>
          <a:srcRect t="6746"/>
          <a:stretch/>
        </p:blipFill>
        <p:spPr>
          <a:xfrm>
            <a:off x="2846592" y="404341"/>
            <a:ext cx="6486952" cy="6049316"/>
          </a:xfrm>
          <a:prstGeom prst="rect">
            <a:avLst/>
          </a:prstGeom>
        </p:spPr>
      </p:pic>
    </p:spTree>
    <p:extLst>
      <p:ext uri="{BB962C8B-B14F-4D97-AF65-F5344CB8AC3E}">
        <p14:creationId xmlns:p14="http://schemas.microsoft.com/office/powerpoint/2010/main" val="25106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 name="Title 1">
            <a:extLst>
              <a:ext uri="{FF2B5EF4-FFF2-40B4-BE49-F238E27FC236}">
                <a16:creationId xmlns:a16="http://schemas.microsoft.com/office/drawing/2014/main" id="{2ED0274E-77CF-B79A-FAFF-76D9D89B78A9}"/>
              </a:ext>
            </a:extLst>
          </p:cNvPr>
          <p:cNvSpPr txBox="1">
            <a:spLocks/>
          </p:cNvSpPr>
          <p:nvPr/>
        </p:nvSpPr>
        <p:spPr>
          <a:xfrm>
            <a:off x="969832" y="4552107"/>
            <a:ext cx="11317941" cy="1031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a:solidFill>
                  <a:srgbClr val="0C1B55"/>
                </a:solidFill>
                <a:latin typeface="Gotham Book" panose="02000604040000020004" pitchFamily="50" charset="0"/>
                <a:cs typeface="Calibri" panose="020F0502020204030204" pitchFamily="34" charset="0"/>
              </a:rPr>
              <a:t>Please return in 5 minutes</a:t>
            </a:r>
          </a:p>
          <a:p>
            <a:pPr>
              <a:spcAft>
                <a:spcPts val="1200"/>
              </a:spcAft>
            </a:pPr>
            <a:r>
              <a:rPr lang="en-US" sz="2400">
                <a:solidFill>
                  <a:srgbClr val="0C1B55"/>
                </a:solidFill>
                <a:latin typeface="Gotham Book" panose="02000604040000020004" pitchFamily="50" charset="0"/>
                <a:cs typeface="Calibri" panose="020F0502020204030204" pitchFamily="34" charset="0"/>
              </a:rPr>
              <a:t> </a:t>
            </a: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969832" y="3596846"/>
            <a:ext cx="4204926" cy="7132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C1B55"/>
                </a:solidFill>
                <a:effectLst/>
                <a:uLnTx/>
                <a:uFillTx/>
                <a:latin typeface="Gotham Bold" pitchFamily="50" charset="0"/>
                <a:ea typeface="+mj-ea"/>
                <a:cs typeface="Calibri" panose="020F0502020204030204" pitchFamily="34" charset="0"/>
              </a:rPr>
              <a:t>Break</a:t>
            </a:r>
          </a:p>
        </p:txBody>
      </p:sp>
    </p:spTree>
    <p:extLst>
      <p:ext uri="{BB962C8B-B14F-4D97-AF65-F5344CB8AC3E}">
        <p14:creationId xmlns:p14="http://schemas.microsoft.com/office/powerpoint/2010/main" val="3765694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Emergency Preparedness and Response Planning</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80779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294309"/>
            <a:ext cx="11139362" cy="3970318"/>
          </a:xfrm>
          <a:prstGeom prst="rect">
            <a:avLst/>
          </a:prstGeom>
          <a:noFill/>
        </p:spPr>
        <p:txBody>
          <a:bodyPr wrap="square" lIns="91440" tIns="45720" rIns="91440" bIns="45720" rtlCol="0" anchor="t">
            <a:spAutoFit/>
          </a:bodyPr>
          <a:lstStyle/>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Administration of medication, consistent with standards of parental consent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Handling and storage of hazardous materials and the appropriate disposal of bio-contaminants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Emergency preparedness and response planning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Prevention of and response to emergencies due to food and allergic reactions </a:t>
            </a:r>
          </a:p>
          <a:p>
            <a:pPr marL="342900" indent="-342900">
              <a:buClr>
                <a:srgbClr val="00A886"/>
              </a:buClr>
              <a:buFont typeface="Wingdings" panose="05000000000000000000" pitchFamily="2" charset="2"/>
              <a:buChar char="§"/>
            </a:pPr>
            <a:r>
              <a:rPr lang="en-US" sz="2800">
                <a:solidFill>
                  <a:srgbClr val="0C1B55"/>
                </a:solidFill>
                <a:latin typeface="Gotham Book" panose="02000604040000020004" pitchFamily="50" charset="0"/>
              </a:rPr>
              <a:t>Precautions in transporting children </a:t>
            </a:r>
          </a:p>
          <a:p>
            <a:pPr marL="342900" indent="-342900">
              <a:buClr>
                <a:srgbClr val="00A886"/>
              </a:buClr>
              <a:buFont typeface="Wingdings" panose="05000000000000000000" pitchFamily="2" charset="2"/>
              <a:buChar char="§"/>
            </a:pPr>
            <a:r>
              <a:rPr lang="en-US" sz="2800">
                <a:solidFill>
                  <a:srgbClr val="0C1B55"/>
                </a:solidFill>
                <a:latin typeface="Gotham Book"/>
              </a:rPr>
              <a:t>Pediatric First Aid and cardiopulmonary resuscitation (CPR) Overview </a:t>
            </a:r>
            <a:endParaRPr lang="en-US" sz="2800">
              <a:solidFill>
                <a:srgbClr val="0C1B55"/>
              </a:solidFill>
              <a:latin typeface="Gotham Book" panose="02000604040000020004" pitchFamily="50" charset="0"/>
            </a:endParaRPr>
          </a:p>
        </p:txBody>
      </p:sp>
    </p:spTree>
    <p:extLst>
      <p:ext uri="{BB962C8B-B14F-4D97-AF65-F5344CB8AC3E}">
        <p14:creationId xmlns:p14="http://schemas.microsoft.com/office/powerpoint/2010/main" val="524510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Injury/Illness</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317009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Parental consent to seek medical treatment </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Preferred place for emergency and non-emergency medical care</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Non-emergency transportation arrangements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Care for other children </a:t>
            </a:r>
          </a:p>
        </p:txBody>
      </p:sp>
    </p:spTree>
    <p:extLst>
      <p:ext uri="{BB962C8B-B14F-4D97-AF65-F5344CB8AC3E}">
        <p14:creationId xmlns:p14="http://schemas.microsoft.com/office/powerpoint/2010/main" val="2800381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497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Serious Injury or Death</a:t>
            </a:r>
          </a:p>
        </p:txBody>
      </p:sp>
      <p:sp>
        <p:nvSpPr>
          <p:cNvPr id="3" name="TextBox 2">
            <a:extLst>
              <a:ext uri="{FF2B5EF4-FFF2-40B4-BE49-F238E27FC236}">
                <a16:creationId xmlns:a16="http://schemas.microsoft.com/office/drawing/2014/main" id="{0624F9DC-6061-27E6-928B-5E0C07EF126D}"/>
              </a:ext>
            </a:extLst>
          </p:cNvPr>
          <p:cNvSpPr txBox="1"/>
          <p:nvPr/>
        </p:nvSpPr>
        <p:spPr>
          <a:xfrm>
            <a:off x="2000671" y="1579440"/>
            <a:ext cx="8716494" cy="4493538"/>
          </a:xfrm>
          <a:prstGeom prst="rect">
            <a:avLst/>
          </a:prstGeom>
          <a:noFill/>
        </p:spPr>
        <p:txBody>
          <a:bodyPr wrap="square" rtlCol="0">
            <a:spAutoFit/>
          </a:bodyPr>
          <a:lstStyle/>
          <a:p>
            <a:pPr>
              <a:spcAft>
                <a:spcPts val="3600"/>
              </a:spcAft>
              <a:buClr>
                <a:srgbClr val="00A886"/>
              </a:buClr>
            </a:pPr>
            <a:r>
              <a:rPr lang="en-US" sz="2800">
                <a:solidFill>
                  <a:srgbClr val="0C1B55"/>
                </a:solidFill>
                <a:latin typeface="Gotham Book" panose="02000604040000020004" pitchFamily="50" charset="0"/>
              </a:rPr>
              <a:t>Report Serious Injury or Death</a:t>
            </a:r>
          </a:p>
          <a:p>
            <a:pPr>
              <a:spcAft>
                <a:spcPts val="3600"/>
              </a:spcAft>
              <a:buClr>
                <a:srgbClr val="00A886"/>
              </a:buClr>
            </a:pPr>
            <a:r>
              <a:rPr lang="en-US" sz="2800">
                <a:solidFill>
                  <a:srgbClr val="0C1B55"/>
                </a:solidFill>
                <a:latin typeface="Gotham Book" panose="02000604040000020004" pitchFamily="50" charset="0"/>
              </a:rPr>
              <a:t>Within 5 days to CDC</a:t>
            </a:r>
          </a:p>
          <a:p>
            <a:pPr>
              <a:spcAft>
                <a:spcPts val="3600"/>
              </a:spcAft>
              <a:buClr>
                <a:srgbClr val="00A886"/>
              </a:buClr>
            </a:pPr>
            <a:r>
              <a:rPr lang="en-US" sz="2800">
                <a:solidFill>
                  <a:srgbClr val="0C1B55"/>
                </a:solidFill>
                <a:latin typeface="Gotham Book" panose="02000604040000020004" pitchFamily="50" charset="0"/>
              </a:rPr>
              <a:t>Any physical harm that requires emergency intervention (whether self-inflicted or caused by someone else)</a:t>
            </a:r>
          </a:p>
          <a:p>
            <a:pPr>
              <a:spcAft>
                <a:spcPts val="3600"/>
              </a:spcAft>
              <a:buClr>
                <a:srgbClr val="00A886"/>
              </a:buClr>
            </a:pPr>
            <a:r>
              <a:rPr lang="en-US" sz="2800">
                <a:solidFill>
                  <a:srgbClr val="0C1B55"/>
                </a:solidFill>
                <a:latin typeface="Gotham Book" panose="02000604040000020004" pitchFamily="50" charset="0"/>
              </a:rPr>
              <a:t>Burns, lacerations, bone fractures, significant blood loss and/or injuries to internal organs</a:t>
            </a:r>
          </a:p>
        </p:txBody>
      </p:sp>
      <p:pic>
        <p:nvPicPr>
          <p:cNvPr id="4" name="Graphic 3" descr="Document with solid fill">
            <a:extLst>
              <a:ext uri="{FF2B5EF4-FFF2-40B4-BE49-F238E27FC236}">
                <a16:creationId xmlns:a16="http://schemas.microsoft.com/office/drawing/2014/main" id="{5CCFBB9E-6A21-1851-8263-8DAB760AB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4259" y="1516756"/>
            <a:ext cx="654054" cy="654054"/>
          </a:xfrm>
          <a:prstGeom prst="rect">
            <a:avLst/>
          </a:prstGeom>
        </p:spPr>
      </p:pic>
      <p:pic>
        <p:nvPicPr>
          <p:cNvPr id="5" name="Graphic 4" descr="Daily calendar with solid fill">
            <a:extLst>
              <a:ext uri="{FF2B5EF4-FFF2-40B4-BE49-F238E27FC236}">
                <a16:creationId xmlns:a16="http://schemas.microsoft.com/office/drawing/2014/main" id="{2F53284A-77FC-8A30-1A20-6645B5B293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0139" y="2339122"/>
            <a:ext cx="762294" cy="762294"/>
          </a:xfrm>
          <a:prstGeom prst="rect">
            <a:avLst/>
          </a:prstGeom>
        </p:spPr>
      </p:pic>
      <p:pic>
        <p:nvPicPr>
          <p:cNvPr id="6" name="Graphic 5" descr="Ambulance with solid fill">
            <a:extLst>
              <a:ext uri="{FF2B5EF4-FFF2-40B4-BE49-F238E27FC236}">
                <a16:creationId xmlns:a16="http://schemas.microsoft.com/office/drawing/2014/main" id="{BA58A66F-2A39-A3E1-ACC5-D5A256CB43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703" y="3611427"/>
            <a:ext cx="762294" cy="762294"/>
          </a:xfrm>
          <a:prstGeom prst="rect">
            <a:avLst/>
          </a:prstGeom>
        </p:spPr>
      </p:pic>
      <p:pic>
        <p:nvPicPr>
          <p:cNvPr id="7" name="Graphic 6" descr="Sling with solid fill">
            <a:extLst>
              <a:ext uri="{FF2B5EF4-FFF2-40B4-BE49-F238E27FC236}">
                <a16:creationId xmlns:a16="http://schemas.microsoft.com/office/drawing/2014/main" id="{6011359A-01C4-694B-1D68-7D5AC2C85C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7851" y="5250278"/>
            <a:ext cx="630462" cy="630462"/>
          </a:xfrm>
          <a:prstGeom prst="rect">
            <a:avLst/>
          </a:prstGeom>
        </p:spPr>
      </p:pic>
    </p:spTree>
    <p:extLst>
      <p:ext uri="{BB962C8B-B14F-4D97-AF65-F5344CB8AC3E}">
        <p14:creationId xmlns:p14="http://schemas.microsoft.com/office/powerpoint/2010/main" val="2450143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030461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Evacuation</a:t>
            </a:r>
          </a:p>
        </p:txBody>
      </p:sp>
      <p:grpSp>
        <p:nvGrpSpPr>
          <p:cNvPr id="4" name="Group 3">
            <a:extLst>
              <a:ext uri="{FF2B5EF4-FFF2-40B4-BE49-F238E27FC236}">
                <a16:creationId xmlns:a16="http://schemas.microsoft.com/office/drawing/2014/main" id="{77C9EB4A-6267-017B-8000-E2CEC9E7FEC1}"/>
              </a:ext>
            </a:extLst>
          </p:cNvPr>
          <p:cNvGrpSpPr/>
          <p:nvPr/>
        </p:nvGrpSpPr>
        <p:grpSpPr>
          <a:xfrm>
            <a:off x="9231575" y="-285618"/>
            <a:ext cx="2876244" cy="2876244"/>
            <a:chOff x="8246225" y="251552"/>
            <a:chExt cx="2876244" cy="2876244"/>
          </a:xfrm>
        </p:grpSpPr>
        <p:pic>
          <p:nvPicPr>
            <p:cNvPr id="5" name="Graphic 4" descr="Chat outline">
              <a:extLst>
                <a:ext uri="{FF2B5EF4-FFF2-40B4-BE49-F238E27FC236}">
                  <a16:creationId xmlns:a16="http://schemas.microsoft.com/office/drawing/2014/main" id="{2729CA48-1C01-2C4B-503D-889A8579A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6" name="TextBox 5">
              <a:extLst>
                <a:ext uri="{FF2B5EF4-FFF2-40B4-BE49-F238E27FC236}">
                  <a16:creationId xmlns:a16="http://schemas.microsoft.com/office/drawing/2014/main" id="{6AA598A7-D5AF-627D-5B85-5083E2347AFC}"/>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7" name="Graphic 6" descr="Head with gears with solid fill">
              <a:extLst>
                <a:ext uri="{FF2B5EF4-FFF2-40B4-BE49-F238E27FC236}">
                  <a16:creationId xmlns:a16="http://schemas.microsoft.com/office/drawing/2014/main" id="{5C4A29E5-CACA-565F-2F6C-135A9899D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graphicFrame>
        <p:nvGraphicFramePr>
          <p:cNvPr id="8" name="Diagram 7">
            <a:extLst>
              <a:ext uri="{FF2B5EF4-FFF2-40B4-BE49-F238E27FC236}">
                <a16:creationId xmlns:a16="http://schemas.microsoft.com/office/drawing/2014/main" id="{97CD3096-2911-19B6-761D-06E3AD24D28F}"/>
              </a:ext>
            </a:extLst>
          </p:cNvPr>
          <p:cNvGraphicFramePr/>
          <p:nvPr>
            <p:extLst>
              <p:ext uri="{D42A27DB-BD31-4B8C-83A1-F6EECF244321}">
                <p14:modId xmlns:p14="http://schemas.microsoft.com/office/powerpoint/2010/main" val="70467673"/>
              </p:ext>
            </p:extLst>
          </p:nvPr>
        </p:nvGraphicFramePr>
        <p:xfrm>
          <a:off x="3061021" y="1383336"/>
          <a:ext cx="8704848"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383DB80E-FA88-1F14-C350-90C9FD92FEA9}"/>
              </a:ext>
            </a:extLst>
          </p:cNvPr>
          <p:cNvSpPr txBox="1"/>
          <p:nvPr/>
        </p:nvSpPr>
        <p:spPr>
          <a:xfrm>
            <a:off x="775072" y="1540950"/>
            <a:ext cx="10641855" cy="3724096"/>
          </a:xfrm>
          <a:prstGeom prst="rect">
            <a:avLst/>
          </a:prstGeom>
          <a:noFill/>
        </p:spPr>
        <p:txBody>
          <a:bodyPr wrap="square" rtlCol="0">
            <a:spAutoFit/>
          </a:bodyPr>
          <a:lstStyle/>
          <a:p>
            <a:pPr>
              <a:spcAft>
                <a:spcPts val="2400"/>
              </a:spcAft>
              <a:buClr>
                <a:srgbClr val="00A886"/>
              </a:buClr>
            </a:pPr>
            <a:r>
              <a:rPr lang="en-US" sz="2800" u="sng">
                <a:solidFill>
                  <a:srgbClr val="0C1B55"/>
                </a:solidFill>
                <a:latin typeface="Gotham Book" panose="02000604040000020004" pitchFamily="50" charset="0"/>
              </a:rPr>
              <a:t>It’s your turn! </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You’re caring for the children when the doorbell rings. You answer the door, and a local Emergency Responder tells you that there’s been a gas leak in the neighborhood.  He tells you that you have 10 minutes to evacuate the home with the children.</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do you do?</a:t>
            </a:r>
          </a:p>
        </p:txBody>
      </p:sp>
    </p:spTree>
    <p:extLst>
      <p:ext uri="{BB962C8B-B14F-4D97-AF65-F5344CB8AC3E}">
        <p14:creationId xmlns:p14="http://schemas.microsoft.com/office/powerpoint/2010/main" val="12636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Fire</a:t>
            </a:r>
          </a:p>
        </p:txBody>
      </p:sp>
      <p:sp>
        <p:nvSpPr>
          <p:cNvPr id="5" name="TextBox 4">
            <a:extLst>
              <a:ext uri="{FF2B5EF4-FFF2-40B4-BE49-F238E27FC236}">
                <a16:creationId xmlns:a16="http://schemas.microsoft.com/office/drawing/2014/main" id="{822C16AD-1469-565A-CE4C-B660D8D9071C}"/>
              </a:ext>
            </a:extLst>
          </p:cNvPr>
          <p:cNvSpPr txBox="1"/>
          <p:nvPr/>
        </p:nvSpPr>
        <p:spPr>
          <a:xfrm>
            <a:off x="718456" y="1779814"/>
            <a:ext cx="10852217" cy="2277547"/>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was the leading cause of reported fires in Michigan in 2021?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room did those fires most often start in?</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What are some fire hazards in the home?</a:t>
            </a:r>
          </a:p>
        </p:txBody>
      </p:sp>
      <p:grpSp>
        <p:nvGrpSpPr>
          <p:cNvPr id="9" name="Group 8">
            <a:extLst>
              <a:ext uri="{FF2B5EF4-FFF2-40B4-BE49-F238E27FC236}">
                <a16:creationId xmlns:a16="http://schemas.microsoft.com/office/drawing/2014/main" id="{CCC4C17F-F7AE-BD21-636A-EAB8C7E189B2}"/>
              </a:ext>
            </a:extLst>
          </p:cNvPr>
          <p:cNvGrpSpPr/>
          <p:nvPr/>
        </p:nvGrpSpPr>
        <p:grpSpPr>
          <a:xfrm>
            <a:off x="3164193" y="4449246"/>
            <a:ext cx="5863614" cy="1037381"/>
            <a:chOff x="2552700" y="4420299"/>
            <a:chExt cx="5863614" cy="1037381"/>
          </a:xfrm>
        </p:grpSpPr>
        <p:pic>
          <p:nvPicPr>
            <p:cNvPr id="6" name="Content Placeholder 34" descr="Fire with solid fill">
              <a:extLst>
                <a:ext uri="{FF2B5EF4-FFF2-40B4-BE49-F238E27FC236}">
                  <a16:creationId xmlns:a16="http://schemas.microsoft.com/office/drawing/2014/main" id="{C3C7D072-657F-1F6C-AA7B-0DDB69EFE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52700" y="4420299"/>
              <a:ext cx="914400" cy="914400"/>
            </a:xfrm>
            <a:prstGeom prst="rect">
              <a:avLst/>
            </a:prstGeom>
          </p:spPr>
        </p:pic>
        <p:pic>
          <p:nvPicPr>
            <p:cNvPr id="7" name="Graphic 6" descr="Couch with solid fill">
              <a:extLst>
                <a:ext uri="{FF2B5EF4-FFF2-40B4-BE49-F238E27FC236}">
                  <a16:creationId xmlns:a16="http://schemas.microsoft.com/office/drawing/2014/main" id="{B624E532-0148-3517-42EB-7282A64A2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9214" y="4543280"/>
              <a:ext cx="914400" cy="914400"/>
            </a:xfrm>
            <a:prstGeom prst="rect">
              <a:avLst/>
            </a:prstGeom>
          </p:spPr>
        </p:pic>
        <p:pic>
          <p:nvPicPr>
            <p:cNvPr id="8" name="Content Placeholder 26" descr="Warning with solid fill">
              <a:hlinkClick r:id="rId8"/>
              <a:extLst>
                <a:ext uri="{FF2B5EF4-FFF2-40B4-BE49-F238E27FC236}">
                  <a16:creationId xmlns:a16="http://schemas.microsoft.com/office/drawing/2014/main" id="{CD6FB888-112D-621C-642E-F8C179E94E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01914" y="4449246"/>
              <a:ext cx="914400" cy="914400"/>
            </a:xfrm>
            <a:prstGeom prst="rect">
              <a:avLst/>
            </a:prstGeom>
          </p:spPr>
        </p:pic>
      </p:grpSp>
    </p:spTree>
    <p:extLst>
      <p:ext uri="{BB962C8B-B14F-4D97-AF65-F5344CB8AC3E}">
        <p14:creationId xmlns:p14="http://schemas.microsoft.com/office/powerpoint/2010/main" val="112861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Fire Plans</a:t>
            </a:r>
          </a:p>
        </p:txBody>
      </p:sp>
      <p:sp>
        <p:nvSpPr>
          <p:cNvPr id="5" name="TextBox 4">
            <a:extLst>
              <a:ext uri="{FF2B5EF4-FFF2-40B4-BE49-F238E27FC236}">
                <a16:creationId xmlns:a16="http://schemas.microsoft.com/office/drawing/2014/main" id="{822C16AD-1469-565A-CE4C-B660D8D9071C}"/>
              </a:ext>
            </a:extLst>
          </p:cNvPr>
          <p:cNvSpPr txBox="1"/>
          <p:nvPr/>
        </p:nvSpPr>
        <p:spPr>
          <a:xfrm>
            <a:off x="276296" y="1560637"/>
            <a:ext cx="3372792" cy="4893647"/>
          </a:xfrm>
          <a:prstGeom prst="rect">
            <a:avLst/>
          </a:prstGeom>
          <a:noFill/>
        </p:spPr>
        <p:txBody>
          <a:bodyPr wrap="square" numCol="1"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Identify Exits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Identify Hazards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Meeting Place</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Plan to Close Doors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Infants, Toddlers, and Special Needs</a:t>
            </a:r>
          </a:p>
        </p:txBody>
      </p:sp>
      <p:pic>
        <p:nvPicPr>
          <p:cNvPr id="3" name="Picture 2" descr="Diagram&#10;&#10;Description automatically generated">
            <a:extLst>
              <a:ext uri="{FF2B5EF4-FFF2-40B4-BE49-F238E27FC236}">
                <a16:creationId xmlns:a16="http://schemas.microsoft.com/office/drawing/2014/main" id="{76465798-E57C-20DA-75B2-A3494ACE0C7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2209"/>
          <a:stretch/>
        </p:blipFill>
        <p:spPr>
          <a:xfrm>
            <a:off x="3571944" y="1652989"/>
            <a:ext cx="7998730" cy="3832896"/>
          </a:xfrm>
          <a:prstGeom prst="rect">
            <a:avLst/>
          </a:prstGeom>
        </p:spPr>
      </p:pic>
      <p:sp>
        <p:nvSpPr>
          <p:cNvPr id="4" name="TextBox 3">
            <a:extLst>
              <a:ext uri="{FF2B5EF4-FFF2-40B4-BE49-F238E27FC236}">
                <a16:creationId xmlns:a16="http://schemas.microsoft.com/office/drawing/2014/main" id="{EF4A1274-7E5B-173C-359B-8A365544D41D}"/>
              </a:ext>
            </a:extLst>
          </p:cNvPr>
          <p:cNvSpPr txBox="1"/>
          <p:nvPr/>
        </p:nvSpPr>
        <p:spPr>
          <a:xfrm>
            <a:off x="172040" y="6949064"/>
            <a:ext cx="10008083"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hlinkClick r:id="rId5" tooltip="http://commons.wikimedia.org/wiki/File:First_story_floor_plan.jpg"/>
              </a:rPr>
              <a:t>This Photo</a:t>
            </a:r>
            <a:r>
              <a:rPr lang="en-US" sz="900">
                <a:latin typeface="Arial" panose="020B0604020202020204" pitchFamily="34" charset="0"/>
                <a:cs typeface="Arial" panose="020B0604020202020204" pitchFamily="34" charset="0"/>
              </a:rPr>
              <a:t> by Unknown Author is licensed under </a:t>
            </a:r>
            <a:r>
              <a:rPr lang="en-US" sz="900">
                <a:latin typeface="Arial" panose="020B0604020202020204" pitchFamily="34" charset="0"/>
                <a:cs typeface="Arial" panose="020B0604020202020204" pitchFamily="34" charset="0"/>
                <a:hlinkClick r:id="rId6" tooltip="https://creativecommons.org/licenses/by-sa/3.0/"/>
              </a:rPr>
              <a:t>CC BY-SA</a:t>
            </a:r>
            <a:endParaRPr lang="en-US" sz="9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214D80E-3EF4-6817-0808-DF5CD3CCDD73}"/>
              </a:ext>
            </a:extLst>
          </p:cNvPr>
          <p:cNvGrpSpPr/>
          <p:nvPr/>
        </p:nvGrpSpPr>
        <p:grpSpPr>
          <a:xfrm>
            <a:off x="9315756" y="-481560"/>
            <a:ext cx="2876244" cy="2876244"/>
            <a:chOff x="8246225" y="251552"/>
            <a:chExt cx="2876244" cy="2876244"/>
          </a:xfrm>
        </p:grpSpPr>
        <p:pic>
          <p:nvPicPr>
            <p:cNvPr id="11" name="Graphic 10" descr="Chat outline">
              <a:extLst>
                <a:ext uri="{FF2B5EF4-FFF2-40B4-BE49-F238E27FC236}">
                  <a16:creationId xmlns:a16="http://schemas.microsoft.com/office/drawing/2014/main" id="{EB2B8A65-02AD-47CE-BAF5-234FF59FB6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6225" y="251552"/>
              <a:ext cx="2876244" cy="2876244"/>
            </a:xfrm>
            <a:prstGeom prst="rect">
              <a:avLst/>
            </a:prstGeom>
          </p:spPr>
        </p:pic>
        <p:sp>
          <p:nvSpPr>
            <p:cNvPr id="12" name="TextBox 11">
              <a:extLst>
                <a:ext uri="{FF2B5EF4-FFF2-40B4-BE49-F238E27FC236}">
                  <a16:creationId xmlns:a16="http://schemas.microsoft.com/office/drawing/2014/main" id="{B2C02EAC-84A1-1E9B-F6F5-6350EA8EBB65}"/>
                </a:ext>
              </a:extLst>
            </p:cNvPr>
            <p:cNvSpPr txBox="1"/>
            <p:nvPr/>
          </p:nvSpPr>
          <p:spPr>
            <a:xfrm>
              <a:off x="9431180" y="1458841"/>
              <a:ext cx="1544983" cy="461665"/>
            </a:xfrm>
            <a:prstGeom prst="rect">
              <a:avLst/>
            </a:prstGeom>
            <a:noFill/>
          </p:spPr>
          <p:txBody>
            <a:bodyPr wrap="square" rtlCol="0">
              <a:spAutoFit/>
            </a:bodyPr>
            <a:lstStyle/>
            <a:p>
              <a:r>
                <a:rPr lang="en-US" sz="2400">
                  <a:solidFill>
                    <a:srgbClr val="0C1B55"/>
                  </a:solidFill>
                  <a:latin typeface="Gotham Bold" pitchFamily="50" charset="0"/>
                </a:rPr>
                <a:t>Activity</a:t>
              </a:r>
            </a:p>
          </p:txBody>
        </p:sp>
        <p:pic>
          <p:nvPicPr>
            <p:cNvPr id="13" name="Graphic 12" descr="Head with gears with solid fill">
              <a:extLst>
                <a:ext uri="{FF2B5EF4-FFF2-40B4-BE49-F238E27FC236}">
                  <a16:creationId xmlns:a16="http://schemas.microsoft.com/office/drawing/2014/main" id="{93665850-195C-2864-DDF9-BD362E4C90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7319" y="978641"/>
              <a:ext cx="813861" cy="813861"/>
            </a:xfrm>
            <a:prstGeom prst="rect">
              <a:avLst/>
            </a:prstGeom>
          </p:spPr>
        </p:pic>
      </p:grpSp>
    </p:spTree>
    <p:extLst>
      <p:ext uri="{BB962C8B-B14F-4D97-AF65-F5344CB8AC3E}">
        <p14:creationId xmlns:p14="http://schemas.microsoft.com/office/powerpoint/2010/main" val="37947917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Practicing Plans</a:t>
            </a:r>
          </a:p>
        </p:txBody>
      </p:sp>
      <p:graphicFrame>
        <p:nvGraphicFramePr>
          <p:cNvPr id="6" name="Diagram 5">
            <a:extLst>
              <a:ext uri="{FF2B5EF4-FFF2-40B4-BE49-F238E27FC236}">
                <a16:creationId xmlns:a16="http://schemas.microsoft.com/office/drawing/2014/main" id="{F3721E8D-BD05-D11D-6C5E-3A37B68AF98D}"/>
              </a:ext>
            </a:extLst>
          </p:cNvPr>
          <p:cNvGraphicFramePr/>
          <p:nvPr>
            <p:extLst>
              <p:ext uri="{D42A27DB-BD31-4B8C-83A1-F6EECF244321}">
                <p14:modId xmlns:p14="http://schemas.microsoft.com/office/powerpoint/2010/main" val="3796013858"/>
              </p:ext>
            </p:extLst>
          </p:nvPr>
        </p:nvGraphicFramePr>
        <p:xfrm>
          <a:off x="209408" y="719060"/>
          <a:ext cx="11706296" cy="4097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4781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Close Before You Doze</a:t>
            </a:r>
          </a:p>
        </p:txBody>
      </p:sp>
      <p:pic>
        <p:nvPicPr>
          <p:cNvPr id="3" name="Picture 7">
            <a:hlinkClick r:id="" action="ppaction://media"/>
            <a:extLst>
              <a:ext uri="{FF2B5EF4-FFF2-40B4-BE49-F238E27FC236}">
                <a16:creationId xmlns:a16="http://schemas.microsoft.com/office/drawing/2014/main" id="{A79F303E-3A44-EB0F-DD70-1833AE4768B6}"/>
              </a:ext>
            </a:extLst>
          </p:cNvPr>
          <p:cNvPicPr>
            <a:picLocks noRot="1" noChangeAspect="1"/>
          </p:cNvPicPr>
          <p:nvPr>
            <a:videoFile r:link="rId1"/>
          </p:nvPr>
        </p:nvPicPr>
        <p:blipFill>
          <a:blip r:embed="rId5"/>
          <a:stretch>
            <a:fillRect/>
          </a:stretch>
        </p:blipFill>
        <p:spPr>
          <a:xfrm>
            <a:off x="2316255" y="1594410"/>
            <a:ext cx="7690225" cy="4806390"/>
          </a:xfrm>
          <a:prstGeom prst="rect">
            <a:avLst/>
          </a:prstGeom>
        </p:spPr>
      </p:pic>
    </p:spTree>
    <p:extLst>
      <p:ext uri="{BB962C8B-B14F-4D97-AF65-F5344CB8AC3E}">
        <p14:creationId xmlns:p14="http://schemas.microsoft.com/office/powerpoint/2010/main" val="678916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Tips for Survival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421653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If you must exit through smoke, get low</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Lower children first, by the wrist</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Call 911 and tell your exact location</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Close the door, block smoke with towels or sheets</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Be ready to signal from the window</a:t>
            </a:r>
          </a:p>
          <a:p>
            <a:pPr marL="342900" indent="-342900">
              <a:spcAft>
                <a:spcPts val="24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Keep the window clear of any objects</a:t>
            </a:r>
          </a:p>
        </p:txBody>
      </p:sp>
    </p:spTree>
    <p:extLst>
      <p:ext uri="{BB962C8B-B14F-4D97-AF65-F5344CB8AC3E}">
        <p14:creationId xmlns:p14="http://schemas.microsoft.com/office/powerpoint/2010/main" val="25798267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Tornado</a:t>
            </a:r>
          </a:p>
        </p:txBody>
      </p:sp>
      <p:pic>
        <p:nvPicPr>
          <p:cNvPr id="4" name="Picture 3">
            <a:extLst>
              <a:ext uri="{FF2B5EF4-FFF2-40B4-BE49-F238E27FC236}">
                <a16:creationId xmlns:a16="http://schemas.microsoft.com/office/drawing/2014/main" id="{4CA84D0A-66BA-DCE4-91A0-F9AC6DDF8291}"/>
              </a:ext>
            </a:extLst>
          </p:cNvPr>
          <p:cNvPicPr>
            <a:picLocks noChangeAspect="1"/>
          </p:cNvPicPr>
          <p:nvPr/>
        </p:nvPicPr>
        <p:blipFill rotWithShape="1">
          <a:blip r:embed="rId4"/>
          <a:srcRect l="3100" t="5109" r="4086" b="5422"/>
          <a:stretch/>
        </p:blipFill>
        <p:spPr>
          <a:xfrm>
            <a:off x="1812471" y="1387929"/>
            <a:ext cx="414201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B4C97A-DD62-11F6-CA71-6B171FB3DBD0}"/>
              </a:ext>
            </a:extLst>
          </p:cNvPr>
          <p:cNvPicPr>
            <a:picLocks noChangeAspect="1"/>
          </p:cNvPicPr>
          <p:nvPr/>
        </p:nvPicPr>
        <p:blipFill rotWithShape="1">
          <a:blip r:embed="rId5"/>
          <a:srcRect l="3452" t="1187" r="3734" b="3787"/>
          <a:stretch/>
        </p:blipFill>
        <p:spPr>
          <a:xfrm>
            <a:off x="6096000" y="1387928"/>
            <a:ext cx="386616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4101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a:solidFill>
                  <a:srgbClr val="0C1B55"/>
                </a:solidFill>
                <a:latin typeface="Gotham Bold" pitchFamily="50" charset="0"/>
                <a:cs typeface="Calibri" panose="020F0502020204030204" pitchFamily="34" charset="0"/>
              </a:rPr>
              <a:t>Emergency Preparedness and Response Planning: Lost Child</a:t>
            </a:r>
          </a:p>
        </p:txBody>
      </p:sp>
      <p:sp>
        <p:nvSpPr>
          <p:cNvPr id="3" name="TextBox 2">
            <a:extLst>
              <a:ext uri="{FF2B5EF4-FFF2-40B4-BE49-F238E27FC236}">
                <a16:creationId xmlns:a16="http://schemas.microsoft.com/office/drawing/2014/main" id="{0624F9DC-6061-27E6-928B-5E0C07EF126D}"/>
              </a:ext>
            </a:extLst>
          </p:cNvPr>
          <p:cNvSpPr txBox="1"/>
          <p:nvPr/>
        </p:nvSpPr>
        <p:spPr>
          <a:xfrm>
            <a:off x="1882140" y="1667855"/>
            <a:ext cx="10641855" cy="4601260"/>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Establish rules for outings</a:t>
            </a:r>
          </a:p>
          <a:p>
            <a:pPr>
              <a:spcAft>
                <a:spcPts val="3000"/>
              </a:spcAft>
              <a:buClr>
                <a:srgbClr val="00A886"/>
              </a:buClr>
            </a:pPr>
            <a:r>
              <a:rPr lang="en-US" sz="2800">
                <a:solidFill>
                  <a:srgbClr val="0C1B55"/>
                </a:solidFill>
                <a:latin typeface="Gotham Book" panose="02000604040000020004" pitchFamily="50" charset="0"/>
              </a:rPr>
              <a:t>For older children, set a meeting place</a:t>
            </a:r>
          </a:p>
          <a:p>
            <a:pPr>
              <a:spcAft>
                <a:spcPts val="3000"/>
              </a:spcAft>
              <a:buClr>
                <a:srgbClr val="00A886"/>
              </a:buClr>
            </a:pPr>
            <a:r>
              <a:rPr lang="en-US" sz="2800">
                <a:solidFill>
                  <a:srgbClr val="0C1B55"/>
                </a:solidFill>
                <a:latin typeface="Gotham Book" panose="02000604040000020004" pitchFamily="50" charset="0"/>
              </a:rPr>
              <a:t>Dress children brightly</a:t>
            </a:r>
          </a:p>
          <a:p>
            <a:pPr>
              <a:spcAft>
                <a:spcPts val="3000"/>
              </a:spcAft>
              <a:buClr>
                <a:srgbClr val="00A886"/>
              </a:buClr>
            </a:pPr>
            <a:r>
              <a:rPr lang="en-US" sz="2800">
                <a:solidFill>
                  <a:srgbClr val="0C1B55"/>
                </a:solidFill>
                <a:latin typeface="Gotham Book" panose="02000604040000020004" pitchFamily="50" charset="0"/>
              </a:rPr>
              <a:t>Show children who can help</a:t>
            </a:r>
          </a:p>
          <a:p>
            <a:pPr>
              <a:spcAft>
                <a:spcPts val="3000"/>
              </a:spcAft>
              <a:buClr>
                <a:srgbClr val="00A886"/>
              </a:buClr>
            </a:pPr>
            <a:r>
              <a:rPr lang="en-US" sz="2800">
                <a:solidFill>
                  <a:srgbClr val="0C1B55"/>
                </a:solidFill>
                <a:latin typeface="Gotham Book" panose="02000604040000020004" pitchFamily="50" charset="0"/>
              </a:rPr>
              <a:t>Tell children what to do if approached </a:t>
            </a:r>
          </a:p>
          <a:p>
            <a:pPr>
              <a:spcAft>
                <a:spcPts val="3000"/>
              </a:spcAft>
              <a:buClr>
                <a:srgbClr val="00A886"/>
              </a:buClr>
            </a:pPr>
            <a:r>
              <a:rPr lang="en-US" sz="2800">
                <a:solidFill>
                  <a:srgbClr val="0C1B55"/>
                </a:solidFill>
                <a:latin typeface="Gotham Book" panose="02000604040000020004" pitchFamily="50" charset="0"/>
              </a:rPr>
              <a:t>Teach children essential Information</a:t>
            </a:r>
          </a:p>
        </p:txBody>
      </p:sp>
      <p:grpSp>
        <p:nvGrpSpPr>
          <p:cNvPr id="10" name="Group 9">
            <a:extLst>
              <a:ext uri="{FF2B5EF4-FFF2-40B4-BE49-F238E27FC236}">
                <a16:creationId xmlns:a16="http://schemas.microsoft.com/office/drawing/2014/main" id="{526D131E-13EF-824D-E36D-F101CA071898}"/>
              </a:ext>
            </a:extLst>
          </p:cNvPr>
          <p:cNvGrpSpPr/>
          <p:nvPr/>
        </p:nvGrpSpPr>
        <p:grpSpPr>
          <a:xfrm>
            <a:off x="1218149" y="1594410"/>
            <a:ext cx="663991" cy="4674705"/>
            <a:chOff x="553421" y="1591904"/>
            <a:chExt cx="663991" cy="4674705"/>
          </a:xfrm>
        </p:grpSpPr>
        <p:pic>
          <p:nvPicPr>
            <p:cNvPr id="4" name="Graphic 3" descr="Clipboard Checked with solid fill">
              <a:extLst>
                <a:ext uri="{FF2B5EF4-FFF2-40B4-BE49-F238E27FC236}">
                  <a16:creationId xmlns:a16="http://schemas.microsoft.com/office/drawing/2014/main" id="{2F7DE955-D228-860A-E4B8-9EB148FD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80" y="1591904"/>
              <a:ext cx="584264" cy="584264"/>
            </a:xfrm>
            <a:prstGeom prst="rect">
              <a:avLst/>
            </a:prstGeom>
          </p:spPr>
        </p:pic>
        <p:pic>
          <p:nvPicPr>
            <p:cNvPr id="5" name="Graphic 4" descr="Kiosk with solid fill">
              <a:extLst>
                <a:ext uri="{FF2B5EF4-FFF2-40B4-BE49-F238E27FC236}">
                  <a16:creationId xmlns:a16="http://schemas.microsoft.com/office/drawing/2014/main" id="{4DF73AD1-94A4-B121-7B22-8BC1AC030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421" y="2408506"/>
              <a:ext cx="584265" cy="584265"/>
            </a:xfrm>
            <a:prstGeom prst="rect">
              <a:avLst/>
            </a:prstGeom>
          </p:spPr>
        </p:pic>
        <p:pic>
          <p:nvPicPr>
            <p:cNvPr id="6" name="Graphic 5" descr="Shirt with solid fill">
              <a:extLst>
                <a:ext uri="{FF2B5EF4-FFF2-40B4-BE49-F238E27FC236}">
                  <a16:creationId xmlns:a16="http://schemas.microsoft.com/office/drawing/2014/main" id="{965D6CB7-E9C5-DB04-9437-B9BFA86579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446" y="3220754"/>
              <a:ext cx="584264" cy="584264"/>
            </a:xfrm>
            <a:prstGeom prst="rect">
              <a:avLst/>
            </a:prstGeom>
          </p:spPr>
        </p:pic>
        <p:pic>
          <p:nvPicPr>
            <p:cNvPr id="7" name="Graphic 6" descr="Mom with stroller with solid fill">
              <a:extLst>
                <a:ext uri="{FF2B5EF4-FFF2-40B4-BE49-F238E27FC236}">
                  <a16:creationId xmlns:a16="http://schemas.microsoft.com/office/drawing/2014/main" id="{C2224951-E358-401C-48AC-C863703D18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451" y="4058268"/>
              <a:ext cx="580882" cy="580882"/>
            </a:xfrm>
            <a:prstGeom prst="rect">
              <a:avLst/>
            </a:prstGeom>
          </p:spPr>
        </p:pic>
        <p:pic>
          <p:nvPicPr>
            <p:cNvPr id="8" name="Graphic 7" descr="Megaphone with solid fill">
              <a:extLst>
                <a:ext uri="{FF2B5EF4-FFF2-40B4-BE49-F238E27FC236}">
                  <a16:creationId xmlns:a16="http://schemas.microsoft.com/office/drawing/2014/main" id="{043B96B7-AE59-7D1C-01E1-495ECAFB83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529" y="4914713"/>
              <a:ext cx="580883" cy="580883"/>
            </a:xfrm>
            <a:prstGeom prst="rect">
              <a:avLst/>
            </a:prstGeom>
          </p:spPr>
        </p:pic>
        <p:pic>
          <p:nvPicPr>
            <p:cNvPr id="9" name="Graphic 8" descr="Information with solid fill">
              <a:extLst>
                <a:ext uri="{FF2B5EF4-FFF2-40B4-BE49-F238E27FC236}">
                  <a16:creationId xmlns:a16="http://schemas.microsoft.com/office/drawing/2014/main" id="{B008203C-A4B4-C13A-C347-25F265F69F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8341" y="5708279"/>
              <a:ext cx="558330" cy="558330"/>
            </a:xfrm>
            <a:prstGeom prst="rect">
              <a:avLst/>
            </a:prstGeom>
          </p:spPr>
        </p:pic>
      </p:grpSp>
    </p:spTree>
    <p:extLst>
      <p:ext uri="{BB962C8B-B14F-4D97-AF65-F5344CB8AC3E}">
        <p14:creationId xmlns:p14="http://schemas.microsoft.com/office/powerpoint/2010/main" val="134115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a:solidFill>
                  <a:srgbClr val="0C1B55"/>
                </a:solidFill>
                <a:latin typeface="Gotham Book"/>
                <a:cs typeface="Calibri"/>
              </a:rPr>
              <a:t>Today’s Learning Objectives: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8" y="1294309"/>
            <a:ext cx="11294379" cy="313932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Prevent, plan for, and practice responding to common health and safety issues inside and outside the home </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Discover how to access more training so you can learn new things and increase your payment</a:t>
            </a:r>
          </a:p>
          <a:p>
            <a:pPr marL="342900" indent="-3429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Practice handling medical emergencies with CPR and emergency First Aid</a:t>
            </a:r>
          </a:p>
        </p:txBody>
      </p:sp>
    </p:spTree>
    <p:extLst>
      <p:ext uri="{BB962C8B-B14F-4D97-AF65-F5344CB8AC3E}">
        <p14:creationId xmlns:p14="http://schemas.microsoft.com/office/powerpoint/2010/main" val="313045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19961" y="3546255"/>
            <a:ext cx="10721068" cy="827602"/>
          </a:xfrm>
        </p:spPr>
        <p:txBody>
          <a:bodyPr>
            <a:normAutofit/>
          </a:bodyPr>
          <a:lstStyle/>
          <a:p>
            <a:pPr algn="l"/>
            <a:r>
              <a:rPr lang="en-US" sz="4000">
                <a:solidFill>
                  <a:srgbClr val="0C1B55"/>
                </a:solidFill>
                <a:latin typeface="Gotham Bold" pitchFamily="50" charset="0"/>
              </a:rPr>
              <a:t>Break</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16677" y="3627166"/>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rgbClr val="00A886"/>
              </a:buClr>
            </a:pPr>
            <a:r>
              <a:rPr lang="en-US" sz="2800">
                <a:solidFill>
                  <a:srgbClr val="0C1B55"/>
                </a:solidFill>
                <a:latin typeface="Gotham Book" panose="02000604040000020004" pitchFamily="50" charset="0"/>
              </a:rPr>
              <a:t>Please return in 5 minutes</a:t>
            </a:r>
          </a:p>
        </p:txBody>
      </p:sp>
    </p:spTree>
    <p:extLst>
      <p:ext uri="{BB962C8B-B14F-4D97-AF65-F5344CB8AC3E}">
        <p14:creationId xmlns:p14="http://schemas.microsoft.com/office/powerpoint/2010/main" val="757856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Prevention of and Response to Emergencies Due to Food and </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Allergic Reaction</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2485505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573333"/>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 Food Safety</a:t>
            </a:r>
          </a:p>
        </p:txBody>
      </p:sp>
      <p:sp>
        <p:nvSpPr>
          <p:cNvPr id="3" name="TextBox 2">
            <a:extLst>
              <a:ext uri="{FF2B5EF4-FFF2-40B4-BE49-F238E27FC236}">
                <a16:creationId xmlns:a16="http://schemas.microsoft.com/office/drawing/2014/main" id="{0624F9DC-6061-27E6-928B-5E0C07EF126D}"/>
              </a:ext>
            </a:extLst>
          </p:cNvPr>
          <p:cNvSpPr txBox="1"/>
          <p:nvPr/>
        </p:nvSpPr>
        <p:spPr>
          <a:xfrm>
            <a:off x="611253" y="1986293"/>
            <a:ext cx="10959421" cy="4031873"/>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Make sure food prep surfaces are cleaned and disinfected</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fresh fruits and veggies before serving them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Breastmilk and formula in bottles should be thrown away after two hours</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Transfer baby food out of the jar before feeding</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Refrigerate food immediately after eating and when in doubt, throw it out</a:t>
            </a:r>
          </a:p>
        </p:txBody>
      </p:sp>
    </p:spTree>
    <p:extLst>
      <p:ext uri="{BB962C8B-B14F-4D97-AF65-F5344CB8AC3E}">
        <p14:creationId xmlns:p14="http://schemas.microsoft.com/office/powerpoint/2010/main" val="670870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752949"/>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 </a:t>
            </a:r>
          </a:p>
        </p:txBody>
      </p:sp>
      <p:pic>
        <p:nvPicPr>
          <p:cNvPr id="22" name="Picture 21">
            <a:extLst>
              <a:ext uri="{FF2B5EF4-FFF2-40B4-BE49-F238E27FC236}">
                <a16:creationId xmlns:a16="http://schemas.microsoft.com/office/drawing/2014/main" id="{7F768AC8-2EE6-E44B-4491-315F4507263A}"/>
              </a:ext>
            </a:extLst>
          </p:cNvPr>
          <p:cNvPicPr>
            <a:picLocks noChangeAspect="1"/>
          </p:cNvPicPr>
          <p:nvPr/>
        </p:nvPicPr>
        <p:blipFill rotWithShape="1">
          <a:blip r:embed="rId4">
            <a:extLst>
              <a:ext uri="{28A0092B-C50C-407E-A947-70E740481C1C}">
                <a14:useLocalDpi xmlns:a14="http://schemas.microsoft.com/office/drawing/2010/main" val="0"/>
              </a:ext>
            </a:extLst>
          </a:blip>
          <a:srcRect b="86136"/>
          <a:stretch/>
        </p:blipFill>
        <p:spPr bwMode="auto">
          <a:xfrm>
            <a:off x="1592761" y="2200199"/>
            <a:ext cx="3877310" cy="464820"/>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109C3D7-1B7A-085E-6A76-5B4C6C9715A4}"/>
              </a:ext>
            </a:extLst>
          </p:cNvPr>
          <p:cNvPicPr>
            <a:picLocks noChangeAspect="1"/>
          </p:cNvPicPr>
          <p:nvPr/>
        </p:nvPicPr>
        <p:blipFill rotWithShape="1">
          <a:blip r:embed="rId5">
            <a:extLst>
              <a:ext uri="{28A0092B-C50C-407E-A947-70E740481C1C}">
                <a14:useLocalDpi xmlns:a14="http://schemas.microsoft.com/office/drawing/2010/main" val="0"/>
              </a:ext>
            </a:extLst>
          </a:blip>
          <a:srcRect t="4836" b="82629"/>
          <a:stretch/>
        </p:blipFill>
        <p:spPr bwMode="auto">
          <a:xfrm>
            <a:off x="6096000" y="2165909"/>
            <a:ext cx="4706620" cy="533400"/>
          </a:xfrm>
          <a:prstGeom prst="rect">
            <a:avLst/>
          </a:prstGeom>
          <a:noFill/>
          <a:ln>
            <a:noFill/>
          </a:ln>
          <a:extLst>
            <a:ext uri="{53640926-AAD7-44D8-BBD7-CCE9431645EC}">
              <a14:shadowObscured xmlns:a14="http://schemas.microsoft.com/office/drawing/2010/main"/>
            </a:ext>
          </a:extLst>
        </p:spPr>
      </p:pic>
      <p:pic>
        <p:nvPicPr>
          <p:cNvPr id="25" name="Picture 24" descr="Logo, company name&#10;&#10;Description automatically generated">
            <a:extLst>
              <a:ext uri="{FF2B5EF4-FFF2-40B4-BE49-F238E27FC236}">
                <a16:creationId xmlns:a16="http://schemas.microsoft.com/office/drawing/2014/main" id="{BB4C8A7C-711A-B4C9-1155-193BF539504E}"/>
              </a:ext>
            </a:extLst>
          </p:cNvPr>
          <p:cNvPicPr>
            <a:picLocks noChangeAspect="1"/>
          </p:cNvPicPr>
          <p:nvPr/>
        </p:nvPicPr>
        <p:blipFill rotWithShape="1">
          <a:blip r:embed="rId4">
            <a:extLst>
              <a:ext uri="{28A0092B-C50C-407E-A947-70E740481C1C}">
                <a14:useLocalDpi xmlns:a14="http://schemas.microsoft.com/office/drawing/2010/main" val="0"/>
              </a:ext>
            </a:extLst>
          </a:blip>
          <a:srcRect t="29091" b="37727"/>
          <a:stretch/>
        </p:blipFill>
        <p:spPr bwMode="auto">
          <a:xfrm>
            <a:off x="1592761" y="2905789"/>
            <a:ext cx="3877310" cy="1112520"/>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A36EB5-EEED-F46C-3570-69DFC1A051DA}"/>
              </a:ext>
            </a:extLst>
          </p:cNvPr>
          <p:cNvPicPr>
            <a:picLocks noChangeAspect="1"/>
          </p:cNvPicPr>
          <p:nvPr/>
        </p:nvPicPr>
        <p:blipFill rotWithShape="1">
          <a:blip r:embed="rId5">
            <a:extLst>
              <a:ext uri="{28A0092B-C50C-407E-A947-70E740481C1C}">
                <a14:useLocalDpi xmlns:a14="http://schemas.microsoft.com/office/drawing/2010/main" val="0"/>
              </a:ext>
            </a:extLst>
          </a:blip>
          <a:srcRect t="26683" b="38039"/>
          <a:stretch/>
        </p:blipFill>
        <p:spPr bwMode="auto">
          <a:xfrm>
            <a:off x="6103166" y="2873131"/>
            <a:ext cx="4706620" cy="1501140"/>
          </a:xfrm>
          <a:prstGeom prst="rect">
            <a:avLst/>
          </a:prstGeom>
          <a:noFill/>
          <a:ln>
            <a:noFill/>
          </a:ln>
          <a:extLst>
            <a:ext uri="{53640926-AAD7-44D8-BBD7-CCE9431645EC}">
              <a14:shadowObscured xmlns:a14="http://schemas.microsoft.com/office/drawing/2010/main"/>
            </a:ext>
          </a:extLst>
        </p:spPr>
      </p:pic>
      <p:pic>
        <p:nvPicPr>
          <p:cNvPr id="27" name="Picture 26" descr="Logo, company name&#10;&#10;Description automatically generated">
            <a:extLst>
              <a:ext uri="{FF2B5EF4-FFF2-40B4-BE49-F238E27FC236}">
                <a16:creationId xmlns:a16="http://schemas.microsoft.com/office/drawing/2014/main" id="{6152C7DC-A2DA-3867-5636-5A47111EEAA2}"/>
              </a:ext>
            </a:extLst>
          </p:cNvPr>
          <p:cNvPicPr>
            <a:picLocks noChangeAspect="1"/>
          </p:cNvPicPr>
          <p:nvPr/>
        </p:nvPicPr>
        <p:blipFill rotWithShape="1">
          <a:blip r:embed="rId4">
            <a:extLst>
              <a:ext uri="{28A0092B-C50C-407E-A947-70E740481C1C}">
                <a14:useLocalDpi xmlns:a14="http://schemas.microsoft.com/office/drawing/2010/main" val="0"/>
              </a:ext>
            </a:extLst>
          </a:blip>
          <a:srcRect t="62046" b="3864"/>
          <a:stretch/>
        </p:blipFill>
        <p:spPr bwMode="auto">
          <a:xfrm>
            <a:off x="1592761" y="4374271"/>
            <a:ext cx="3877310" cy="1143000"/>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ECB3381-98C8-A5D4-8FFB-29E651DADBD9}"/>
              </a:ext>
            </a:extLst>
          </p:cNvPr>
          <p:cNvPicPr>
            <a:picLocks noChangeAspect="1"/>
          </p:cNvPicPr>
          <p:nvPr/>
        </p:nvPicPr>
        <p:blipFill rotWithShape="1">
          <a:blip r:embed="rId5">
            <a:extLst>
              <a:ext uri="{28A0092B-C50C-407E-A947-70E740481C1C}">
                <a14:useLocalDpi xmlns:a14="http://schemas.microsoft.com/office/drawing/2010/main" val="0"/>
              </a:ext>
            </a:extLst>
          </a:blip>
          <a:srcRect t="63035"/>
          <a:stretch/>
        </p:blipFill>
        <p:spPr bwMode="auto">
          <a:xfrm>
            <a:off x="6103166" y="4374271"/>
            <a:ext cx="4706620" cy="15728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5399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734300"/>
          </a:xfrm>
        </p:spPr>
        <p:txBody>
          <a:bodyPr>
            <a:noAutofit/>
          </a:bodyPr>
          <a:lstStyle/>
          <a:p>
            <a:pPr algn="l"/>
            <a:r>
              <a:rPr lang="en-US" sz="4000">
                <a:solidFill>
                  <a:srgbClr val="0C1B55"/>
                </a:solidFill>
                <a:latin typeface="Gotham Bold" pitchFamily="50" charset="0"/>
                <a:cs typeface="Calibri" panose="020F0502020204030204" pitchFamily="34" charset="0"/>
              </a:rPr>
              <a:t>Prevention of and Response to Emergencies Due to Food and Allergic Reaction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1277983" y="2147262"/>
            <a:ext cx="10641855" cy="3785652"/>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Learn to investigate food labels</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Know the names of allergens</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Use color-coded stickers at home</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Build an allergy emergency kit</a:t>
            </a:r>
          </a:p>
          <a:p>
            <a:pPr marL="457200" indent="-457200">
              <a:spcAft>
                <a:spcPts val="30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Wash hands with soap and water</a:t>
            </a:r>
          </a:p>
        </p:txBody>
      </p:sp>
      <p:grpSp>
        <p:nvGrpSpPr>
          <p:cNvPr id="17" name="Group 16">
            <a:extLst>
              <a:ext uri="{FF2B5EF4-FFF2-40B4-BE49-F238E27FC236}">
                <a16:creationId xmlns:a16="http://schemas.microsoft.com/office/drawing/2014/main" id="{7EE1AE22-C8EE-62BC-83A4-440E50F545D6}"/>
              </a:ext>
            </a:extLst>
          </p:cNvPr>
          <p:cNvGrpSpPr/>
          <p:nvPr/>
        </p:nvGrpSpPr>
        <p:grpSpPr>
          <a:xfrm>
            <a:off x="8806542" y="2348327"/>
            <a:ext cx="952500" cy="3314810"/>
            <a:chOff x="9133114" y="2081838"/>
            <a:chExt cx="952500" cy="3314810"/>
          </a:xfrm>
          <a:solidFill>
            <a:srgbClr val="0C1B55"/>
          </a:solidFill>
        </p:grpSpPr>
        <p:pic>
          <p:nvPicPr>
            <p:cNvPr id="12" name="Graphic 11" descr="Handwashing with solid fill">
              <a:extLst>
                <a:ext uri="{FF2B5EF4-FFF2-40B4-BE49-F238E27FC236}">
                  <a16:creationId xmlns:a16="http://schemas.microsoft.com/office/drawing/2014/main" id="{D3464B1C-6A5E-AA7A-1991-15F3C08D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3114" y="4482248"/>
              <a:ext cx="914400" cy="914400"/>
            </a:xfrm>
            <a:prstGeom prst="rect">
              <a:avLst/>
            </a:prstGeom>
          </p:spPr>
        </p:pic>
        <p:pic>
          <p:nvPicPr>
            <p:cNvPr id="14" name="Graphic 13" descr="List with solid fill">
              <a:extLst>
                <a:ext uri="{FF2B5EF4-FFF2-40B4-BE49-F238E27FC236}">
                  <a16:creationId xmlns:a16="http://schemas.microsoft.com/office/drawing/2014/main" id="{75BC1B8A-9198-3483-A20A-3A3C335C7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114" y="2081838"/>
              <a:ext cx="914400" cy="914400"/>
            </a:xfrm>
            <a:prstGeom prst="rect">
              <a:avLst/>
            </a:prstGeom>
          </p:spPr>
        </p:pic>
        <p:pic>
          <p:nvPicPr>
            <p:cNvPr id="16" name="Graphic 15" descr="Warning with solid fill">
              <a:extLst>
                <a:ext uri="{FF2B5EF4-FFF2-40B4-BE49-F238E27FC236}">
                  <a16:creationId xmlns:a16="http://schemas.microsoft.com/office/drawing/2014/main" id="{ED42CAAA-8BDF-26DF-019B-6EB5967FB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1214" y="3282043"/>
              <a:ext cx="914400" cy="914400"/>
            </a:xfrm>
            <a:prstGeom prst="rect">
              <a:avLst/>
            </a:prstGeom>
          </p:spPr>
        </p:pic>
      </p:grpSp>
    </p:spTree>
    <p:extLst>
      <p:ext uri="{BB962C8B-B14F-4D97-AF65-F5344CB8AC3E}">
        <p14:creationId xmlns:p14="http://schemas.microsoft.com/office/powerpoint/2010/main" val="3938598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Precautions in Transporting Children </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060370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9562"/>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a:t>
            </a:r>
          </a:p>
        </p:txBody>
      </p:sp>
      <p:pic>
        <p:nvPicPr>
          <p:cNvPr id="4" name="Picture 8" descr="Timeline&#10;&#10;Description automatically generated">
            <a:extLst>
              <a:ext uri="{FF2B5EF4-FFF2-40B4-BE49-F238E27FC236}">
                <a16:creationId xmlns:a16="http://schemas.microsoft.com/office/drawing/2014/main" id="{AD8AFA52-4995-B9E0-8C11-5E4A132FCCFB}"/>
              </a:ext>
            </a:extLst>
          </p:cNvPr>
          <p:cNvPicPr>
            <a:picLocks noChangeAspect="1"/>
          </p:cNvPicPr>
          <p:nvPr/>
        </p:nvPicPr>
        <p:blipFill>
          <a:blip r:embed="rId4"/>
          <a:stretch>
            <a:fillRect/>
          </a:stretch>
        </p:blipFill>
        <p:spPr>
          <a:xfrm>
            <a:off x="1506046" y="996043"/>
            <a:ext cx="9179908" cy="5100860"/>
          </a:xfrm>
          <a:prstGeom prst="rect">
            <a:avLst/>
          </a:prstGeom>
        </p:spPr>
      </p:pic>
      <p:sp>
        <p:nvSpPr>
          <p:cNvPr id="5" name="TextBox 4">
            <a:extLst>
              <a:ext uri="{FF2B5EF4-FFF2-40B4-BE49-F238E27FC236}">
                <a16:creationId xmlns:a16="http://schemas.microsoft.com/office/drawing/2014/main" id="{11BBC7A9-86ED-FF24-8F19-B54F35702415}"/>
              </a:ext>
            </a:extLst>
          </p:cNvPr>
          <p:cNvSpPr txBox="1"/>
          <p:nvPr/>
        </p:nvSpPr>
        <p:spPr>
          <a:xfrm>
            <a:off x="1639158" y="5784953"/>
            <a:ext cx="89136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a:latin typeface="Gotham Book" panose="02000604040000020004" pitchFamily="50" charset="0"/>
              <a:cs typeface="Arial" panose="020B0604020202020204" pitchFamily="34" charset="0"/>
            </a:endParaRPr>
          </a:p>
          <a:p>
            <a:pPr algn="ctr"/>
            <a:r>
              <a:rPr lang="en-US" sz="1200">
                <a:latin typeface="Gotham Book" panose="02000604040000020004" pitchFamily="50" charset="0"/>
                <a:ea typeface="+mn-lt"/>
                <a:cs typeface="Arial" panose="020B0604020202020204" pitchFamily="34" charset="0"/>
                <a:hlinkClick r:id="rId5"/>
              </a:rPr>
              <a:t>https://www.nhtsa.gov/sites/nhtsa.gov/files/documents/carseat-recommendations-for-children-by-age-size.pdf</a:t>
            </a:r>
            <a:r>
              <a:rPr lang="en-US" sz="1200">
                <a:latin typeface="Gotham Book" panose="02000604040000020004" pitchFamily="50" charset="0"/>
                <a:ea typeface="+mn-lt"/>
                <a:cs typeface="Arial" panose="020B0604020202020204" pitchFamily="34" charset="0"/>
              </a:rPr>
              <a:t> </a:t>
            </a:r>
            <a:endParaRPr lang="en-US">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1742092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Pinch Test </a:t>
            </a:r>
          </a:p>
        </p:txBody>
      </p:sp>
      <p:pic>
        <p:nvPicPr>
          <p:cNvPr id="3" name="Picture 2">
            <a:extLst>
              <a:ext uri="{FF2B5EF4-FFF2-40B4-BE49-F238E27FC236}">
                <a16:creationId xmlns:a16="http://schemas.microsoft.com/office/drawing/2014/main" id="{186B8599-A2A1-103B-7F00-E5244373BB78}"/>
              </a:ext>
            </a:extLst>
          </p:cNvPr>
          <p:cNvPicPr>
            <a:picLocks noChangeAspect="1"/>
          </p:cNvPicPr>
          <p:nvPr/>
        </p:nvPicPr>
        <p:blipFill rotWithShape="1">
          <a:blip r:embed="rId4"/>
          <a:srcRect b="12295"/>
          <a:stretch/>
        </p:blipFill>
        <p:spPr>
          <a:xfrm>
            <a:off x="2595706" y="1502229"/>
            <a:ext cx="7000588" cy="3065248"/>
          </a:xfrm>
          <a:prstGeom prst="rect">
            <a:avLst/>
          </a:prstGeom>
        </p:spPr>
      </p:pic>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815882"/>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5"/>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sp>
        <p:nvSpPr>
          <p:cNvPr id="7" name="TextBox 6">
            <a:extLst>
              <a:ext uri="{FF2B5EF4-FFF2-40B4-BE49-F238E27FC236}">
                <a16:creationId xmlns:a16="http://schemas.microsoft.com/office/drawing/2014/main" id="{B9DE675E-5D84-B232-3B34-A6A09810EF59}"/>
              </a:ext>
            </a:extLst>
          </p:cNvPr>
          <p:cNvSpPr txBox="1"/>
          <p:nvPr/>
        </p:nvSpPr>
        <p:spPr>
          <a:xfrm>
            <a:off x="2890157" y="3949280"/>
            <a:ext cx="1958892" cy="461665"/>
          </a:xfrm>
          <a:prstGeom prst="rect">
            <a:avLst/>
          </a:prstGeom>
          <a:solidFill>
            <a:srgbClr val="00A886"/>
          </a:solidFill>
          <a:ln>
            <a:solidFill>
              <a:srgbClr val="00A886"/>
            </a:solidFill>
          </a:ln>
        </p:spPr>
        <p:txBody>
          <a:bodyPr wrap="square" rtlCol="0">
            <a:spAutoFit/>
          </a:bodyPr>
          <a:lstStyle/>
          <a:p>
            <a:r>
              <a:rPr lang="en-US" sz="2400">
                <a:solidFill>
                  <a:schemeClr val="bg1"/>
                </a:solidFill>
                <a:latin typeface="Gotham Book" panose="02000604040000020004" pitchFamily="50" charset="0"/>
              </a:rPr>
              <a:t>Too Loose</a:t>
            </a:r>
          </a:p>
        </p:txBody>
      </p:sp>
      <p:sp>
        <p:nvSpPr>
          <p:cNvPr id="8" name="TextBox 7">
            <a:extLst>
              <a:ext uri="{FF2B5EF4-FFF2-40B4-BE49-F238E27FC236}">
                <a16:creationId xmlns:a16="http://schemas.microsoft.com/office/drawing/2014/main" id="{FCD2A93C-EA2B-0BF4-7B45-526260AAFCE0}"/>
              </a:ext>
            </a:extLst>
          </p:cNvPr>
          <p:cNvSpPr txBox="1"/>
          <p:nvPr/>
        </p:nvSpPr>
        <p:spPr>
          <a:xfrm>
            <a:off x="6351009" y="3949280"/>
            <a:ext cx="1958892" cy="461665"/>
          </a:xfrm>
          <a:prstGeom prst="rect">
            <a:avLst/>
          </a:prstGeom>
          <a:solidFill>
            <a:srgbClr val="00A886"/>
          </a:solidFill>
          <a:ln>
            <a:solidFill>
              <a:srgbClr val="00A886"/>
            </a:solidFill>
          </a:ln>
        </p:spPr>
        <p:txBody>
          <a:bodyPr wrap="square" rtlCol="0">
            <a:spAutoFit/>
          </a:bodyPr>
          <a:lstStyle/>
          <a:p>
            <a:r>
              <a:rPr lang="en-US" sz="2400">
                <a:solidFill>
                  <a:schemeClr val="bg1"/>
                </a:solidFill>
                <a:latin typeface="Gotham Book" panose="02000604040000020004" pitchFamily="50" charset="0"/>
              </a:rPr>
              <a:t>Just Right</a:t>
            </a:r>
          </a:p>
        </p:txBody>
      </p:sp>
    </p:spTree>
    <p:extLst>
      <p:ext uri="{BB962C8B-B14F-4D97-AF65-F5344CB8AC3E}">
        <p14:creationId xmlns:p14="http://schemas.microsoft.com/office/powerpoint/2010/main" val="24536943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Chest Clip</a:t>
            </a:r>
          </a:p>
        </p:txBody>
      </p:sp>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815882"/>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4"/>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pic>
        <p:nvPicPr>
          <p:cNvPr id="4" name="Picture 3">
            <a:extLst>
              <a:ext uri="{FF2B5EF4-FFF2-40B4-BE49-F238E27FC236}">
                <a16:creationId xmlns:a16="http://schemas.microsoft.com/office/drawing/2014/main" id="{D8C71F17-775E-B314-C67B-284A4F645CDA}"/>
              </a:ext>
            </a:extLst>
          </p:cNvPr>
          <p:cNvPicPr>
            <a:picLocks noChangeAspect="1"/>
          </p:cNvPicPr>
          <p:nvPr/>
        </p:nvPicPr>
        <p:blipFill>
          <a:blip r:embed="rId5"/>
          <a:stretch>
            <a:fillRect/>
          </a:stretch>
        </p:blipFill>
        <p:spPr>
          <a:xfrm>
            <a:off x="2373365" y="1567924"/>
            <a:ext cx="7100238" cy="3236873"/>
          </a:xfrm>
          <a:prstGeom prst="rect">
            <a:avLst/>
          </a:prstGeom>
        </p:spPr>
      </p:pic>
    </p:spTree>
    <p:extLst>
      <p:ext uri="{BB962C8B-B14F-4D97-AF65-F5344CB8AC3E}">
        <p14:creationId xmlns:p14="http://schemas.microsoft.com/office/powerpoint/2010/main" val="238962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Winter Coats</a:t>
            </a:r>
          </a:p>
        </p:txBody>
      </p:sp>
      <p:pic>
        <p:nvPicPr>
          <p:cNvPr id="3" name="Online Media 3" title="New results show dangers of winter coats in car seats">
            <a:hlinkClick r:id="" action="ppaction://media"/>
            <a:extLst>
              <a:ext uri="{FF2B5EF4-FFF2-40B4-BE49-F238E27FC236}">
                <a16:creationId xmlns:a16="http://schemas.microsoft.com/office/drawing/2014/main" id="{89DF83BD-FA4C-1F7D-2EE0-79618D906418}"/>
              </a:ext>
            </a:extLst>
          </p:cNvPr>
          <p:cNvPicPr>
            <a:picLocks noRot="1" noChangeAspect="1"/>
          </p:cNvPicPr>
          <p:nvPr>
            <a:videoFile r:link="rId1"/>
          </p:nvPr>
        </p:nvPicPr>
        <p:blipFill>
          <a:blip r:embed="rId5"/>
          <a:stretch>
            <a:fillRect/>
          </a:stretch>
        </p:blipFill>
        <p:spPr>
          <a:xfrm>
            <a:off x="1818781" y="1708710"/>
            <a:ext cx="8554438" cy="4833257"/>
          </a:xfrm>
          <a:prstGeom prst="rect">
            <a:avLst/>
          </a:prstGeom>
        </p:spPr>
      </p:pic>
    </p:spTree>
    <p:extLst>
      <p:ext uri="{BB962C8B-B14F-4D97-AF65-F5344CB8AC3E}">
        <p14:creationId xmlns:p14="http://schemas.microsoft.com/office/powerpoint/2010/main" val="4225123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b="1">
                <a:solidFill>
                  <a:srgbClr val="0C1B55"/>
                </a:solidFill>
                <a:latin typeface="Gotham Book"/>
                <a:cs typeface="Calibri"/>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www.Michigan.gov/childcare</a:t>
            </a:r>
          </a:p>
          <a:p>
            <a:pPr>
              <a:spcAft>
                <a:spcPts val="3000"/>
              </a:spcAft>
              <a:buClr>
                <a:srgbClr val="00A886"/>
              </a:buClr>
            </a:pPr>
            <a:r>
              <a:rPr lang="en-US" sz="2800">
                <a:solidFill>
                  <a:srgbClr val="0C1B55"/>
                </a:solidFill>
                <a:latin typeface="Gotham Book" panose="02000604040000020004" pitchFamily="50" charset="0"/>
              </a:rPr>
              <a:t>866-990-3227</a:t>
            </a:r>
          </a:p>
          <a:p>
            <a:pPr>
              <a:spcAft>
                <a:spcPts val="3000"/>
              </a:spcAft>
              <a:buClr>
                <a:srgbClr val="00A886"/>
              </a:buClr>
            </a:pPr>
            <a:r>
              <a:rPr lang="en-US" sz="2800">
                <a:solidFill>
                  <a:srgbClr val="0C1B55"/>
                </a:solidFill>
                <a:latin typeface="Gotham Book" panose="02000604040000020004" pitchFamily="50" charset="0"/>
              </a:rPr>
              <a:t>517-284-7529</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Tree>
    <p:extLst>
      <p:ext uri="{BB962C8B-B14F-4D97-AF65-F5344CB8AC3E}">
        <p14:creationId xmlns:p14="http://schemas.microsoft.com/office/powerpoint/2010/main" val="6661894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Booster Seats</a:t>
            </a:r>
          </a:p>
        </p:txBody>
      </p:sp>
      <p:sp>
        <p:nvSpPr>
          <p:cNvPr id="6" name="TextBox 5">
            <a:extLst>
              <a:ext uri="{FF2B5EF4-FFF2-40B4-BE49-F238E27FC236}">
                <a16:creationId xmlns:a16="http://schemas.microsoft.com/office/drawing/2014/main" id="{5E87DB76-9EFC-E434-7586-0EFAA13ACCD7}"/>
              </a:ext>
            </a:extLst>
          </p:cNvPr>
          <p:cNvSpPr txBox="1"/>
          <p:nvPr/>
        </p:nvSpPr>
        <p:spPr>
          <a:xfrm>
            <a:off x="6791272" y="2263526"/>
            <a:ext cx="4921171" cy="3108543"/>
          </a:xfrm>
          <a:prstGeom prst="rect">
            <a:avLst/>
          </a:prstGeom>
          <a:noFill/>
        </p:spPr>
        <p:txBody>
          <a:bodyPr wrap="square" rtlCol="0">
            <a:spAutoFit/>
          </a:bodyPr>
          <a:lstStyle/>
          <a:p>
            <a:pPr algn="ctr"/>
            <a:r>
              <a:rPr lang="en-US" sz="280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err="1">
                <a:latin typeface="Gotham Book" panose="02000604040000020004" pitchFamily="50" charset="0"/>
                <a:cs typeface="Arial" panose="020B0604020202020204" pitchFamily="34" charset="0"/>
              </a:rPr>
              <a:t>Rueckert</a:t>
            </a:r>
            <a:r>
              <a:rPr lang="en-US" sz="2800">
                <a:latin typeface="Gotham Book" panose="02000604040000020004" pitchFamily="50" charset="0"/>
                <a:cs typeface="Arial" panose="020B0604020202020204" pitchFamily="34" charset="0"/>
              </a:rPr>
              <a:t> </a:t>
            </a:r>
            <a:r>
              <a:rPr lang="en-US" sz="2800">
                <a:latin typeface="Gotham Book" panose="02000604040000020004" pitchFamily="50" charset="0"/>
                <a:cs typeface="Arial" panose="020B0604020202020204" pitchFamily="34" charset="0"/>
                <a:hlinkClick r:id="rId4"/>
              </a:rPr>
              <a:t>RueckertK1@michigan.gov</a:t>
            </a:r>
            <a:r>
              <a:rPr lang="en-US" sz="2800">
                <a:latin typeface="Gotham Book" panose="02000604040000020004" pitchFamily="50" charset="0"/>
                <a:cs typeface="Arial" panose="020B0604020202020204" pitchFamily="34" charset="0"/>
              </a:rPr>
              <a:t> </a:t>
            </a:r>
            <a:r>
              <a:rPr lang="en-US" sz="2800">
                <a:effectLst/>
                <a:latin typeface="Gotham Book" panose="02000604040000020004" pitchFamily="50" charset="0"/>
                <a:ea typeface="Calibri" panose="020F0502020204030204" pitchFamily="34" charset="0"/>
                <a:cs typeface="Arial" panose="020B0604020202020204" pitchFamily="34" charset="0"/>
              </a:rPr>
              <a:t>517-284-3066</a:t>
            </a:r>
            <a:endParaRPr lang="en-US" sz="2800">
              <a:latin typeface="Gotham Book" panose="02000604040000020004" pitchFamily="50" charset="0"/>
              <a:cs typeface="Arial" panose="020B0604020202020204" pitchFamily="34" charset="0"/>
            </a:endParaRPr>
          </a:p>
        </p:txBody>
      </p:sp>
      <p:pic>
        <p:nvPicPr>
          <p:cNvPr id="3" name="Picture 2">
            <a:extLst>
              <a:ext uri="{FF2B5EF4-FFF2-40B4-BE49-F238E27FC236}">
                <a16:creationId xmlns:a16="http://schemas.microsoft.com/office/drawing/2014/main" id="{9159C95D-566A-85DF-4868-7961D8FBC835}"/>
              </a:ext>
            </a:extLst>
          </p:cNvPr>
          <p:cNvPicPr>
            <a:picLocks noChangeAspect="1"/>
          </p:cNvPicPr>
          <p:nvPr/>
        </p:nvPicPr>
        <p:blipFill rotWithShape="1">
          <a:blip r:embed="rId5"/>
          <a:srcRect b="4365"/>
          <a:stretch/>
        </p:blipFill>
        <p:spPr>
          <a:xfrm>
            <a:off x="1267358" y="1502229"/>
            <a:ext cx="5044358" cy="5147859"/>
          </a:xfrm>
          <a:prstGeom prst="rect">
            <a:avLst/>
          </a:prstGeom>
        </p:spPr>
      </p:pic>
    </p:spTree>
    <p:extLst>
      <p:ext uri="{BB962C8B-B14F-4D97-AF65-F5344CB8AC3E}">
        <p14:creationId xmlns:p14="http://schemas.microsoft.com/office/powerpoint/2010/main" val="1976045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Car Seat Expiration</a:t>
            </a:r>
          </a:p>
        </p:txBody>
      </p:sp>
      <p:pic>
        <p:nvPicPr>
          <p:cNvPr id="4" name="Picture 6" descr="Diagram&#10;&#10;Description automatically generated">
            <a:extLst>
              <a:ext uri="{FF2B5EF4-FFF2-40B4-BE49-F238E27FC236}">
                <a16:creationId xmlns:a16="http://schemas.microsoft.com/office/drawing/2014/main" id="{D3A719D9-C918-A2A5-2979-F273DE6D47F6}"/>
              </a:ext>
            </a:extLst>
          </p:cNvPr>
          <p:cNvPicPr>
            <a:picLocks noChangeAspect="1"/>
          </p:cNvPicPr>
          <p:nvPr/>
        </p:nvPicPr>
        <p:blipFill>
          <a:blip r:embed="rId4"/>
          <a:stretch>
            <a:fillRect/>
          </a:stretch>
        </p:blipFill>
        <p:spPr>
          <a:xfrm>
            <a:off x="2550740" y="1708710"/>
            <a:ext cx="7090520" cy="47128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10513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64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Precautions in Transporting Children: Car Seat Expiration</a:t>
            </a:r>
          </a:p>
        </p:txBody>
      </p:sp>
      <p:pic>
        <p:nvPicPr>
          <p:cNvPr id="3" name="Picture 2" descr="Text&#10;&#10;Description automatically generated">
            <a:extLst>
              <a:ext uri="{FF2B5EF4-FFF2-40B4-BE49-F238E27FC236}">
                <a16:creationId xmlns:a16="http://schemas.microsoft.com/office/drawing/2014/main" id="{9E74E605-CDC3-A854-236D-9A04C8FF884B}"/>
              </a:ext>
            </a:extLst>
          </p:cNvPr>
          <p:cNvPicPr>
            <a:picLocks noChangeAspect="1"/>
          </p:cNvPicPr>
          <p:nvPr/>
        </p:nvPicPr>
        <p:blipFill rotWithShape="1">
          <a:blip r:embed="rId4">
            <a:extLst>
              <a:ext uri="{28A0092B-C50C-407E-A947-70E740481C1C}">
                <a14:useLocalDpi xmlns:a14="http://schemas.microsoft.com/office/drawing/2010/main" val="0"/>
              </a:ext>
            </a:extLst>
          </a:blip>
          <a:srcRect l="12330" r="11163" b="23657"/>
          <a:stretch/>
        </p:blipFill>
        <p:spPr>
          <a:xfrm>
            <a:off x="1061356" y="2057400"/>
            <a:ext cx="5002731"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icture containing text, weapon&#10;&#10;Description automatically generated">
            <a:extLst>
              <a:ext uri="{FF2B5EF4-FFF2-40B4-BE49-F238E27FC236}">
                <a16:creationId xmlns:a16="http://schemas.microsoft.com/office/drawing/2014/main" id="{B8921EF2-8D1A-0267-E020-646CE796A300}"/>
              </a:ext>
            </a:extLst>
          </p:cNvPr>
          <p:cNvPicPr>
            <a:picLocks noChangeAspect="1"/>
          </p:cNvPicPr>
          <p:nvPr/>
        </p:nvPicPr>
        <p:blipFill rotWithShape="1">
          <a:blip r:embed="rId5">
            <a:extLst>
              <a:ext uri="{28A0092B-C50C-407E-A947-70E740481C1C}">
                <a14:useLocalDpi xmlns:a14="http://schemas.microsoft.com/office/drawing/2010/main" val="0"/>
              </a:ext>
            </a:extLst>
          </a:blip>
          <a:srcRect l="9933" t="29253" r="14024" b="10264"/>
          <a:stretch/>
        </p:blipFill>
        <p:spPr>
          <a:xfrm>
            <a:off x="6441906" y="2057400"/>
            <a:ext cx="47586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21690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Training Opportunities</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316698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pic>
        <p:nvPicPr>
          <p:cNvPr id="8" name="Picture 7" descr="Diagram&#10;&#10;Description automatically generated">
            <a:extLst>
              <a:ext uri="{FF2B5EF4-FFF2-40B4-BE49-F238E27FC236}">
                <a16:creationId xmlns:a16="http://schemas.microsoft.com/office/drawing/2014/main" id="{760E5AA4-1386-48BF-A727-358B9D940D1F}"/>
              </a:ext>
            </a:extLst>
          </p:cNvPr>
          <p:cNvPicPr>
            <a:picLocks noChangeAspect="1"/>
          </p:cNvPicPr>
          <p:nvPr/>
        </p:nvPicPr>
        <p:blipFill rotWithShape="1">
          <a:blip r:embed="rId4">
            <a:extLst>
              <a:ext uri="{28A0092B-C50C-407E-A947-70E740481C1C}">
                <a14:useLocalDpi xmlns:a14="http://schemas.microsoft.com/office/drawing/2010/main" val="0"/>
              </a:ext>
            </a:extLst>
          </a:blip>
          <a:srcRect l="2991" t="3214" r="3803" b="3196"/>
          <a:stretch/>
        </p:blipFill>
        <p:spPr>
          <a:xfrm>
            <a:off x="3086100" y="751114"/>
            <a:ext cx="6400800" cy="5747657"/>
          </a:xfrm>
          <a:prstGeom prst="rect">
            <a:avLst/>
          </a:prstGeom>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Resource Centers</a:t>
            </a:r>
          </a:p>
        </p:txBody>
      </p:sp>
    </p:spTree>
    <p:extLst>
      <p:ext uri="{BB962C8B-B14F-4D97-AF65-F5344CB8AC3E}">
        <p14:creationId xmlns:p14="http://schemas.microsoft.com/office/powerpoint/2010/main" val="13205737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License Exempt Providers</a:t>
            </a:r>
          </a:p>
        </p:txBody>
      </p:sp>
      <p:graphicFrame>
        <p:nvGraphicFramePr>
          <p:cNvPr id="3" name="Diagram 2">
            <a:extLst>
              <a:ext uri="{FF2B5EF4-FFF2-40B4-BE49-F238E27FC236}">
                <a16:creationId xmlns:a16="http://schemas.microsoft.com/office/drawing/2014/main" id="{4D4A5ECF-8AD0-F234-0735-0513A2F0BF64}"/>
              </a:ext>
            </a:extLst>
          </p:cNvPr>
          <p:cNvGraphicFramePr/>
          <p:nvPr>
            <p:extLst>
              <p:ext uri="{D42A27DB-BD31-4B8C-83A1-F6EECF244321}">
                <p14:modId xmlns:p14="http://schemas.microsoft.com/office/powerpoint/2010/main" val="3436500381"/>
              </p:ext>
            </p:extLst>
          </p:nvPr>
        </p:nvGraphicFramePr>
        <p:xfrm>
          <a:off x="448811" y="1261661"/>
          <a:ext cx="11294377" cy="4334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7864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79419"/>
          </a:xfrm>
        </p:spPr>
        <p:txBody>
          <a:bodyPr>
            <a:noAutofit/>
          </a:bodyPr>
          <a:lstStyle/>
          <a:p>
            <a:pPr algn="l"/>
            <a:r>
              <a:rPr lang="en-US" sz="4000">
                <a:solidFill>
                  <a:srgbClr val="0C1B55"/>
                </a:solidFill>
                <a:latin typeface="Gotham Bold" pitchFamily="50" charset="0"/>
                <a:cs typeface="Calibri" panose="020F0502020204030204" pitchFamily="34" charset="0"/>
              </a:rPr>
              <a:t>Training Opportunities: </a:t>
            </a:r>
            <a:br>
              <a:rPr lang="en-US" sz="4000">
                <a:solidFill>
                  <a:srgbClr val="0C1B55"/>
                </a:solidFill>
                <a:latin typeface="Gotham Bold" pitchFamily="50" charset="0"/>
                <a:cs typeface="Calibri" panose="020F0502020204030204" pitchFamily="34" charset="0"/>
              </a:rPr>
            </a:br>
            <a:r>
              <a:rPr lang="en-US" sz="4000">
                <a:solidFill>
                  <a:srgbClr val="0C1B55"/>
                </a:solidFill>
                <a:latin typeface="Gotham Bold" pitchFamily="50" charset="0"/>
                <a:cs typeface="Calibri" panose="020F0502020204030204" pitchFamily="34" charset="0"/>
              </a:rPr>
              <a:t>Training Hours for Level 2 Rate</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692381"/>
            <a:ext cx="10641855" cy="3801041"/>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10 hours of approved training will increase your subsidy rate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Trainings must be a minimum of one hour long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Training must be taken annually to maintain increased subsidy rate </a:t>
            </a:r>
          </a:p>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 All trainings on the </a:t>
            </a:r>
            <a:r>
              <a:rPr lang="en-US" sz="2800" err="1">
                <a:solidFill>
                  <a:srgbClr val="0C1B55"/>
                </a:solidFill>
                <a:latin typeface="Gotham Book" panose="02000604040000020004" pitchFamily="50" charset="0"/>
              </a:rPr>
              <a:t>MiRegistry</a:t>
            </a:r>
            <a:r>
              <a:rPr lang="en-US" sz="2800">
                <a:solidFill>
                  <a:srgbClr val="0C1B55"/>
                </a:solidFill>
                <a:latin typeface="Gotham Book" panose="02000604040000020004" pitchFamily="50" charset="0"/>
              </a:rPr>
              <a:t> calendar are approved except LEPPT</a:t>
            </a:r>
          </a:p>
        </p:txBody>
      </p:sp>
    </p:spTree>
    <p:extLst>
      <p:ext uri="{BB962C8B-B14F-4D97-AF65-F5344CB8AC3E}">
        <p14:creationId xmlns:p14="http://schemas.microsoft.com/office/powerpoint/2010/main" val="2538665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2"/>
            <a:ext cx="11294378" cy="854876"/>
          </a:xfrm>
        </p:spPr>
        <p:txBody>
          <a:bodyPr>
            <a:noAutofit/>
          </a:bodyPr>
          <a:lstStyle/>
          <a:p>
            <a:pPr algn="l"/>
            <a:r>
              <a:rPr lang="en-US" sz="4000">
                <a:solidFill>
                  <a:srgbClr val="0C1B55"/>
                </a:solidFill>
                <a:latin typeface="Gotham Bold" pitchFamily="50" charset="0"/>
                <a:cs typeface="Calibri" panose="020F0502020204030204" pitchFamily="34" charset="0"/>
              </a:rPr>
              <a:t>MiRegistry</a:t>
            </a:r>
          </a:p>
        </p:txBody>
      </p:sp>
      <p:sp>
        <p:nvSpPr>
          <p:cNvPr id="3" name="TextBox 2">
            <a:extLst>
              <a:ext uri="{FF2B5EF4-FFF2-40B4-BE49-F238E27FC236}">
                <a16:creationId xmlns:a16="http://schemas.microsoft.com/office/drawing/2014/main" id="{0624F9DC-6061-27E6-928B-5E0C07EF126D}"/>
              </a:ext>
            </a:extLst>
          </p:cNvPr>
          <p:cNvSpPr txBox="1"/>
          <p:nvPr/>
        </p:nvSpPr>
        <p:spPr>
          <a:xfrm>
            <a:off x="775072" y="1267840"/>
            <a:ext cx="10641855" cy="4878259"/>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a:solidFill>
                  <a:srgbClr val="0C1B55"/>
                </a:solidFill>
                <a:latin typeface="Gotham Book" panose="02000604040000020004" pitchFamily="50" charset="0"/>
              </a:rPr>
              <a:t>Search and register for training to meet Level 2 training hours.</a:t>
            </a:r>
          </a:p>
          <a:p>
            <a:pPr lvl="4">
              <a:spcAft>
                <a:spcPts val="3000"/>
              </a:spcAft>
              <a:buClr>
                <a:srgbClr val="00A886"/>
              </a:buClr>
            </a:pPr>
            <a:r>
              <a:rPr lang="en-US" sz="2800">
                <a:solidFill>
                  <a:srgbClr val="0C1B55"/>
                </a:solidFill>
                <a:latin typeface="Gotham Book" panose="02000604040000020004" pitchFamily="50" charset="0"/>
              </a:rPr>
              <a:t>www.miregistry.org</a:t>
            </a:r>
          </a:p>
          <a:p>
            <a:pPr lvl="4">
              <a:spcAft>
                <a:spcPts val="3000"/>
              </a:spcAft>
              <a:buClr>
                <a:srgbClr val="00A886"/>
              </a:buClr>
            </a:pPr>
            <a:r>
              <a:rPr lang="en-US" sz="2800">
                <a:solidFill>
                  <a:srgbClr val="0C1B55"/>
                </a:solidFill>
                <a:latin typeface="Gotham Book" panose="02000604040000020004" pitchFamily="50" charset="0"/>
                <a:hlinkClick r:id="rId4"/>
              </a:rPr>
              <a:t>support@miregistry.org</a:t>
            </a:r>
            <a:endParaRPr lang="en-US" sz="2800">
              <a:solidFill>
                <a:srgbClr val="0C1B55"/>
              </a:solidFill>
              <a:latin typeface="Gotham Book" panose="02000604040000020004" pitchFamily="50" charset="0"/>
            </a:endParaRPr>
          </a:p>
          <a:p>
            <a:pPr lvl="4">
              <a:spcAft>
                <a:spcPts val="3000"/>
              </a:spcAft>
              <a:buClr>
                <a:srgbClr val="00A886"/>
              </a:buClr>
            </a:pPr>
            <a:r>
              <a:rPr lang="en-US" sz="2800">
                <a:solidFill>
                  <a:srgbClr val="0C1B55"/>
                </a:solidFill>
                <a:latin typeface="Gotham Book" panose="02000604040000020004" pitchFamily="50" charset="0"/>
              </a:rPr>
              <a:t>833-386-9238</a:t>
            </a:r>
          </a:p>
          <a:p>
            <a:pPr lvl="4">
              <a:spcAft>
                <a:spcPts val="3000"/>
              </a:spcAft>
              <a:buClr>
                <a:srgbClr val="00A886"/>
              </a:buClr>
            </a:pPr>
            <a:r>
              <a:rPr lang="en-US" sz="2800">
                <a:solidFill>
                  <a:srgbClr val="0C1B55"/>
                </a:solidFill>
                <a:latin typeface="Gotham Book" panose="02000604040000020004" pitchFamily="50" charset="0"/>
              </a:rPr>
              <a:t>888-825-9995</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2419F60C-C94C-EA03-044E-9C53774B39D8}"/>
              </a:ext>
            </a:extLst>
          </p:cNvPr>
          <p:cNvGrpSpPr/>
          <p:nvPr/>
        </p:nvGrpSpPr>
        <p:grpSpPr>
          <a:xfrm>
            <a:off x="1846967" y="2305036"/>
            <a:ext cx="788958" cy="3001593"/>
            <a:chOff x="1846967" y="2305036"/>
            <a:chExt cx="788958" cy="3001593"/>
          </a:xfrm>
        </p:grpSpPr>
        <p:pic>
          <p:nvPicPr>
            <p:cNvPr id="7" name="Graphic 6" descr="Receiver with solid fill">
              <a:extLst>
                <a:ext uri="{FF2B5EF4-FFF2-40B4-BE49-F238E27FC236}">
                  <a16:creationId xmlns:a16="http://schemas.microsoft.com/office/drawing/2014/main" id="{701B4A65-FA1B-1BBA-BBC3-497A93D8CA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458" y="3910882"/>
              <a:ext cx="581181" cy="581181"/>
            </a:xfrm>
            <a:prstGeom prst="rect">
              <a:avLst/>
            </a:prstGeom>
          </p:spPr>
        </p:pic>
        <p:pic>
          <p:nvPicPr>
            <p:cNvPr id="5" name="Graphic 4" descr="Fax with solid fill">
              <a:extLst>
                <a:ext uri="{FF2B5EF4-FFF2-40B4-BE49-F238E27FC236}">
                  <a16:creationId xmlns:a16="http://schemas.microsoft.com/office/drawing/2014/main" id="{451ECB18-704C-005A-4BAE-7A5ADE612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3672" y="4724244"/>
              <a:ext cx="582385" cy="582385"/>
            </a:xfrm>
            <a:prstGeom prst="rect">
              <a:avLst/>
            </a:prstGeom>
          </p:spPr>
        </p:pic>
        <p:pic>
          <p:nvPicPr>
            <p:cNvPr id="9" name="Graphic 8" descr="Open envelope with solid fill">
              <a:extLst>
                <a:ext uri="{FF2B5EF4-FFF2-40B4-BE49-F238E27FC236}">
                  <a16:creationId xmlns:a16="http://schemas.microsoft.com/office/drawing/2014/main" id="{2D815379-72A2-B5B2-00CC-BCC12D5DB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1458" y="3159492"/>
              <a:ext cx="582385" cy="582385"/>
            </a:xfrm>
            <a:prstGeom prst="rect">
              <a:avLst/>
            </a:prstGeom>
          </p:spPr>
        </p:pic>
        <p:pic>
          <p:nvPicPr>
            <p:cNvPr id="11" name="Graphic 10" descr="Internet with solid fill">
              <a:extLst>
                <a:ext uri="{FF2B5EF4-FFF2-40B4-BE49-F238E27FC236}">
                  <a16:creationId xmlns:a16="http://schemas.microsoft.com/office/drawing/2014/main" id="{D41E3135-648D-14B4-059B-624E535793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6967" y="2305036"/>
              <a:ext cx="788958" cy="788958"/>
            </a:xfrm>
            <a:prstGeom prst="rect">
              <a:avLst/>
            </a:prstGeom>
          </p:spPr>
        </p:pic>
      </p:grpSp>
    </p:spTree>
    <p:extLst>
      <p:ext uri="{BB962C8B-B14F-4D97-AF65-F5344CB8AC3E}">
        <p14:creationId xmlns:p14="http://schemas.microsoft.com/office/powerpoint/2010/main" val="39732690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a:solidFill>
                  <a:srgbClr val="0C1B55"/>
                </a:solidFill>
                <a:latin typeface="Gotham Bold" pitchFamily="50" charset="0"/>
                <a:cs typeface="Calibri" panose="020F0502020204030204" pitchFamily="34" charset="0"/>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a:solidFill>
                  <a:srgbClr val="0C1B55"/>
                </a:solidFill>
                <a:latin typeface="Gotham Book" panose="02000604040000020004" pitchFamily="50" charset="0"/>
              </a:rPr>
              <a:t>www.Michigan.gov/childcare</a:t>
            </a:r>
          </a:p>
          <a:p>
            <a:pPr>
              <a:spcAft>
                <a:spcPts val="3000"/>
              </a:spcAft>
              <a:buClr>
                <a:srgbClr val="00A886"/>
              </a:buClr>
            </a:pPr>
            <a:r>
              <a:rPr lang="en-US" sz="2800">
                <a:solidFill>
                  <a:srgbClr val="0C1B55"/>
                </a:solidFill>
                <a:latin typeface="Gotham Book" panose="02000604040000020004" pitchFamily="50" charset="0"/>
              </a:rPr>
              <a:t>866-990-3227</a:t>
            </a:r>
          </a:p>
          <a:p>
            <a:pPr>
              <a:spcAft>
                <a:spcPts val="3000"/>
              </a:spcAft>
              <a:buClr>
                <a:srgbClr val="00A886"/>
              </a:buClr>
            </a:pPr>
            <a:r>
              <a:rPr lang="en-US" sz="2800">
                <a:solidFill>
                  <a:srgbClr val="0C1B55"/>
                </a:solidFill>
                <a:latin typeface="Gotham Book" panose="02000604040000020004" pitchFamily="50" charset="0"/>
              </a:rPr>
              <a:t>517-284-7529</a:t>
            </a:r>
          </a:p>
          <a:p>
            <a:pPr lvl="4">
              <a:spcAft>
                <a:spcPts val="3000"/>
              </a:spcAft>
              <a:buClr>
                <a:srgbClr val="00A886"/>
              </a:buClr>
            </a:pPr>
            <a:endParaRPr lang="en-US" sz="280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Tree>
    <p:extLst>
      <p:ext uri="{BB962C8B-B14F-4D97-AF65-F5344CB8AC3E}">
        <p14:creationId xmlns:p14="http://schemas.microsoft.com/office/powerpoint/2010/main" val="7916063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Pediatric First Aid and</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t>Pediatric Cardiopulmonary Resuscitation (CPR)</a:t>
            </a:r>
            <a:br>
              <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rPr>
            </a:br>
            <a:endParaRPr kumimoji="0" lang="en-US" sz="4300" b="0" i="0" u="none" strike="noStrike" kern="1200" cap="none" spc="0" normalizeH="0" baseline="0" noProof="0">
              <a:ln>
                <a:noFill/>
              </a:ln>
              <a:solidFill>
                <a:schemeClr val="bg1"/>
              </a:solidFill>
              <a:effectLst/>
              <a:uLnTx/>
              <a:uFillTx/>
              <a:latin typeface="Gotham Bold" pitchFamily="50" charset="0"/>
              <a:ea typeface="+mj-ea"/>
              <a:cs typeface="Calibri" panose="020F0502020204030204" pitchFamily="34" charset="0"/>
            </a:endParaRPr>
          </a:p>
        </p:txBody>
      </p:sp>
    </p:spTree>
    <p:extLst>
      <p:ext uri="{BB962C8B-B14F-4D97-AF65-F5344CB8AC3E}">
        <p14:creationId xmlns:p14="http://schemas.microsoft.com/office/powerpoint/2010/main" val="1210442499"/>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9c392e4-c9d4-48d0-9f08-e79247fdb7b9">
      <UserInfo>
        <DisplayName>Christy Opsommer</DisplayName>
        <AccountId>131</AccountId>
        <AccountType/>
      </UserInfo>
      <UserInfo>
        <DisplayName>Dana Williams</DisplayName>
        <AccountId>147</AccountId>
        <AccountType/>
      </UserInfo>
      <UserInfo>
        <DisplayName>Donna Wade</DisplayName>
        <AccountId>127</AccountId>
        <AccountType/>
      </UserInfo>
      <UserInfo>
        <DisplayName>Chandrika Poole</DisplayName>
        <AccountId>122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568E9D1DC5504DAE0D09634A9AB565" ma:contentTypeVersion="6" ma:contentTypeDescription="Create a new document." ma:contentTypeScope="" ma:versionID="c2a9d4d384b1dbfd4a54341c6d46805d">
  <xsd:schema xmlns:xsd="http://www.w3.org/2001/XMLSchema" xmlns:xs="http://www.w3.org/2001/XMLSchema" xmlns:p="http://schemas.microsoft.com/office/2006/metadata/properties" xmlns:ns2="e8979266-04e1-45b6-b86e-b16a01900a02" xmlns:ns3="89c392e4-c9d4-48d0-9f08-e79247fdb7b9" targetNamespace="http://schemas.microsoft.com/office/2006/metadata/properties" ma:root="true" ma:fieldsID="5fdc2755ba7025dbb0f648cb6b3c9eba" ns2:_="" ns3:_="">
    <xsd:import namespace="e8979266-04e1-45b6-b86e-b16a01900a02"/>
    <xsd:import namespace="89c392e4-c9d4-48d0-9f08-e79247fdb7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79266-04e1-45b6-b86e-b16a01900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c392e4-c9d4-48d0-9f08-e79247fdb7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03C3C8-E52B-42CB-B2E2-1EF583D78AC2}">
  <ds:schemaRefs>
    <ds:schemaRef ds:uri="http://schemas.microsoft.com/sharepoint/v3/contenttype/forms"/>
  </ds:schemaRefs>
</ds:datastoreItem>
</file>

<file path=customXml/itemProps2.xml><?xml version="1.0" encoding="utf-8"?>
<ds:datastoreItem xmlns:ds="http://schemas.openxmlformats.org/officeDocument/2006/customXml" ds:itemID="{E4B777B5-6820-42BD-BE27-10E7C9EE2AEB}">
  <ds:schemaRefs>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elements/1.1/"/>
    <ds:schemaRef ds:uri="e8979266-04e1-45b6-b86e-b16a01900a02"/>
    <ds:schemaRef ds:uri="89c392e4-c9d4-48d0-9f08-e79247fdb7b9"/>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32B4825-F2E5-4E84-98D1-C0A59AF91942}">
  <ds:schemaRefs>
    <ds:schemaRef ds:uri="89c392e4-c9d4-48d0-9f08-e79247fdb7b9"/>
    <ds:schemaRef ds:uri="e8979266-04e1-45b6-b86e-b16a01900a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e6c61c8-5aff-446b-82c5-51be6277e39e}" enabled="1" method="Standard" siteId="{fccee086-a796-4006-a2a6-6864901f7342}" removed="0"/>
</clbl:labelList>
</file>

<file path=docProps/app.xml><?xml version="1.0" encoding="utf-8"?>
<Properties xmlns="http://schemas.openxmlformats.org/officeDocument/2006/extended-properties" xmlns:vt="http://schemas.openxmlformats.org/officeDocument/2006/docPropsVTypes">
  <TotalTime>0</TotalTime>
  <Words>23731</Words>
  <Application>Microsoft Office PowerPoint</Application>
  <PresentationFormat>Widescreen</PresentationFormat>
  <Paragraphs>2642</Paragraphs>
  <Slides>109</Slides>
  <Notes>109</Notes>
  <HiddenSlides>0</HiddenSlides>
  <MMClips>10</MMClips>
  <ScaleCrop>false</ScaleCrop>
  <HeadingPairs>
    <vt:vector size="4" baseType="variant">
      <vt:variant>
        <vt:lpstr>Theme</vt:lpstr>
      </vt:variant>
      <vt:variant>
        <vt:i4>2</vt:i4>
      </vt:variant>
      <vt:variant>
        <vt:lpstr>Slide Titles</vt:lpstr>
      </vt:variant>
      <vt:variant>
        <vt:i4>109</vt:i4>
      </vt:variant>
    </vt:vector>
  </HeadingPairs>
  <TitlesOfParts>
    <vt:vector size="111" baseType="lpstr">
      <vt:lpstr>Office Theme</vt:lpstr>
      <vt:lpstr>Office Theme</vt:lpstr>
      <vt:lpstr>Welcome   License Exempt Provider Preservice Training  </vt:lpstr>
      <vt:lpstr>Please complete the pre-survey below if you have not already!</vt:lpstr>
      <vt:lpstr>License Exempt Provider Preservice Training:  Level 1 of Michigan’s Quality Development Continuum </vt:lpstr>
      <vt:lpstr>Agenda</vt:lpstr>
      <vt:lpstr>Housekeeping </vt:lpstr>
      <vt:lpstr>Health and Safety Topics</vt:lpstr>
      <vt:lpstr>Health and Safety Topics</vt:lpstr>
      <vt:lpstr>Today’s Learning Objectives:</vt:lpstr>
      <vt:lpstr>Child Development and Care Program Information</vt:lpstr>
      <vt:lpstr>Working Agreements</vt:lpstr>
      <vt:lpstr>Getting to Know You</vt:lpstr>
      <vt:lpstr>Child Development</vt:lpstr>
      <vt:lpstr>Child Development:  Serve and Return Builds Brains </vt:lpstr>
      <vt:lpstr>Child Development:  Serve and Return Builds Brains </vt:lpstr>
      <vt:lpstr>PowerPoint Presentation</vt:lpstr>
      <vt:lpstr>Child Development: Developmental Milestones</vt:lpstr>
      <vt:lpstr>Child Development:  Concerns About Development</vt:lpstr>
      <vt:lpstr>Prevention of Child Maltreatment, Abusive Head Trauma, and Shaken Baby Syndrome  </vt:lpstr>
      <vt:lpstr>Prevention of Child Maltreatment  </vt:lpstr>
      <vt:lpstr>Prevention of Child Maltreatment  </vt:lpstr>
      <vt:lpstr>Prevention of Child Maltreatment: Appropriate Guidance </vt:lpstr>
      <vt:lpstr>Prevention of Child Maltreatment: Appropriate Guidance </vt:lpstr>
      <vt:lpstr>Prevention of Child Maltreatment:  Have a Plan When You’re Feeling Stressed</vt:lpstr>
      <vt:lpstr>Prevention of Abusive Head Trauma including Shaken Baby Syndrome</vt:lpstr>
      <vt:lpstr>PowerPoint Presentation</vt:lpstr>
      <vt:lpstr>Recognition and Reporting of Child Abuse and Neglect </vt:lpstr>
      <vt:lpstr>Recognition and Reporting of Child Abuse and Neglect</vt:lpstr>
      <vt:lpstr>TEN-4- FACESp Bruising Rule</vt:lpstr>
      <vt:lpstr>Prevention of Sudden Infant Death Syndrome and the Use of Safe Sleep Practices </vt:lpstr>
      <vt:lpstr>What Belongs in the Sleeping area? </vt:lpstr>
      <vt:lpstr>Prevention of Sudden Infant Death Syndrome and the Use of Safe Sleep Practices   </vt:lpstr>
      <vt:lpstr>Prevention of Sudden Infant Death Syndrome and the Use of Safe Sleep Practices: Choking   </vt:lpstr>
      <vt:lpstr>Prevention of Sudden Infant Death Syndrome and the Use of Safe Sleep Practices   </vt:lpstr>
      <vt:lpstr>Break</vt:lpstr>
      <vt:lpstr>Building and Physical Premises Safety </vt:lpstr>
      <vt:lpstr>Building and Physical Premises Safety: Serious Injury</vt:lpstr>
      <vt:lpstr>Building and Physical Premises Safety: Supervision </vt:lpstr>
      <vt:lpstr>What hazards do you see?</vt:lpstr>
      <vt:lpstr>Building and Physical Premises Safety:  Indoor Hazards</vt:lpstr>
      <vt:lpstr>Building and Physical Premises Safety: Outdoor Play</vt:lpstr>
      <vt:lpstr>Building and Physical Premises Safety: Outdoor Hazards </vt:lpstr>
      <vt:lpstr>Building and Physical Premises Safety: Outdoor Hazards </vt:lpstr>
      <vt:lpstr>Building and Physical Premises Safety: Lead </vt:lpstr>
      <vt:lpstr>Building and Physical Premises Safety: Lead Exposure </vt:lpstr>
      <vt:lpstr>Building and Physical Premises Safety: Smoking Cigarettes &amp; Vaping E-cigarettes </vt:lpstr>
      <vt:lpstr>Prevention and Control of Infectious Diseases (Including Immunizations) </vt:lpstr>
      <vt:lpstr>Prevention and Control of Infectious Diseases: Types of Infections  </vt:lpstr>
      <vt:lpstr>Prevention and Control of Infectious Diseases: The Spread of Germs </vt:lpstr>
      <vt:lpstr>Prevention and Control of Infectious Diseases </vt:lpstr>
      <vt:lpstr>Prevention and Control of Infectious Diseases: The Spread of Germs </vt:lpstr>
      <vt:lpstr>Administration of Medication </vt:lpstr>
      <vt:lpstr>Administration of Medication</vt:lpstr>
      <vt:lpstr>Administration of Medication</vt:lpstr>
      <vt:lpstr>Administration of Medication:  The Five Rights</vt:lpstr>
      <vt:lpstr>Administration of Medication</vt:lpstr>
      <vt:lpstr>Administration of Medication</vt:lpstr>
      <vt:lpstr>Handling and Storage of Hazardous Materials and the Appropriate Disposal of Bio-Contaminants </vt:lpstr>
      <vt:lpstr>Staying Healthy: Preventing the Spread of Illness and Appropriate Disposal of Bio-Contaminants  </vt:lpstr>
      <vt:lpstr>Handling and Storage of Hazardous Materials: Poisoning</vt:lpstr>
      <vt:lpstr>Handling and Storage of Hazardous Materials: Medication</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Poison Control</vt:lpstr>
      <vt:lpstr>Handling and Storage of Hazardous Materials: Myth or Fact?</vt:lpstr>
      <vt:lpstr>Break</vt:lpstr>
      <vt:lpstr>Emergency Preparedness and Response Planning </vt:lpstr>
      <vt:lpstr>Emergency Preparedness and Response Planning: Injury/Illness</vt:lpstr>
      <vt:lpstr>Emergency Preparedness and Response Planning: Serious Injury or Death</vt:lpstr>
      <vt:lpstr>Emergency Preparedness and Response Planning: Evacuation</vt:lpstr>
      <vt:lpstr>Emergency Preparedness and Response Planning: Fire</vt:lpstr>
      <vt:lpstr>Emergency Preparedness and                           Response Planning: Fire Plans</vt:lpstr>
      <vt:lpstr>Emergency Preparedness and                           Response Planning: Practicing Plans</vt:lpstr>
      <vt:lpstr>Emergency Preparedness and Response Planning: Close Before You Doze</vt:lpstr>
      <vt:lpstr>Emergency Preparedness and Response Planning: Tips for Survival</vt:lpstr>
      <vt:lpstr>Emergency Preparedness and Response Planning: Tornado</vt:lpstr>
      <vt:lpstr>Emergency Preparedness and Response Planning: Lost Child</vt:lpstr>
      <vt:lpstr>Break</vt:lpstr>
      <vt:lpstr>Prevention of and Response to Emergencies Due to Food and  Allergic Reaction </vt:lpstr>
      <vt:lpstr>Prevention of and Response to Emergencies Due to Food and Allergic Reaction: Food Safety</vt:lpstr>
      <vt:lpstr>Prevention of and Response to Emergencies Due to Food and Allergic Reaction </vt:lpstr>
      <vt:lpstr>Prevention of and Response to Emergencies Due to Food and Allergic Reaction</vt:lpstr>
      <vt:lpstr>Precautions in Transporting Children  </vt:lpstr>
      <vt:lpstr>Precautions in Transporting Children </vt:lpstr>
      <vt:lpstr>Precautions in Transporting Children: Pinch Test </vt:lpstr>
      <vt:lpstr>Precautions in Transporting Children: Chest Clip</vt:lpstr>
      <vt:lpstr>Precautions in Transporting Children: Winter Coats</vt:lpstr>
      <vt:lpstr>Precautions in Transporting Children: Booster Seats</vt:lpstr>
      <vt:lpstr>Precautions in Transporting Children: Car Seat Expiration</vt:lpstr>
      <vt:lpstr>Precautions in Transporting Children: Car Seat Expiration</vt:lpstr>
      <vt:lpstr>Training Opportunities </vt:lpstr>
      <vt:lpstr>Resource Centers</vt:lpstr>
      <vt:lpstr>License Exempt Providers</vt:lpstr>
      <vt:lpstr>Training Opportunities:  Training Hours for Level 2 Rate</vt:lpstr>
      <vt:lpstr>MiRegistry</vt:lpstr>
      <vt:lpstr>Child Development and Care Program Information</vt:lpstr>
      <vt:lpstr>Pediatric First Aid and Pediatric Cardiopulmonary Resuscitation (CPR) </vt:lpstr>
      <vt:lpstr>CPR and First Aid Basics</vt:lpstr>
      <vt:lpstr>What is First Aid?</vt:lpstr>
      <vt:lpstr>First Aid Topics </vt:lpstr>
      <vt:lpstr>Choking</vt:lpstr>
      <vt:lpstr>Cardiopulmonary Resuscitation </vt:lpstr>
      <vt:lpstr>Chest Compressions</vt:lpstr>
      <vt:lpstr>CPR Steps</vt:lpstr>
      <vt:lpstr>Test Your Knowledge Scenarios </vt:lpstr>
      <vt:lpstr>Please complete the POST-Survey so you can receive credit for this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katie@blacdetroit.com</dc:creator>
  <cp:lastModifiedBy>Chandrika Poole</cp:lastModifiedBy>
  <cp:revision>3</cp:revision>
  <dcterms:created xsi:type="dcterms:W3CDTF">2022-05-10T15:57:38Z</dcterms:created>
  <dcterms:modified xsi:type="dcterms:W3CDTF">2024-06-05T19:09:34Z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0x010100E8568E9D1DC5504DAE0D09634A9AB565</vt:lpwstr>
  </property>
  <property fmtid="{D5CDD505-2E9C-101B-9397-08002B2CF9AE}" pid="3" name="MediaServiceImageTags">
    <vt:lpwstr/>
  </property>
</Properties>
</file>