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omments/modernComment_312_75AA64DE.xml" ContentType="application/vnd.ms-powerpoint.comment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omments/modernComment_31D_FBD64469.xml" ContentType="application/vnd.ms-powerpoint.comment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17"/>
  </p:notesMasterIdLst>
  <p:sldIdLst>
    <p:sldId id="708" r:id="rId6"/>
    <p:sldId id="709" r:id="rId7"/>
    <p:sldId id="256" r:id="rId8"/>
    <p:sldId id="266" r:id="rId9"/>
    <p:sldId id="713" r:id="rId10"/>
    <p:sldId id="712" r:id="rId11"/>
    <p:sldId id="715" r:id="rId12"/>
    <p:sldId id="716" r:id="rId13"/>
    <p:sldId id="809" r:id="rId14"/>
    <p:sldId id="718" r:id="rId15"/>
    <p:sldId id="714" r:id="rId16"/>
    <p:sldId id="372" r:id="rId17"/>
    <p:sldId id="719" r:id="rId18"/>
    <p:sldId id="722" r:id="rId19"/>
    <p:sldId id="818" r:id="rId20"/>
    <p:sldId id="724" r:id="rId21"/>
    <p:sldId id="725" r:id="rId22"/>
    <p:sldId id="726" r:id="rId23"/>
    <p:sldId id="727" r:id="rId24"/>
    <p:sldId id="728" r:id="rId25"/>
    <p:sldId id="729" r:id="rId26"/>
    <p:sldId id="731" r:id="rId27"/>
    <p:sldId id="733" r:id="rId28"/>
    <p:sldId id="257" r:id="rId29"/>
    <p:sldId id="258" r:id="rId30"/>
    <p:sldId id="734" r:id="rId31"/>
    <p:sldId id="735" r:id="rId32"/>
    <p:sldId id="259" r:id="rId33"/>
    <p:sldId id="260" r:id="rId34"/>
    <p:sldId id="736" r:id="rId35"/>
    <p:sldId id="737" r:id="rId36"/>
    <p:sldId id="739" r:id="rId37"/>
    <p:sldId id="780" r:id="rId38"/>
    <p:sldId id="740" r:id="rId39"/>
    <p:sldId id="741" r:id="rId40"/>
    <p:sldId id="742" r:id="rId41"/>
    <p:sldId id="743" r:id="rId42"/>
    <p:sldId id="744" r:id="rId43"/>
    <p:sldId id="745" r:id="rId44"/>
    <p:sldId id="261" r:id="rId45"/>
    <p:sldId id="748" r:id="rId46"/>
    <p:sldId id="262" r:id="rId47"/>
    <p:sldId id="750" r:id="rId48"/>
    <p:sldId id="751" r:id="rId49"/>
    <p:sldId id="752" r:id="rId50"/>
    <p:sldId id="263" r:id="rId51"/>
    <p:sldId id="753" r:id="rId52"/>
    <p:sldId id="754" r:id="rId53"/>
    <p:sldId id="755" r:id="rId54"/>
    <p:sldId id="756" r:id="rId55"/>
    <p:sldId id="757" r:id="rId56"/>
    <p:sldId id="758" r:id="rId57"/>
    <p:sldId id="759" r:id="rId58"/>
    <p:sldId id="265" r:id="rId59"/>
    <p:sldId id="819" r:id="rId60"/>
    <p:sldId id="762" r:id="rId61"/>
    <p:sldId id="763" r:id="rId62"/>
    <p:sldId id="764" r:id="rId63"/>
    <p:sldId id="765" r:id="rId64"/>
    <p:sldId id="766" r:id="rId65"/>
    <p:sldId id="767" r:id="rId66"/>
    <p:sldId id="768" r:id="rId67"/>
    <p:sldId id="769" r:id="rId68"/>
    <p:sldId id="770" r:id="rId69"/>
    <p:sldId id="771" r:id="rId70"/>
    <p:sldId id="772" r:id="rId71"/>
    <p:sldId id="777" r:id="rId72"/>
    <p:sldId id="774" r:id="rId73"/>
    <p:sldId id="775" r:id="rId74"/>
    <p:sldId id="776" r:id="rId75"/>
    <p:sldId id="277" r:id="rId76"/>
    <p:sldId id="773" r:id="rId77"/>
    <p:sldId id="778" r:id="rId78"/>
    <p:sldId id="779" r:id="rId79"/>
    <p:sldId id="281" r:id="rId80"/>
    <p:sldId id="282" r:id="rId81"/>
    <p:sldId id="782" r:id="rId82"/>
    <p:sldId id="783" r:id="rId83"/>
    <p:sldId id="785" r:id="rId84"/>
    <p:sldId id="786" r:id="rId85"/>
    <p:sldId id="787" r:id="rId86"/>
    <p:sldId id="788" r:id="rId87"/>
    <p:sldId id="789" r:id="rId88"/>
    <p:sldId id="790" r:id="rId89"/>
    <p:sldId id="791" r:id="rId90"/>
    <p:sldId id="792" r:id="rId91"/>
    <p:sldId id="793" r:id="rId92"/>
    <p:sldId id="285" r:id="rId93"/>
    <p:sldId id="286" r:id="rId94"/>
    <p:sldId id="287" r:id="rId95"/>
    <p:sldId id="797" r:id="rId96"/>
    <p:sldId id="288" r:id="rId97"/>
    <p:sldId id="289" r:id="rId98"/>
    <p:sldId id="290" r:id="rId99"/>
    <p:sldId id="801" r:id="rId100"/>
    <p:sldId id="802" r:id="rId101"/>
    <p:sldId id="803" r:id="rId102"/>
    <p:sldId id="804" r:id="rId103"/>
    <p:sldId id="805" r:id="rId104"/>
    <p:sldId id="806" r:id="rId105"/>
    <p:sldId id="807" r:id="rId106"/>
    <p:sldId id="808" r:id="rId107"/>
    <p:sldId id="810" r:id="rId108"/>
    <p:sldId id="811" r:id="rId109"/>
    <p:sldId id="812" r:id="rId110"/>
    <p:sldId id="813" r:id="rId111"/>
    <p:sldId id="815" r:id="rId112"/>
    <p:sldId id="814" r:id="rId113"/>
    <p:sldId id="816" r:id="rId114"/>
    <p:sldId id="817" r:id="rId115"/>
    <p:sldId id="700"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98A55-60EE-C763-EA70-0540AFCF1CDF}" name="Mariah McClain" initials="MM" userId="S::mmcclain@ecic4kids.org::98d30f39-5870-49a5-b833-da6253ab2254" providerId="AD"/>
  <p188:author id="{83A9A3C5-C3B6-DA1D-E374-3DA6DBEDC368}" name="Christy Opsommer" initials="CO" userId="S::copsommer@ecic4kids.org::83c73c3d-ce35-465b-a9bf-c3302d4c61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B55"/>
    <a:srgbClr val="00A886"/>
    <a:srgbClr val="EA048A"/>
    <a:srgbClr val="34B639"/>
    <a:srgbClr val="216626"/>
    <a:srgbClr val="21A6DE"/>
    <a:srgbClr val="7FC24F"/>
    <a:srgbClr val="F4BF19"/>
    <a:srgbClr val="352D45"/>
    <a:srgbClr val="B8C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A8996-79F2-4100-B6B6-E6DF7FEEB14D}" v="9" dt="2025-10-08T15:13:15.726"/>
    <p1510:client id="{7F9E81BD-6785-710F-88D7-8BF8DAB78E1F}" v="4" dt="2025-10-08T15:03:03.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8" autoAdjust="0"/>
    <p:restoredTop sz="80129" autoAdjust="0"/>
  </p:normalViewPr>
  <p:slideViewPr>
    <p:cSldViewPr snapToGrid="0">
      <p:cViewPr varScale="1">
        <p:scale>
          <a:sx n="67" d="100"/>
          <a:sy n="67" d="100"/>
        </p:scale>
        <p:origin x="384" y="53"/>
      </p:cViewPr>
      <p:guideLst/>
    </p:cSldViewPr>
  </p:slideViewPr>
  <p:outlineViewPr>
    <p:cViewPr>
      <p:scale>
        <a:sx n="33" d="100"/>
        <a:sy n="33" d="100"/>
      </p:scale>
      <p:origin x="0" y="-321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microsoft.com/office/2015/10/relationships/revisionInfo" Target="revisionInfo.xml"/></Relationships>
</file>

<file path=ppt/comments/modernComment_312_75AA64DE.xml><?xml version="1.0" encoding="utf-8"?>
<p188:cmLst xmlns:a="http://schemas.openxmlformats.org/drawingml/2006/main" xmlns:r="http://schemas.openxmlformats.org/officeDocument/2006/relationships" xmlns:p188="http://schemas.microsoft.com/office/powerpoint/2018/8/main">
  <p188:cm id="{BCB2CA85-DBF1-4792-B34E-F77FB39FB98C}" authorId="{5E998A55-60EE-C763-EA70-0540AFCF1CDF}" created="2023-07-03T18:37:25.503">
    <ac:deMkLst xmlns:ac="http://schemas.microsoft.com/office/drawing/2013/main/command">
      <pc:docMk xmlns:pc="http://schemas.microsoft.com/office/powerpoint/2013/main/command"/>
      <pc:sldMk xmlns:pc="http://schemas.microsoft.com/office/powerpoint/2013/main/command" cId="1974101214" sldId="786"/>
      <ac:picMk id="4" creationId="{4CA84D0A-66BA-DCE4-91A0-F9AC6DDF8291}"/>
    </ac:deMkLst>
    <p188:txBody>
      <a:bodyPr/>
      <a:lstStyle/>
      <a:p>
        <a:r>
          <a:rPr lang="en-US"/>
          <a:t>Would recommend replacing with another image since text is too small for ADA compliance. </a:t>
        </a:r>
      </a:p>
    </p188:txBody>
  </p188:cm>
</p188:cmLst>
</file>

<file path=ppt/comments/modernComment_31D_FBD64469.xml><?xml version="1.0" encoding="utf-8"?>
<p188:cmLst xmlns:a="http://schemas.openxmlformats.org/drawingml/2006/main" xmlns:r="http://schemas.openxmlformats.org/officeDocument/2006/relationships" xmlns:p188="http://schemas.microsoft.com/office/powerpoint/2018/8/main">
  <p188:cm id="{C0E1DBFC-AFE0-48B7-B834-6DC5A7782D43}" authorId="{5E998A55-60EE-C763-EA70-0540AFCF1CDF}" created="2023-07-03T19:37:52.232">
    <ac:deMkLst xmlns:ac="http://schemas.microsoft.com/office/drawing/2013/main/command">
      <pc:docMk xmlns:pc="http://schemas.microsoft.com/office/powerpoint/2013/main/command"/>
      <pc:sldMk xmlns:pc="http://schemas.microsoft.com/office/powerpoint/2013/main/command" cId="4225123433" sldId="797"/>
      <ac:picMk id="3" creationId="{89DF83BD-FA4C-1F7D-2EE0-79618D906418}"/>
    </ac:deMkLst>
    <p188:txBody>
      <a:bodyPr/>
      <a:lstStyle/>
      <a:p>
        <a:r>
          <a:rPr lang="en-US"/>
          <a:t>Would recommend a new photo here for legibility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5.xml.rels><?xml version="1.0" encoding="UTF-8" standalone="yes"?>
<Relationships xmlns="http://schemas.openxmlformats.org/package/2006/relationships"><Relationship Id="rId1" Type="http://schemas.openxmlformats.org/officeDocument/2006/relationships/image" Target="../media/image82.png"/></Relationships>
</file>

<file path=ppt/diagrams/_rels/data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ata7.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5.xml.rels><?xml version="1.0" encoding="UTF-8" standalone="yes"?>
<Relationships xmlns="http://schemas.openxmlformats.org/package/2006/relationships"><Relationship Id="rId1" Type="http://schemas.openxmlformats.org/officeDocument/2006/relationships/image" Target="../media/image8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E10E7-83BA-4A74-88E4-FE865A78A45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463BD61-72B9-4187-97A3-9F43442BEC61}">
      <dgm:prSet phldrT="[Text]" custT="1"/>
      <dgm:spPr>
        <a:solidFill>
          <a:srgbClr val="0C1B55"/>
        </a:solidFill>
        <a:ln>
          <a:solidFill>
            <a:srgbClr val="0C1B55"/>
          </a:solidFill>
        </a:ln>
      </dgm:spPr>
      <dgm:t>
        <a:bodyPr/>
        <a:lstStyle/>
        <a:p>
          <a:r>
            <a:rPr lang="en-US" sz="2400" b="1" dirty="0">
              <a:solidFill>
                <a:schemeClr val="bg1"/>
              </a:solidFill>
              <a:latin typeface="Gotham Book" panose="02000604040000020004" pitchFamily="50" charset="0"/>
            </a:rPr>
            <a:t>Early On</a:t>
          </a:r>
        </a:p>
      </dgm:t>
    </dgm:pt>
    <dgm:pt modelId="{CACEB9C5-0B7D-4008-B547-D753C2F2724E}" type="parTrans" cxnId="{977C6F39-1DFA-48FD-A32E-068CB7CE7519}">
      <dgm:prSet/>
      <dgm:spPr/>
      <dgm:t>
        <a:bodyPr/>
        <a:lstStyle/>
        <a:p>
          <a:endParaRPr lang="en-US"/>
        </a:p>
      </dgm:t>
    </dgm:pt>
    <dgm:pt modelId="{4C1921AE-C066-4916-9D17-3C6F53CC1482}" type="sibTrans" cxnId="{977C6F39-1DFA-48FD-A32E-068CB7CE7519}">
      <dgm:prSet/>
      <dgm:spPr/>
      <dgm:t>
        <a:bodyPr/>
        <a:lstStyle/>
        <a:p>
          <a:endParaRPr lang="en-US"/>
        </a:p>
      </dgm:t>
    </dgm:pt>
    <dgm:pt modelId="{0240D7CF-A83D-4016-BB0C-FFAA397347FF}">
      <dgm:prSet custT="1"/>
      <dgm:spPr>
        <a:solidFill>
          <a:srgbClr val="0C1B55"/>
        </a:solidFill>
        <a:ln>
          <a:solidFill>
            <a:srgbClr val="0C1B55"/>
          </a:solidFill>
        </a:ln>
      </dgm:spPr>
      <dgm:t>
        <a:bodyPr/>
        <a:lstStyle/>
        <a:p>
          <a:r>
            <a:rPr lang="en-US" sz="2400" b="1" dirty="0">
              <a:solidFill>
                <a:schemeClr val="bg1"/>
              </a:solidFill>
              <a:latin typeface="Gotham Book" panose="02000604040000020004" pitchFamily="50" charset="0"/>
            </a:rPr>
            <a:t>Build Up</a:t>
          </a:r>
        </a:p>
      </dgm:t>
    </dgm:pt>
    <dgm:pt modelId="{252C8B00-0E3E-4BC4-ABC0-ED2534F1359C}" type="parTrans" cxnId="{65CDAE9D-C9AD-4FE5-A76D-CC732C09FA5C}">
      <dgm:prSet/>
      <dgm:spPr/>
      <dgm:t>
        <a:bodyPr/>
        <a:lstStyle/>
        <a:p>
          <a:endParaRPr lang="en-US"/>
        </a:p>
      </dgm:t>
    </dgm:pt>
    <dgm:pt modelId="{9AC9C3AD-DF4C-41CF-A5C3-EB1ECF1EFD9C}" type="sibTrans" cxnId="{65CDAE9D-C9AD-4FE5-A76D-CC732C09FA5C}">
      <dgm:prSet/>
      <dgm:spPr/>
      <dgm:t>
        <a:bodyPr/>
        <a:lstStyle/>
        <a:p>
          <a:endParaRPr lang="en-US"/>
        </a:p>
      </dgm:t>
    </dgm:pt>
    <dgm:pt modelId="{8C5BA447-0BDE-40E0-B0F3-671C1CBD60EB}">
      <dgm:prSet phldrT="[Tex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www.1800earlyon.org</a:t>
          </a:r>
        </a:p>
      </dgm:t>
    </dgm:pt>
    <dgm:pt modelId="{1C0DE2DD-8D88-4B03-84C9-1622CB8D026B}" type="parTrans" cxnId="{013391CA-4EFB-4789-9FE5-C49EB3FB43FB}">
      <dgm:prSet/>
      <dgm:spPr/>
      <dgm:t>
        <a:bodyPr/>
        <a:lstStyle/>
        <a:p>
          <a:endParaRPr lang="en-US"/>
        </a:p>
      </dgm:t>
    </dgm:pt>
    <dgm:pt modelId="{0DAE0008-76EA-4E49-ACF2-471B34C2DE8A}" type="sibTrans" cxnId="{013391CA-4EFB-4789-9FE5-C49EB3FB43FB}">
      <dgm:prSet/>
      <dgm:spPr/>
      <dgm:t>
        <a:bodyPr/>
        <a:lstStyle/>
        <a:p>
          <a:endParaRPr lang="en-US"/>
        </a:p>
      </dgm:t>
    </dgm:pt>
    <dgm:pt modelId="{C263F68A-2488-4B3F-AEEA-A31D9F24EF15}">
      <dgm:prSet phldrT="[Tex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1-800-327-5966</a:t>
          </a:r>
        </a:p>
      </dgm:t>
    </dgm:pt>
    <dgm:pt modelId="{AD9D7BAD-F43B-4FC8-A6BC-F62BDC275BEC}" type="parTrans" cxnId="{88DFFE6E-E2A0-460C-9B43-6A84398AD2E9}">
      <dgm:prSet/>
      <dgm:spPr/>
      <dgm:t>
        <a:bodyPr/>
        <a:lstStyle/>
        <a:p>
          <a:endParaRPr lang="en-US"/>
        </a:p>
      </dgm:t>
    </dgm:pt>
    <dgm:pt modelId="{3860B2E8-E2EC-44F9-9963-6956DF33510F}" type="sibTrans" cxnId="{88DFFE6E-E2A0-460C-9B43-6A84398AD2E9}">
      <dgm:prSet/>
      <dgm:spPr/>
      <dgm:t>
        <a:bodyPr/>
        <a:lstStyle/>
        <a:p>
          <a:endParaRPr lang="en-US"/>
        </a:p>
      </dgm:t>
    </dgm:pt>
    <dgm:pt modelId="{6526EB7A-3E23-445C-86E9-2BEA57E61ACA}">
      <dgm:prSe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www.buildupmi.org</a:t>
          </a:r>
        </a:p>
      </dgm:t>
    </dgm:pt>
    <dgm:pt modelId="{B92F86DF-BC2B-4853-B2DC-741B8D20E85F}" type="parTrans" cxnId="{D03E2F66-60E3-45F3-8610-458FC7244241}">
      <dgm:prSet/>
      <dgm:spPr/>
      <dgm:t>
        <a:bodyPr/>
        <a:lstStyle/>
        <a:p>
          <a:endParaRPr lang="en-US"/>
        </a:p>
      </dgm:t>
    </dgm:pt>
    <dgm:pt modelId="{30947FFF-B4E5-4736-B13C-B0A3550720A2}" type="sibTrans" cxnId="{D03E2F66-60E3-45F3-8610-458FC7244241}">
      <dgm:prSet/>
      <dgm:spPr/>
      <dgm:t>
        <a:bodyPr/>
        <a:lstStyle/>
        <a:p>
          <a:endParaRPr lang="en-US"/>
        </a:p>
      </dgm:t>
    </dgm:pt>
    <dgm:pt modelId="{9A940C1E-6288-453E-971C-5D01092FF8D2}">
      <dgm:prSe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1-888-320-8384 </a:t>
          </a:r>
        </a:p>
      </dgm:t>
    </dgm:pt>
    <dgm:pt modelId="{63CCF9D8-09F6-453F-BE83-F2B6E2342C01}" type="parTrans" cxnId="{4AD4EDFA-0436-4F92-8058-5A4E2BDFA8BE}">
      <dgm:prSet/>
      <dgm:spPr/>
      <dgm:t>
        <a:bodyPr/>
        <a:lstStyle/>
        <a:p>
          <a:endParaRPr lang="en-US"/>
        </a:p>
      </dgm:t>
    </dgm:pt>
    <dgm:pt modelId="{AA2F6754-461E-447C-92D6-B43DA86D018C}" type="sibTrans" cxnId="{4AD4EDFA-0436-4F92-8058-5A4E2BDFA8BE}">
      <dgm:prSet/>
      <dgm:spPr/>
      <dgm:t>
        <a:bodyPr/>
        <a:lstStyle/>
        <a:p>
          <a:endParaRPr lang="en-US"/>
        </a:p>
      </dgm:t>
    </dgm:pt>
    <dgm:pt modelId="{AA67D00E-EE30-4DAA-B748-5EBEBF5B22EF}" type="pres">
      <dgm:prSet presAssocID="{B87E10E7-83BA-4A74-88E4-FE865A78A450}" presName="Name0" presStyleCnt="0">
        <dgm:presLayoutVars>
          <dgm:chPref val="3"/>
          <dgm:dir/>
          <dgm:animLvl val="lvl"/>
          <dgm:resizeHandles/>
        </dgm:presLayoutVars>
      </dgm:prSet>
      <dgm:spPr/>
    </dgm:pt>
    <dgm:pt modelId="{FAF3F418-1D6E-4F7E-A4B0-1BA7E7A596EB}" type="pres">
      <dgm:prSet presAssocID="{5463BD61-72B9-4187-97A3-9F43442BEC61}" presName="horFlow" presStyleCnt="0"/>
      <dgm:spPr/>
    </dgm:pt>
    <dgm:pt modelId="{14A6DEC4-ECD2-4833-A396-FA87A5750171}" type="pres">
      <dgm:prSet presAssocID="{5463BD61-72B9-4187-97A3-9F43442BEC61}" presName="bigChev" presStyleLbl="node1" presStyleIdx="0" presStyleCnt="2" custScaleX="89395" custScaleY="92855" custLinFactNeighborX="-20969" custLinFactNeighborY="2592"/>
      <dgm:spPr>
        <a:prstGeom prst="rect">
          <a:avLst/>
        </a:prstGeom>
      </dgm:spPr>
    </dgm:pt>
    <dgm:pt modelId="{DEB49F0C-6597-45D1-AC8E-5B786C560742}" type="pres">
      <dgm:prSet presAssocID="{1C0DE2DD-8D88-4B03-84C9-1622CB8D026B}" presName="parTrans" presStyleCnt="0"/>
      <dgm:spPr/>
    </dgm:pt>
    <dgm:pt modelId="{F8A87EA2-6004-4DB7-80FB-64B6FCBB40F4}" type="pres">
      <dgm:prSet presAssocID="{8C5BA447-0BDE-40E0-B0F3-671C1CBD60EB}" presName="node" presStyleLbl="alignAccFollowNode1" presStyleIdx="0" presStyleCnt="4" custScaleX="117802" custScaleY="84144" custLinFactNeighborX="43005" custLinFactNeighborY="0">
        <dgm:presLayoutVars>
          <dgm:bulletEnabled val="1"/>
        </dgm:presLayoutVars>
      </dgm:prSet>
      <dgm:spPr>
        <a:prstGeom prst="rect">
          <a:avLst/>
        </a:prstGeom>
      </dgm:spPr>
    </dgm:pt>
    <dgm:pt modelId="{049C5FB8-E2BA-46A7-87BB-F35EC87BEECB}" type="pres">
      <dgm:prSet presAssocID="{0DAE0008-76EA-4E49-ACF2-471B34C2DE8A}" presName="sibTrans" presStyleCnt="0"/>
      <dgm:spPr/>
    </dgm:pt>
    <dgm:pt modelId="{B481EE13-701A-4877-A633-2A9CB2707C0E}" type="pres">
      <dgm:prSet presAssocID="{C263F68A-2488-4B3F-AEEA-A31D9F24EF15}" presName="node" presStyleLbl="alignAccFollowNode1" presStyleIdx="1" presStyleCnt="4" custScaleX="97607" custScaleY="84144" custLinFactX="11151" custLinFactNeighborX="100000" custLinFactNeighborY="-1343">
        <dgm:presLayoutVars>
          <dgm:bulletEnabled val="1"/>
        </dgm:presLayoutVars>
      </dgm:prSet>
      <dgm:spPr>
        <a:prstGeom prst="rect">
          <a:avLst/>
        </a:prstGeom>
      </dgm:spPr>
    </dgm:pt>
    <dgm:pt modelId="{05BE41FB-787A-4A44-9651-FBE090E7A56B}" type="pres">
      <dgm:prSet presAssocID="{5463BD61-72B9-4187-97A3-9F43442BEC61}" presName="vSp" presStyleCnt="0"/>
      <dgm:spPr/>
    </dgm:pt>
    <dgm:pt modelId="{A7C2F0AD-C1D8-4EF2-A844-BC6E454081A2}" type="pres">
      <dgm:prSet presAssocID="{0240D7CF-A83D-4016-BB0C-FFAA397347FF}" presName="horFlow" presStyleCnt="0"/>
      <dgm:spPr/>
    </dgm:pt>
    <dgm:pt modelId="{EBEA0A32-6CA8-44CA-A911-4982D2621EBF}" type="pres">
      <dgm:prSet presAssocID="{0240D7CF-A83D-4016-BB0C-FFAA397347FF}" presName="bigChev" presStyleLbl="node1" presStyleIdx="1" presStyleCnt="2" custScaleX="89395" custScaleY="92855" custLinFactNeighborX="-20969" custLinFactNeighborY="1481"/>
      <dgm:spPr>
        <a:prstGeom prst="rect">
          <a:avLst/>
        </a:prstGeom>
      </dgm:spPr>
    </dgm:pt>
    <dgm:pt modelId="{45F00D55-D7AF-421D-A32D-C788131C9BC3}" type="pres">
      <dgm:prSet presAssocID="{B92F86DF-BC2B-4853-B2DC-741B8D20E85F}" presName="parTrans" presStyleCnt="0"/>
      <dgm:spPr/>
    </dgm:pt>
    <dgm:pt modelId="{414CD2D6-77FA-45DF-BE5D-D6457D702B54}" type="pres">
      <dgm:prSet presAssocID="{6526EB7A-3E23-445C-86E9-2BEA57E61ACA}" presName="node" presStyleLbl="alignAccFollowNode1" presStyleIdx="2" presStyleCnt="4" custScaleX="117802" custScaleY="84144" custLinFactNeighborX="43005" custLinFactNeighborY="0">
        <dgm:presLayoutVars>
          <dgm:bulletEnabled val="1"/>
        </dgm:presLayoutVars>
      </dgm:prSet>
      <dgm:spPr>
        <a:prstGeom prst="rect">
          <a:avLst/>
        </a:prstGeom>
      </dgm:spPr>
    </dgm:pt>
    <dgm:pt modelId="{7A16FB66-BA8B-4708-9AE9-41D0498E3D32}" type="pres">
      <dgm:prSet presAssocID="{30947FFF-B4E5-4736-B13C-B0A3550720A2}" presName="sibTrans" presStyleCnt="0"/>
      <dgm:spPr/>
    </dgm:pt>
    <dgm:pt modelId="{4BC55C31-C9FA-4D87-9D43-3EFBE82FA7B8}" type="pres">
      <dgm:prSet presAssocID="{9A940C1E-6288-453E-971C-5D01092FF8D2}" presName="node" presStyleLbl="alignAccFollowNode1" presStyleIdx="3" presStyleCnt="4" custScaleX="97607" custScaleY="84144" custLinFactX="11151" custLinFactNeighborX="100000" custLinFactNeighborY="-1343">
        <dgm:presLayoutVars>
          <dgm:bulletEnabled val="1"/>
        </dgm:presLayoutVars>
      </dgm:prSet>
      <dgm:spPr>
        <a:prstGeom prst="rect">
          <a:avLst/>
        </a:prstGeom>
      </dgm:spPr>
    </dgm:pt>
  </dgm:ptLst>
  <dgm:cxnLst>
    <dgm:cxn modelId="{CC0ECB05-A5DF-4C45-84D5-DFF8DED6D12B}" type="presOf" srcId="{5463BD61-72B9-4187-97A3-9F43442BEC61}" destId="{14A6DEC4-ECD2-4833-A396-FA87A5750171}" srcOrd="0" destOrd="0" presId="urn:microsoft.com/office/officeart/2005/8/layout/lProcess3"/>
    <dgm:cxn modelId="{01272410-AD0E-4708-AB56-6FD435C89C51}" type="presOf" srcId="{6526EB7A-3E23-445C-86E9-2BEA57E61ACA}" destId="{414CD2D6-77FA-45DF-BE5D-D6457D702B54}" srcOrd="0" destOrd="0" presId="urn:microsoft.com/office/officeart/2005/8/layout/lProcess3"/>
    <dgm:cxn modelId="{EAB5781C-B330-437F-A92D-BE076399EDDE}" type="presOf" srcId="{8C5BA447-0BDE-40E0-B0F3-671C1CBD60EB}" destId="{F8A87EA2-6004-4DB7-80FB-64B6FCBB40F4}" srcOrd="0" destOrd="0" presId="urn:microsoft.com/office/officeart/2005/8/layout/lProcess3"/>
    <dgm:cxn modelId="{977C6F39-1DFA-48FD-A32E-068CB7CE7519}" srcId="{B87E10E7-83BA-4A74-88E4-FE865A78A450}" destId="{5463BD61-72B9-4187-97A3-9F43442BEC61}" srcOrd="0" destOrd="0" parTransId="{CACEB9C5-0B7D-4008-B547-D753C2F2724E}" sibTransId="{4C1921AE-C066-4916-9D17-3C6F53CC1482}"/>
    <dgm:cxn modelId="{F225943F-6F0F-4CA4-9A8E-720584C6FA3C}" type="presOf" srcId="{0240D7CF-A83D-4016-BB0C-FFAA397347FF}" destId="{EBEA0A32-6CA8-44CA-A911-4982D2621EBF}" srcOrd="0" destOrd="0" presId="urn:microsoft.com/office/officeart/2005/8/layout/lProcess3"/>
    <dgm:cxn modelId="{AAE5C53F-6ED9-405C-9F4D-8675CD1669B0}" type="presOf" srcId="{9A940C1E-6288-453E-971C-5D01092FF8D2}" destId="{4BC55C31-C9FA-4D87-9D43-3EFBE82FA7B8}" srcOrd="0" destOrd="0" presId="urn:microsoft.com/office/officeart/2005/8/layout/lProcess3"/>
    <dgm:cxn modelId="{D03E2F66-60E3-45F3-8610-458FC7244241}" srcId="{0240D7CF-A83D-4016-BB0C-FFAA397347FF}" destId="{6526EB7A-3E23-445C-86E9-2BEA57E61ACA}" srcOrd="0" destOrd="0" parTransId="{B92F86DF-BC2B-4853-B2DC-741B8D20E85F}" sibTransId="{30947FFF-B4E5-4736-B13C-B0A3550720A2}"/>
    <dgm:cxn modelId="{88DFFE6E-E2A0-460C-9B43-6A84398AD2E9}" srcId="{5463BD61-72B9-4187-97A3-9F43442BEC61}" destId="{C263F68A-2488-4B3F-AEEA-A31D9F24EF15}" srcOrd="1" destOrd="0" parTransId="{AD9D7BAD-F43B-4FC8-A6BC-F62BDC275BEC}" sibTransId="{3860B2E8-E2EC-44F9-9963-6956DF33510F}"/>
    <dgm:cxn modelId="{2B9B9F7E-6BBA-4A9A-BFA3-1463E357519B}" type="presOf" srcId="{C263F68A-2488-4B3F-AEEA-A31D9F24EF15}" destId="{B481EE13-701A-4877-A633-2A9CB2707C0E}" srcOrd="0" destOrd="0" presId="urn:microsoft.com/office/officeart/2005/8/layout/lProcess3"/>
    <dgm:cxn modelId="{65CDAE9D-C9AD-4FE5-A76D-CC732C09FA5C}" srcId="{B87E10E7-83BA-4A74-88E4-FE865A78A450}" destId="{0240D7CF-A83D-4016-BB0C-FFAA397347FF}" srcOrd="1" destOrd="0" parTransId="{252C8B00-0E3E-4BC4-ABC0-ED2534F1359C}" sibTransId="{9AC9C3AD-DF4C-41CF-A5C3-EB1ECF1EFD9C}"/>
    <dgm:cxn modelId="{3974B8B0-9F4F-436E-801C-5E0773887451}" type="presOf" srcId="{B87E10E7-83BA-4A74-88E4-FE865A78A450}" destId="{AA67D00E-EE30-4DAA-B748-5EBEBF5B22EF}" srcOrd="0" destOrd="0" presId="urn:microsoft.com/office/officeart/2005/8/layout/lProcess3"/>
    <dgm:cxn modelId="{013391CA-4EFB-4789-9FE5-C49EB3FB43FB}" srcId="{5463BD61-72B9-4187-97A3-9F43442BEC61}" destId="{8C5BA447-0BDE-40E0-B0F3-671C1CBD60EB}" srcOrd="0" destOrd="0" parTransId="{1C0DE2DD-8D88-4B03-84C9-1622CB8D026B}" sibTransId="{0DAE0008-76EA-4E49-ACF2-471B34C2DE8A}"/>
    <dgm:cxn modelId="{4AD4EDFA-0436-4F92-8058-5A4E2BDFA8BE}" srcId="{0240D7CF-A83D-4016-BB0C-FFAA397347FF}" destId="{9A940C1E-6288-453E-971C-5D01092FF8D2}" srcOrd="1" destOrd="0" parTransId="{63CCF9D8-09F6-453F-BE83-F2B6E2342C01}" sibTransId="{AA2F6754-461E-447C-92D6-B43DA86D018C}"/>
    <dgm:cxn modelId="{5EC4B9CB-D47C-40E2-BADE-F31CD0401517}" type="presParOf" srcId="{AA67D00E-EE30-4DAA-B748-5EBEBF5B22EF}" destId="{FAF3F418-1D6E-4F7E-A4B0-1BA7E7A596EB}" srcOrd="0" destOrd="0" presId="urn:microsoft.com/office/officeart/2005/8/layout/lProcess3"/>
    <dgm:cxn modelId="{FC6C8D1A-4800-4362-AC66-BC70B22F04CD}" type="presParOf" srcId="{FAF3F418-1D6E-4F7E-A4B0-1BA7E7A596EB}" destId="{14A6DEC4-ECD2-4833-A396-FA87A5750171}" srcOrd="0" destOrd="0" presId="urn:microsoft.com/office/officeart/2005/8/layout/lProcess3"/>
    <dgm:cxn modelId="{05E445C1-66C2-489C-AFF1-B1D24C81ACB6}" type="presParOf" srcId="{FAF3F418-1D6E-4F7E-A4B0-1BA7E7A596EB}" destId="{DEB49F0C-6597-45D1-AC8E-5B786C560742}" srcOrd="1" destOrd="0" presId="urn:microsoft.com/office/officeart/2005/8/layout/lProcess3"/>
    <dgm:cxn modelId="{549D05DB-533D-47CB-BC4C-DC4091487D8B}" type="presParOf" srcId="{FAF3F418-1D6E-4F7E-A4B0-1BA7E7A596EB}" destId="{F8A87EA2-6004-4DB7-80FB-64B6FCBB40F4}" srcOrd="2" destOrd="0" presId="urn:microsoft.com/office/officeart/2005/8/layout/lProcess3"/>
    <dgm:cxn modelId="{72737A98-6E71-459B-934E-9D8F4E5EEEE7}" type="presParOf" srcId="{FAF3F418-1D6E-4F7E-A4B0-1BA7E7A596EB}" destId="{049C5FB8-E2BA-46A7-87BB-F35EC87BEECB}" srcOrd="3" destOrd="0" presId="urn:microsoft.com/office/officeart/2005/8/layout/lProcess3"/>
    <dgm:cxn modelId="{3E11594B-0E74-49C2-B8EA-7B932525E1F6}" type="presParOf" srcId="{FAF3F418-1D6E-4F7E-A4B0-1BA7E7A596EB}" destId="{B481EE13-701A-4877-A633-2A9CB2707C0E}" srcOrd="4" destOrd="0" presId="urn:microsoft.com/office/officeart/2005/8/layout/lProcess3"/>
    <dgm:cxn modelId="{40712C5A-B992-4C96-BE36-2A12BCF08EB7}" type="presParOf" srcId="{AA67D00E-EE30-4DAA-B748-5EBEBF5B22EF}" destId="{05BE41FB-787A-4A44-9651-FBE090E7A56B}" srcOrd="1" destOrd="0" presId="urn:microsoft.com/office/officeart/2005/8/layout/lProcess3"/>
    <dgm:cxn modelId="{74294D45-F5D5-4630-8324-11D7D7794A98}" type="presParOf" srcId="{AA67D00E-EE30-4DAA-B748-5EBEBF5B22EF}" destId="{A7C2F0AD-C1D8-4EF2-A844-BC6E454081A2}" srcOrd="2" destOrd="0" presId="urn:microsoft.com/office/officeart/2005/8/layout/lProcess3"/>
    <dgm:cxn modelId="{D12B5ACA-93BD-4E3F-BD78-07BC06DECEAC}" type="presParOf" srcId="{A7C2F0AD-C1D8-4EF2-A844-BC6E454081A2}" destId="{EBEA0A32-6CA8-44CA-A911-4982D2621EBF}" srcOrd="0" destOrd="0" presId="urn:microsoft.com/office/officeart/2005/8/layout/lProcess3"/>
    <dgm:cxn modelId="{EE0B1C06-B58B-4293-A193-FFEB3C381D25}" type="presParOf" srcId="{A7C2F0AD-C1D8-4EF2-A844-BC6E454081A2}" destId="{45F00D55-D7AF-421D-A32D-C788131C9BC3}" srcOrd="1" destOrd="0" presId="urn:microsoft.com/office/officeart/2005/8/layout/lProcess3"/>
    <dgm:cxn modelId="{ECBB453A-3D11-40A5-8B2D-3E3ED8191A6E}" type="presParOf" srcId="{A7C2F0AD-C1D8-4EF2-A844-BC6E454081A2}" destId="{414CD2D6-77FA-45DF-BE5D-D6457D702B54}" srcOrd="2" destOrd="0" presId="urn:microsoft.com/office/officeart/2005/8/layout/lProcess3"/>
    <dgm:cxn modelId="{76D741E3-0261-46BE-8A23-5B578ED6EF02}" type="presParOf" srcId="{A7C2F0AD-C1D8-4EF2-A844-BC6E454081A2}" destId="{7A16FB66-BA8B-4708-9AE9-41D0498E3D32}" srcOrd="3" destOrd="0" presId="urn:microsoft.com/office/officeart/2005/8/layout/lProcess3"/>
    <dgm:cxn modelId="{2F272758-C44C-4273-AD4D-C9D89A069CD3}" type="presParOf" srcId="{A7C2F0AD-C1D8-4EF2-A844-BC6E454081A2}" destId="{4BC55C31-C9FA-4D87-9D43-3EFBE82FA7B8}"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30BBD4-F10B-4557-8E42-D005B209B58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C1B55"/>
        </a:solidFill>
        <a:ln>
          <a:solidFill>
            <a:srgbClr val="00A886"/>
          </a:solidFill>
        </a:ln>
      </dgm:spPr>
      <dgm:t>
        <a:bodyPr/>
        <a:lstStyle/>
        <a:p>
          <a:pPr>
            <a:buClr>
              <a:srgbClr val="498500"/>
            </a:buClr>
            <a:buSzPts val="2800"/>
            <a:buNone/>
          </a:pPr>
          <a:r>
            <a:rPr lang="es-ES" sz="2800" b="1" dirty="0">
              <a:solidFill>
                <a:srgbClr val="E6F6F3"/>
              </a:solidFill>
              <a:latin typeface="Gotham Book" panose="02000604040000020004" pitchFamily="50" charset="0"/>
              <a:ea typeface="Arial"/>
              <a:cs typeface="Arial"/>
              <a:sym typeface="Arial"/>
            </a:rPr>
            <a:t>Tráfico, vías de entrada y estacionamiento</a:t>
          </a:r>
          <a:endParaRPr lang="en-US" sz="2800" b="1" dirty="0">
            <a:solidFill>
              <a:srgbClr val="E6F6F3"/>
            </a:solidFill>
            <a:latin typeface="Gotham Book" panose="02000604040000020004" pitchFamily="50" charset="0"/>
          </a:endParaRPr>
        </a:p>
      </dgm:t>
    </dgm:pt>
    <dgm:pt modelId="{D2A9EBDF-4C5F-4927-94ED-8F5010EE3D50}" type="parTrans" cxnId="{5D178F88-C78A-48CE-B19E-409DB63B86C3}">
      <dgm:prSet/>
      <dgm:spPr/>
      <dgm:t>
        <a:bodyPr/>
        <a:lstStyle/>
        <a:p>
          <a:endParaRPr lang="en-US" sz="2800">
            <a:solidFill>
              <a:schemeClr val="bg1"/>
            </a:solidFill>
            <a:latin typeface="Gotham Book" panose="02000604040000020004" pitchFamily="50" charset="0"/>
          </a:endParaRPr>
        </a:p>
      </dgm:t>
    </dgm:pt>
    <dgm:pt modelId="{A3EB8FE1-88FC-4FD7-AAF6-4771B7350316}" type="sibTrans" cxnId="{5D178F88-C78A-48CE-B19E-409DB63B86C3}">
      <dgm:prSet/>
      <dgm:spPr/>
      <dgm:t>
        <a:bodyPr/>
        <a:lstStyle/>
        <a:p>
          <a:endParaRPr lang="en-US" sz="2800">
            <a:solidFill>
              <a:schemeClr val="bg1"/>
            </a:solidFill>
            <a:latin typeface="Gotham Book" panose="02000604040000020004" pitchFamily="50" charset="0"/>
          </a:endParaRPr>
        </a:p>
      </dgm:t>
    </dgm:pt>
    <dgm:pt modelId="{3BDA09BB-DB47-4121-8397-53B975EF7CC3}">
      <dgm:prSet custT="1"/>
      <dgm:spPr>
        <a:solidFill>
          <a:srgbClr val="0C1B55"/>
        </a:solidFill>
        <a:ln>
          <a:solidFill>
            <a:srgbClr val="00A886"/>
          </a:solidFill>
        </a:ln>
      </dgm:spPr>
      <dgm:t>
        <a:bodyPr/>
        <a:lstStyle/>
        <a:p>
          <a:pPr>
            <a:buClr>
              <a:srgbClr val="498500"/>
            </a:buClr>
            <a:buSzPts val="2800"/>
            <a:buFont typeface="Arial"/>
            <a:buNone/>
          </a:pPr>
          <a:r>
            <a:rPr lang="en-US" sz="2800" b="1" i="0" u="none" strike="noStrike" cap="none" dirty="0" err="1">
              <a:solidFill>
                <a:srgbClr val="E6F6F3"/>
              </a:solidFill>
              <a:latin typeface="Gotham Book" panose="02000604040000020004" pitchFamily="50" charset="0"/>
              <a:ea typeface="Arial"/>
              <a:cs typeface="Arial"/>
              <a:sym typeface="Arial"/>
            </a:rPr>
            <a:t>Clima</a:t>
          </a:r>
          <a:endParaRPr lang="en-US" sz="2800" b="1" dirty="0">
            <a:solidFill>
              <a:srgbClr val="E6F6F3"/>
            </a:solidFill>
            <a:latin typeface="Gotham Book" panose="02000604040000020004" pitchFamily="50" charset="0"/>
          </a:endParaRPr>
        </a:p>
      </dgm:t>
    </dgm:pt>
    <dgm:pt modelId="{A66EDF9C-060F-4A37-8A5C-564DF29915AE}" type="parTrans" cxnId="{AAED7827-75BE-4A73-8CD4-9A1E799A0318}">
      <dgm:prSet/>
      <dgm:spPr/>
      <dgm:t>
        <a:bodyPr/>
        <a:lstStyle/>
        <a:p>
          <a:endParaRPr lang="en-US" sz="2800">
            <a:solidFill>
              <a:schemeClr val="bg1"/>
            </a:solidFill>
            <a:latin typeface="Gotham Book" panose="02000604040000020004" pitchFamily="50" charset="0"/>
          </a:endParaRPr>
        </a:p>
      </dgm:t>
    </dgm:pt>
    <dgm:pt modelId="{C85F485A-9C68-4381-BD68-EBAFDA8FA95B}" type="sibTrans" cxnId="{AAED7827-75BE-4A73-8CD4-9A1E799A0318}">
      <dgm:prSet/>
      <dgm:spPr/>
      <dgm:t>
        <a:bodyPr/>
        <a:lstStyle/>
        <a:p>
          <a:endParaRPr lang="en-US" sz="2800">
            <a:solidFill>
              <a:schemeClr val="bg1"/>
            </a:solidFill>
            <a:latin typeface="Gotham Book" panose="02000604040000020004" pitchFamily="50" charset="0"/>
          </a:endParaRPr>
        </a:p>
      </dgm:t>
    </dgm:pt>
    <dgm:pt modelId="{0A72F358-E7C1-48DE-B350-D2FB593466C1}">
      <dgm:prSet custT="1"/>
      <dgm:spPr>
        <a:solidFill>
          <a:srgbClr val="0C1B55"/>
        </a:solidFill>
        <a:ln>
          <a:solidFill>
            <a:srgbClr val="00A886"/>
          </a:solidFill>
        </a:ln>
      </dgm:spPr>
      <dgm:t>
        <a:bodyPr/>
        <a:lstStyle/>
        <a:p>
          <a:pPr>
            <a:buClr>
              <a:srgbClr val="498500"/>
            </a:buClr>
            <a:buSzPts val="2800"/>
            <a:buFont typeface="Arial"/>
            <a:buNone/>
          </a:pPr>
          <a:r>
            <a:rPr lang="en-US" sz="2800" b="1" i="0" u="none" strike="noStrike" cap="none" dirty="0">
              <a:solidFill>
                <a:srgbClr val="E6F6F3"/>
              </a:solidFill>
              <a:latin typeface="Gotham Book" panose="02000604040000020004" pitchFamily="50" charset="0"/>
              <a:ea typeface="Arial"/>
              <a:cs typeface="Arial"/>
              <a:sym typeface="Arial"/>
            </a:rPr>
            <a:t>Parque </a:t>
          </a:r>
          <a:r>
            <a:rPr lang="en-US" sz="2800" b="1" i="0" u="none" strike="noStrike" cap="none" dirty="0" err="1">
              <a:solidFill>
                <a:srgbClr val="E6F6F3"/>
              </a:solidFill>
              <a:latin typeface="Gotham Book" panose="02000604040000020004" pitchFamily="50" charset="0"/>
              <a:ea typeface="Arial"/>
              <a:cs typeface="Arial"/>
              <a:sym typeface="Arial"/>
            </a:rPr>
            <a:t>infantil</a:t>
          </a:r>
          <a:endParaRPr lang="en-US" sz="2800" b="1" dirty="0">
            <a:solidFill>
              <a:srgbClr val="E6F6F3"/>
            </a:solidFill>
            <a:latin typeface="Gotham Book" panose="02000604040000020004" pitchFamily="50" charset="0"/>
          </a:endParaRPr>
        </a:p>
      </dgm:t>
    </dgm:pt>
    <dgm:pt modelId="{19D70EE4-F3FE-4BF7-A802-E2FDE7F0BB34}" type="parTrans" cxnId="{F0476C6D-3DB0-4FE0-8FFF-097FEF0E128B}">
      <dgm:prSet/>
      <dgm:spPr/>
      <dgm:t>
        <a:bodyPr/>
        <a:lstStyle/>
        <a:p>
          <a:endParaRPr lang="en-US" sz="2800">
            <a:solidFill>
              <a:schemeClr val="bg1"/>
            </a:solidFill>
            <a:latin typeface="Gotham Book" panose="02000604040000020004" pitchFamily="50" charset="0"/>
          </a:endParaRPr>
        </a:p>
      </dgm:t>
    </dgm:pt>
    <dgm:pt modelId="{8F981B31-D23C-441E-BC70-FF56552FD247}" type="sibTrans" cxnId="{F0476C6D-3DB0-4FE0-8FFF-097FEF0E128B}">
      <dgm:prSet/>
      <dgm:spPr/>
      <dgm:t>
        <a:bodyPr/>
        <a:lstStyle/>
        <a:p>
          <a:endParaRPr lang="en-US" sz="2800">
            <a:solidFill>
              <a:schemeClr val="bg1"/>
            </a:solidFill>
            <a:latin typeface="Gotham Book" panose="02000604040000020004" pitchFamily="50" charset="0"/>
          </a:endParaRPr>
        </a:p>
      </dgm:t>
    </dgm:pt>
    <dgm:pt modelId="{64BFF565-86B7-46DD-B162-62FEFBA872CC}" type="pres">
      <dgm:prSet presAssocID="{0330BBD4-F10B-4557-8E42-D005B209B58F}" presName="Name0" presStyleCnt="0">
        <dgm:presLayoutVars>
          <dgm:chMax/>
          <dgm:chPref/>
          <dgm:dir/>
        </dgm:presLayoutVars>
      </dgm:prSet>
      <dgm:spPr/>
    </dgm:pt>
    <dgm:pt modelId="{1983E2B6-E595-4FAD-8497-00E76D7B3366}" type="pres">
      <dgm:prSet presAssocID="{D498C878-8CBD-49BA-AD66-D4F2320AA40A}" presName="composite" presStyleCnt="0">
        <dgm:presLayoutVars>
          <dgm:chMax val="1"/>
          <dgm:chPref val="1"/>
        </dgm:presLayoutVars>
      </dgm:prSet>
      <dgm:spPr/>
    </dgm:pt>
    <dgm:pt modelId="{9D99B947-5312-468D-B5DC-DA6327743ADB}" type="pres">
      <dgm:prSet presAssocID="{D498C878-8CBD-49BA-AD66-D4F2320AA40A}" presName="Accent" presStyleLbl="trAlignAcc1" presStyleIdx="0" presStyleCnt="3">
        <dgm:presLayoutVars>
          <dgm:chMax val="0"/>
          <dgm:chPref val="0"/>
        </dgm:presLayoutVars>
      </dgm:prSet>
      <dgm:spPr>
        <a:ln>
          <a:solidFill>
            <a:srgbClr val="0C1B55"/>
          </a:solidFill>
        </a:ln>
      </dgm:spPr>
    </dgm:pt>
    <dgm:pt modelId="{BFFB5E4D-636F-43C4-9819-406C45DAB1B4}" type="pres">
      <dgm:prSet presAssocID="{D498C878-8CBD-49BA-AD66-D4F2320AA40A}" presName="Image" presStyleLbl="alignImgPlace1" presStyleIdx="0" presStyleCnt="3" custScaleX="71418" custScaleY="75521" custLinFactNeighborX="539" custLinFactNeighborY="-444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r with solid fill"/>
        </a:ext>
      </dgm:extLst>
    </dgm:pt>
    <dgm:pt modelId="{9ADFF674-CA02-4804-9FE7-5AA881704A21}" type="pres">
      <dgm:prSet presAssocID="{D498C878-8CBD-49BA-AD66-D4F2320AA40A}" presName="ChildComposite" presStyleCnt="0"/>
      <dgm:spPr/>
    </dgm:pt>
    <dgm:pt modelId="{15FB117C-9005-43A0-8AD0-C86C07E8BC25}" type="pres">
      <dgm:prSet presAssocID="{D498C878-8CBD-49BA-AD66-D4F2320AA40A}" presName="Child" presStyleLbl="node1" presStyleIdx="0" presStyleCnt="0">
        <dgm:presLayoutVars>
          <dgm:chMax val="0"/>
          <dgm:chPref val="0"/>
          <dgm:bulletEnabled val="1"/>
        </dgm:presLayoutVars>
      </dgm:prSet>
      <dgm:spPr/>
    </dgm:pt>
    <dgm:pt modelId="{5BBC2844-B87A-4E3D-8E36-891736651EA7}" type="pres">
      <dgm:prSet presAssocID="{D498C878-8CBD-49BA-AD66-D4F2320AA40A}" presName="Parent" presStyleLbl="revTx" presStyleIdx="0" presStyleCnt="3" custScaleY="169788">
        <dgm:presLayoutVars>
          <dgm:chMax val="1"/>
          <dgm:chPref val="0"/>
          <dgm:bulletEnabled val="1"/>
        </dgm:presLayoutVars>
      </dgm:prSet>
      <dgm:spPr/>
    </dgm:pt>
    <dgm:pt modelId="{30CAEC01-5055-429D-B6BD-78C830727EFC}" type="pres">
      <dgm:prSet presAssocID="{A3EB8FE1-88FC-4FD7-AAF6-4771B7350316}" presName="sibTrans" presStyleCnt="0"/>
      <dgm:spPr/>
    </dgm:pt>
    <dgm:pt modelId="{F1060B0B-03CE-45C9-BF6E-C73A57969E1B}" type="pres">
      <dgm:prSet presAssocID="{3BDA09BB-DB47-4121-8397-53B975EF7CC3}" presName="composite" presStyleCnt="0">
        <dgm:presLayoutVars>
          <dgm:chMax val="1"/>
          <dgm:chPref val="1"/>
        </dgm:presLayoutVars>
      </dgm:prSet>
      <dgm:spPr/>
    </dgm:pt>
    <dgm:pt modelId="{7F7C8AFD-5AB4-47D9-BCBA-7C5D295403E1}" type="pres">
      <dgm:prSet presAssocID="{3BDA09BB-DB47-4121-8397-53B975EF7CC3}" presName="Accent" presStyleLbl="trAlignAcc1" presStyleIdx="1" presStyleCnt="3">
        <dgm:presLayoutVars>
          <dgm:chMax val="0"/>
          <dgm:chPref val="0"/>
        </dgm:presLayoutVars>
      </dgm:prSet>
      <dgm:spPr>
        <a:ln>
          <a:solidFill>
            <a:srgbClr val="0C1B55"/>
          </a:solidFill>
        </a:ln>
      </dgm:spPr>
    </dgm:pt>
    <dgm:pt modelId="{F3B0BE5C-1B43-4440-A465-3CB2C0061E9A}" type="pres">
      <dgm:prSet presAssocID="{3BDA09BB-DB47-4121-8397-53B975EF7CC3}" presName="Image" presStyleLbl="alignImgPlace1" presStyleIdx="1" presStyleCnt="3" custScaleX="71418" custScaleY="75521" custLinFactNeighborX="539" custLinFactNeighborY="-444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nowflake with solid fill"/>
        </a:ext>
      </dgm:extLst>
    </dgm:pt>
    <dgm:pt modelId="{F28BC438-1726-4B8C-86BC-C971DA23B904}" type="pres">
      <dgm:prSet presAssocID="{3BDA09BB-DB47-4121-8397-53B975EF7CC3}" presName="ChildComposite" presStyleCnt="0"/>
      <dgm:spPr/>
    </dgm:pt>
    <dgm:pt modelId="{81AB14C6-8830-4DE1-9E5A-9DD92FB87E7D}" type="pres">
      <dgm:prSet presAssocID="{3BDA09BB-DB47-4121-8397-53B975EF7CC3}" presName="Child" presStyleLbl="node1" presStyleIdx="0" presStyleCnt="0">
        <dgm:presLayoutVars>
          <dgm:chMax val="0"/>
          <dgm:chPref val="0"/>
          <dgm:bulletEnabled val="1"/>
        </dgm:presLayoutVars>
      </dgm:prSet>
      <dgm:spPr/>
    </dgm:pt>
    <dgm:pt modelId="{C93DC2D3-7D09-4D06-8A58-11768741845C}" type="pres">
      <dgm:prSet presAssocID="{3BDA09BB-DB47-4121-8397-53B975EF7CC3}" presName="Parent" presStyleLbl="revTx" presStyleIdx="1" presStyleCnt="3" custScaleY="169788">
        <dgm:presLayoutVars>
          <dgm:chMax val="1"/>
          <dgm:chPref val="0"/>
          <dgm:bulletEnabled val="1"/>
        </dgm:presLayoutVars>
      </dgm:prSet>
      <dgm:spPr/>
    </dgm:pt>
    <dgm:pt modelId="{748B9078-FBE2-4B33-B1E6-713FADAC452C}" type="pres">
      <dgm:prSet presAssocID="{C85F485A-9C68-4381-BD68-EBAFDA8FA95B}" presName="sibTrans" presStyleCnt="0"/>
      <dgm:spPr/>
    </dgm:pt>
    <dgm:pt modelId="{011122F9-157F-4DFE-AEBF-39C48FBA3E46}" type="pres">
      <dgm:prSet presAssocID="{0A72F358-E7C1-48DE-B350-D2FB593466C1}" presName="composite" presStyleCnt="0">
        <dgm:presLayoutVars>
          <dgm:chMax val="1"/>
          <dgm:chPref val="1"/>
        </dgm:presLayoutVars>
      </dgm:prSet>
      <dgm:spPr/>
    </dgm:pt>
    <dgm:pt modelId="{6F459D1F-0006-46D2-AB58-77839A170340}" type="pres">
      <dgm:prSet presAssocID="{0A72F358-E7C1-48DE-B350-D2FB593466C1}" presName="Accent" presStyleLbl="trAlignAcc1" presStyleIdx="2" presStyleCnt="3">
        <dgm:presLayoutVars>
          <dgm:chMax val="0"/>
          <dgm:chPref val="0"/>
        </dgm:presLayoutVars>
      </dgm:prSet>
      <dgm:spPr>
        <a:ln>
          <a:solidFill>
            <a:srgbClr val="0C1B55"/>
          </a:solidFill>
        </a:ln>
      </dgm:spPr>
    </dgm:pt>
    <dgm:pt modelId="{BAE0B6BE-E569-4F19-B994-CD64C0611770}" type="pres">
      <dgm:prSet presAssocID="{0A72F358-E7C1-48DE-B350-D2FB593466C1}" presName="Image" presStyleLbl="alignImgPlace1" presStyleIdx="2" presStyleCnt="3" custScaleX="71418" custScaleY="75521" custLinFactNeighborX="539" custLinFactNeighborY="-4440">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ground with solid fill"/>
        </a:ext>
      </dgm:extLst>
    </dgm:pt>
    <dgm:pt modelId="{7762E6FF-91A4-45B1-A9E2-335654CDB23C}" type="pres">
      <dgm:prSet presAssocID="{0A72F358-E7C1-48DE-B350-D2FB593466C1}" presName="ChildComposite" presStyleCnt="0"/>
      <dgm:spPr/>
    </dgm:pt>
    <dgm:pt modelId="{288FD625-09F8-43D7-AECF-572571D5A897}" type="pres">
      <dgm:prSet presAssocID="{0A72F358-E7C1-48DE-B350-D2FB593466C1}" presName="Child" presStyleLbl="node1" presStyleIdx="0" presStyleCnt="0">
        <dgm:presLayoutVars>
          <dgm:chMax val="0"/>
          <dgm:chPref val="0"/>
          <dgm:bulletEnabled val="1"/>
        </dgm:presLayoutVars>
      </dgm:prSet>
      <dgm:spPr/>
    </dgm:pt>
    <dgm:pt modelId="{1D667739-2410-4E97-91F2-8261F3FF9E51}" type="pres">
      <dgm:prSet presAssocID="{0A72F358-E7C1-48DE-B350-D2FB593466C1}" presName="Parent" presStyleLbl="revTx" presStyleIdx="2" presStyleCnt="3" custScaleY="169788">
        <dgm:presLayoutVars>
          <dgm:chMax val="1"/>
          <dgm:chPref val="0"/>
          <dgm:bulletEnabled val="1"/>
        </dgm:presLayoutVars>
      </dgm:prSet>
      <dgm:spPr/>
    </dgm:pt>
  </dgm:ptLst>
  <dgm:cxnLst>
    <dgm:cxn modelId="{74D19B19-5DA4-4E17-88A4-F7B4EDD0021E}" type="presOf" srcId="{0330BBD4-F10B-4557-8E42-D005B209B58F}" destId="{64BFF565-86B7-46DD-B162-62FEFBA872CC}" srcOrd="0" destOrd="0" presId="urn:microsoft.com/office/officeart/2008/layout/CaptionedPictures"/>
    <dgm:cxn modelId="{AAED7827-75BE-4A73-8CD4-9A1E799A0318}" srcId="{0330BBD4-F10B-4557-8E42-D005B209B58F}" destId="{3BDA09BB-DB47-4121-8397-53B975EF7CC3}" srcOrd="1" destOrd="0" parTransId="{A66EDF9C-060F-4A37-8A5C-564DF29915AE}" sibTransId="{C85F485A-9C68-4381-BD68-EBAFDA8FA95B}"/>
    <dgm:cxn modelId="{50FF6562-F316-467F-9A15-F785193A2502}" type="presOf" srcId="{0A72F358-E7C1-48DE-B350-D2FB593466C1}" destId="{1D667739-2410-4E97-91F2-8261F3FF9E51}" srcOrd="0" destOrd="0" presId="urn:microsoft.com/office/officeart/2008/layout/CaptionedPictures"/>
    <dgm:cxn modelId="{18A5AA43-5C41-4DEA-BF9E-DF33339DB51A}" type="presOf" srcId="{3BDA09BB-DB47-4121-8397-53B975EF7CC3}" destId="{C93DC2D3-7D09-4D06-8A58-11768741845C}" srcOrd="0" destOrd="0" presId="urn:microsoft.com/office/officeart/2008/layout/CaptionedPictures"/>
    <dgm:cxn modelId="{F0476C6D-3DB0-4FE0-8FFF-097FEF0E128B}" srcId="{0330BBD4-F10B-4557-8E42-D005B209B58F}" destId="{0A72F358-E7C1-48DE-B350-D2FB593466C1}" srcOrd="2" destOrd="0" parTransId="{19D70EE4-F3FE-4BF7-A802-E2FDE7F0BB34}" sibTransId="{8F981B31-D23C-441E-BC70-FF56552FD247}"/>
    <dgm:cxn modelId="{5D178F88-C78A-48CE-B19E-409DB63B86C3}" srcId="{0330BBD4-F10B-4557-8E42-D005B209B58F}" destId="{D498C878-8CBD-49BA-AD66-D4F2320AA40A}" srcOrd="0" destOrd="0" parTransId="{D2A9EBDF-4C5F-4927-94ED-8F5010EE3D50}" sibTransId="{A3EB8FE1-88FC-4FD7-AAF6-4771B7350316}"/>
    <dgm:cxn modelId="{A52B96D7-F90F-43D2-9617-E001F5811D2E}" type="presOf" srcId="{D498C878-8CBD-49BA-AD66-D4F2320AA40A}" destId="{5BBC2844-B87A-4E3D-8E36-891736651EA7}" srcOrd="0" destOrd="0" presId="urn:microsoft.com/office/officeart/2008/layout/CaptionedPictures"/>
    <dgm:cxn modelId="{FB95AD94-A107-4567-B5EA-8D9E1CD0740B}" type="presParOf" srcId="{64BFF565-86B7-46DD-B162-62FEFBA872CC}" destId="{1983E2B6-E595-4FAD-8497-00E76D7B3366}" srcOrd="0" destOrd="0" presId="urn:microsoft.com/office/officeart/2008/layout/CaptionedPictures"/>
    <dgm:cxn modelId="{3F34F08F-8203-4C3A-9657-60055A24D1AC}" type="presParOf" srcId="{1983E2B6-E595-4FAD-8497-00E76D7B3366}" destId="{9D99B947-5312-468D-B5DC-DA6327743ADB}" srcOrd="0" destOrd="0" presId="urn:microsoft.com/office/officeart/2008/layout/CaptionedPictures"/>
    <dgm:cxn modelId="{58C73D76-1153-4474-9058-4B05DAFA0492}" type="presParOf" srcId="{1983E2B6-E595-4FAD-8497-00E76D7B3366}" destId="{BFFB5E4D-636F-43C4-9819-406C45DAB1B4}" srcOrd="1" destOrd="0" presId="urn:microsoft.com/office/officeart/2008/layout/CaptionedPictures"/>
    <dgm:cxn modelId="{A5544AD3-F5B1-4FEB-8C61-323BE5DA6AD3}" type="presParOf" srcId="{1983E2B6-E595-4FAD-8497-00E76D7B3366}" destId="{9ADFF674-CA02-4804-9FE7-5AA881704A21}" srcOrd="2" destOrd="0" presId="urn:microsoft.com/office/officeart/2008/layout/CaptionedPictures"/>
    <dgm:cxn modelId="{4C0DB564-DE9A-4AD1-BDD4-DD80FA2D7245}" type="presParOf" srcId="{9ADFF674-CA02-4804-9FE7-5AA881704A21}" destId="{15FB117C-9005-43A0-8AD0-C86C07E8BC25}" srcOrd="0" destOrd="0" presId="urn:microsoft.com/office/officeart/2008/layout/CaptionedPictures"/>
    <dgm:cxn modelId="{0C4FE1C6-E2C5-44DA-B565-CA3A0370C877}" type="presParOf" srcId="{9ADFF674-CA02-4804-9FE7-5AA881704A21}" destId="{5BBC2844-B87A-4E3D-8E36-891736651EA7}" srcOrd="1" destOrd="0" presId="urn:microsoft.com/office/officeart/2008/layout/CaptionedPictures"/>
    <dgm:cxn modelId="{A54CC0BB-2A50-4AEB-A771-FE508602FB8F}" type="presParOf" srcId="{64BFF565-86B7-46DD-B162-62FEFBA872CC}" destId="{30CAEC01-5055-429D-B6BD-78C830727EFC}" srcOrd="1" destOrd="0" presId="urn:microsoft.com/office/officeart/2008/layout/CaptionedPictures"/>
    <dgm:cxn modelId="{9CC47CD3-9C1E-4782-B34F-F067C6126153}" type="presParOf" srcId="{64BFF565-86B7-46DD-B162-62FEFBA872CC}" destId="{F1060B0B-03CE-45C9-BF6E-C73A57969E1B}" srcOrd="2" destOrd="0" presId="urn:microsoft.com/office/officeart/2008/layout/CaptionedPictures"/>
    <dgm:cxn modelId="{6DDF58DC-BC19-4FED-AFD1-99CAC01A5513}" type="presParOf" srcId="{F1060B0B-03CE-45C9-BF6E-C73A57969E1B}" destId="{7F7C8AFD-5AB4-47D9-BCBA-7C5D295403E1}" srcOrd="0" destOrd="0" presId="urn:microsoft.com/office/officeart/2008/layout/CaptionedPictures"/>
    <dgm:cxn modelId="{D039F568-0154-426E-9076-91B62356B974}" type="presParOf" srcId="{F1060B0B-03CE-45C9-BF6E-C73A57969E1B}" destId="{F3B0BE5C-1B43-4440-A465-3CB2C0061E9A}" srcOrd="1" destOrd="0" presId="urn:microsoft.com/office/officeart/2008/layout/CaptionedPictures"/>
    <dgm:cxn modelId="{FFE2561C-90AB-483B-A1F6-D5442D4CBA31}" type="presParOf" srcId="{F1060B0B-03CE-45C9-BF6E-C73A57969E1B}" destId="{F28BC438-1726-4B8C-86BC-C971DA23B904}" srcOrd="2" destOrd="0" presId="urn:microsoft.com/office/officeart/2008/layout/CaptionedPictures"/>
    <dgm:cxn modelId="{38AD0483-7D98-4397-B189-176AC159EA6F}" type="presParOf" srcId="{F28BC438-1726-4B8C-86BC-C971DA23B904}" destId="{81AB14C6-8830-4DE1-9E5A-9DD92FB87E7D}" srcOrd="0" destOrd="0" presId="urn:microsoft.com/office/officeart/2008/layout/CaptionedPictures"/>
    <dgm:cxn modelId="{8D871799-508D-4D96-ABB2-4A95377EF0D9}" type="presParOf" srcId="{F28BC438-1726-4B8C-86BC-C971DA23B904}" destId="{C93DC2D3-7D09-4D06-8A58-11768741845C}" srcOrd="1" destOrd="0" presId="urn:microsoft.com/office/officeart/2008/layout/CaptionedPictures"/>
    <dgm:cxn modelId="{9C76407A-9633-4CE0-9C5F-577E03847FB6}" type="presParOf" srcId="{64BFF565-86B7-46DD-B162-62FEFBA872CC}" destId="{748B9078-FBE2-4B33-B1E6-713FADAC452C}" srcOrd="3" destOrd="0" presId="urn:microsoft.com/office/officeart/2008/layout/CaptionedPictures"/>
    <dgm:cxn modelId="{28EB1618-2DE9-4C1F-874E-7504DB920A8D}" type="presParOf" srcId="{64BFF565-86B7-46DD-B162-62FEFBA872CC}" destId="{011122F9-157F-4DFE-AEBF-39C48FBA3E46}" srcOrd="4" destOrd="0" presId="urn:microsoft.com/office/officeart/2008/layout/CaptionedPictures"/>
    <dgm:cxn modelId="{0D4B44AF-6799-49C5-ACDA-C8DFB7B6F768}" type="presParOf" srcId="{011122F9-157F-4DFE-AEBF-39C48FBA3E46}" destId="{6F459D1F-0006-46D2-AB58-77839A170340}" srcOrd="0" destOrd="0" presId="urn:microsoft.com/office/officeart/2008/layout/CaptionedPictures"/>
    <dgm:cxn modelId="{1D04F746-75DF-489F-8ABE-B31767AB550C}" type="presParOf" srcId="{011122F9-157F-4DFE-AEBF-39C48FBA3E46}" destId="{BAE0B6BE-E569-4F19-B994-CD64C0611770}" srcOrd="1" destOrd="0" presId="urn:microsoft.com/office/officeart/2008/layout/CaptionedPictures"/>
    <dgm:cxn modelId="{F541AE04-DE09-4E62-B608-DD2CF30C5782}" type="presParOf" srcId="{011122F9-157F-4DFE-AEBF-39C48FBA3E46}" destId="{7762E6FF-91A4-45B1-A9E2-335654CDB23C}" srcOrd="2" destOrd="0" presId="urn:microsoft.com/office/officeart/2008/layout/CaptionedPictures"/>
    <dgm:cxn modelId="{A9479237-3D15-4654-B310-D7557828EE78}" type="presParOf" srcId="{7762E6FF-91A4-45B1-A9E2-335654CDB23C}" destId="{288FD625-09F8-43D7-AECF-572571D5A897}" srcOrd="0" destOrd="0" presId="urn:microsoft.com/office/officeart/2008/layout/CaptionedPictures"/>
    <dgm:cxn modelId="{5D5DBA67-3A6D-4270-A269-81398B503379}" type="presParOf" srcId="{7762E6FF-91A4-45B1-A9E2-335654CDB23C}" destId="{1D667739-2410-4E97-91F2-8261F3FF9E51}"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30BBD4-F10B-4557-8E42-D005B209B58F}"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pPr>
            <a:buNone/>
          </a:pPr>
          <a:r>
            <a:rPr lang="en-US" sz="2800" b="1" dirty="0">
              <a:solidFill>
                <a:schemeClr val="bg1"/>
              </a:solidFill>
              <a:latin typeface="Gotham Book" panose="02000604040000020004" pitchFamily="50" charset="0"/>
              <a:ea typeface="Arial"/>
              <a:cs typeface="Arial"/>
              <a:sym typeface="Arial"/>
            </a:rPr>
            <a:t>Pintura</a:t>
          </a:r>
          <a:endParaRPr lang="en-US" sz="2800" b="1" dirty="0">
            <a:solidFill>
              <a:schemeClr val="bg1"/>
            </a:solidFill>
            <a:latin typeface="Gotham Book" panose="02000604040000020004" pitchFamily="50" charset="0"/>
          </a:endParaRPr>
        </a:p>
      </dgm:t>
    </dgm:pt>
    <dgm:pt modelId="{D2A9EBDF-4C5F-4927-94ED-8F5010EE3D50}" type="parTrans" cxnId="{5D178F88-C78A-48CE-B19E-409DB63B86C3}">
      <dgm:prSet/>
      <dgm:spPr/>
      <dgm:t>
        <a:bodyPr/>
        <a:lstStyle/>
        <a:p>
          <a:endParaRPr lang="en-US" sz="2400">
            <a:latin typeface="Gotham Book" panose="02000604040000020004" pitchFamily="50" charset="0"/>
          </a:endParaRPr>
        </a:p>
      </dgm:t>
    </dgm:pt>
    <dgm:pt modelId="{A3EB8FE1-88FC-4FD7-AAF6-4771B7350316}" type="sibTrans" cxnId="{5D178F88-C78A-48CE-B19E-409DB63B86C3}">
      <dgm:prSet/>
      <dgm:spPr/>
      <dgm:t>
        <a:bodyPr/>
        <a:lstStyle/>
        <a:p>
          <a:endParaRPr lang="en-US" sz="24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dirty="0">
              <a:latin typeface="Gotham Book" panose="02000604040000020004" pitchFamily="50" charset="0"/>
            </a:rPr>
            <a:t>Agua</a:t>
          </a:r>
        </a:p>
      </dgm:t>
    </dgm:pt>
    <dgm:pt modelId="{A66EDF9C-060F-4A37-8A5C-564DF29915AE}" type="parTrans" cxnId="{AAED7827-75BE-4A73-8CD4-9A1E799A0318}">
      <dgm:prSet/>
      <dgm:spPr/>
      <dgm:t>
        <a:bodyPr/>
        <a:lstStyle/>
        <a:p>
          <a:endParaRPr lang="en-US" sz="2400">
            <a:latin typeface="Gotham Book" panose="02000604040000020004" pitchFamily="50" charset="0"/>
          </a:endParaRPr>
        </a:p>
      </dgm:t>
    </dgm:pt>
    <dgm:pt modelId="{C85F485A-9C68-4381-BD68-EBAFDA8FA95B}" type="sibTrans" cxnId="{AAED7827-75BE-4A73-8CD4-9A1E799A0318}">
      <dgm:prSet/>
      <dgm:spPr/>
      <dgm:t>
        <a:bodyPr/>
        <a:lstStyle/>
        <a:p>
          <a:endParaRPr lang="en-US" sz="2400">
            <a:latin typeface="Gotham Book" panose="02000604040000020004" pitchFamily="50" charset="0"/>
          </a:endParaRPr>
        </a:p>
      </dgm:t>
    </dgm:pt>
    <dgm:pt modelId="{4BFA9286-71CF-48D0-8466-A6BE4EE9898B}" type="pres">
      <dgm:prSet presAssocID="{0330BBD4-F10B-4557-8E42-D005B209B58F}" presName="Name0" presStyleCnt="0">
        <dgm:presLayoutVars>
          <dgm:dir/>
          <dgm:resizeHandles val="exact"/>
        </dgm:presLayoutVars>
      </dgm:prSet>
      <dgm:spPr/>
    </dgm:pt>
    <dgm:pt modelId="{A4CCD042-C15C-491F-B7BC-4DD2E516C6EE}" type="pres">
      <dgm:prSet presAssocID="{D498C878-8CBD-49BA-AD66-D4F2320AA40A}" presName="composite" presStyleCnt="0"/>
      <dgm:spPr/>
    </dgm:pt>
    <dgm:pt modelId="{632986BF-EE46-41E2-B943-0207F641351F}" type="pres">
      <dgm:prSet presAssocID="{D498C878-8CBD-49BA-AD66-D4F2320AA40A}" presName="rect1" presStyleLbl="b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Paint with solid fill"/>
        </a:ext>
      </dgm:extLst>
    </dgm:pt>
    <dgm:pt modelId="{C049AA8E-6806-4055-B7B0-4DB4BEE1AF7F}" type="pres">
      <dgm:prSet presAssocID="{D498C878-8CBD-49BA-AD66-D4F2320AA40A}" presName="wedgeRectCallout1" presStyleLbl="node1" presStyleIdx="0" presStyleCnt="2" custScaleY="67077">
        <dgm:presLayoutVars>
          <dgm:bulletEnabled val="1"/>
        </dgm:presLayoutVars>
      </dgm:prSet>
      <dgm:spPr/>
    </dgm:pt>
    <dgm:pt modelId="{E57402F6-3835-4C5D-94E1-EA162C01CB35}" type="pres">
      <dgm:prSet presAssocID="{A3EB8FE1-88FC-4FD7-AAF6-4771B7350316}" presName="sibTrans" presStyleCnt="0"/>
      <dgm:spPr/>
    </dgm:pt>
    <dgm:pt modelId="{55714B35-5AD5-420C-A4EC-16A3AC26D44C}" type="pres">
      <dgm:prSet presAssocID="{3BDA09BB-DB47-4121-8397-53B975EF7CC3}" presName="composite" presStyleCnt="0"/>
      <dgm:spPr/>
    </dgm:pt>
    <dgm:pt modelId="{3F3C88A4-7243-48B4-9039-0B86BD5CB1A5}" type="pres">
      <dgm:prSet presAssocID="{3BDA09BB-DB47-4121-8397-53B975EF7CC3}" presName="rect1" presStyleLbl="b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Leaky Tap with solid fill"/>
        </a:ext>
      </dgm:extLst>
    </dgm:pt>
    <dgm:pt modelId="{C1E02C20-04C5-46AE-A768-78A81AB13236}" type="pres">
      <dgm:prSet presAssocID="{3BDA09BB-DB47-4121-8397-53B975EF7CC3}" presName="wedgeRectCallout1" presStyleLbl="node1" presStyleIdx="1" presStyleCnt="2" custScaleY="67077">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A4781B72-4DC5-43B6-8683-44BA91AA8D5A}" type="presOf" srcId="{0330BBD4-F10B-4557-8E42-D005B209B58F}" destId="{4BFA9286-71CF-48D0-8466-A6BE4EE9898B}" srcOrd="0" destOrd="0" presId="urn:microsoft.com/office/officeart/2008/layout/BendingPictureCaptionList"/>
    <dgm:cxn modelId="{64146977-5015-4FDB-A966-F0859B4A6582}" type="presOf" srcId="{D498C878-8CBD-49BA-AD66-D4F2320AA40A}" destId="{C049AA8E-6806-4055-B7B0-4DB4BEE1AF7F}" srcOrd="0" destOrd="0" presId="urn:microsoft.com/office/officeart/2008/layout/BendingPictureCaptionList"/>
    <dgm:cxn modelId="{5D178F88-C78A-48CE-B19E-409DB63B86C3}" srcId="{0330BBD4-F10B-4557-8E42-D005B209B58F}" destId="{D498C878-8CBD-49BA-AD66-D4F2320AA40A}" srcOrd="0" destOrd="0" parTransId="{D2A9EBDF-4C5F-4927-94ED-8F5010EE3D50}" sibTransId="{A3EB8FE1-88FC-4FD7-AAF6-4771B7350316}"/>
    <dgm:cxn modelId="{0797D993-80A8-4455-9B0A-4F4EA993D6A0}" type="presOf" srcId="{3BDA09BB-DB47-4121-8397-53B975EF7CC3}" destId="{C1E02C20-04C5-46AE-A768-78A81AB13236}" srcOrd="0" destOrd="0" presId="urn:microsoft.com/office/officeart/2008/layout/BendingPictureCaptionList"/>
    <dgm:cxn modelId="{320DB725-82CA-4B48-B550-F4BE3FCC948A}" type="presParOf" srcId="{4BFA9286-71CF-48D0-8466-A6BE4EE9898B}" destId="{A4CCD042-C15C-491F-B7BC-4DD2E516C6EE}" srcOrd="0" destOrd="0" presId="urn:microsoft.com/office/officeart/2008/layout/BendingPictureCaptionList"/>
    <dgm:cxn modelId="{200104F0-2E47-4ADB-85A5-DADCDBC9CE40}" type="presParOf" srcId="{A4CCD042-C15C-491F-B7BC-4DD2E516C6EE}" destId="{632986BF-EE46-41E2-B943-0207F641351F}" srcOrd="0" destOrd="0" presId="urn:microsoft.com/office/officeart/2008/layout/BendingPictureCaptionList"/>
    <dgm:cxn modelId="{19F79276-AB0D-40F8-80CE-AFA45B9F0471}" type="presParOf" srcId="{A4CCD042-C15C-491F-B7BC-4DD2E516C6EE}" destId="{C049AA8E-6806-4055-B7B0-4DB4BEE1AF7F}" srcOrd="1" destOrd="0" presId="urn:microsoft.com/office/officeart/2008/layout/BendingPictureCaptionList"/>
    <dgm:cxn modelId="{9C37B4E7-9371-4B29-99D1-5310DD36DCA5}" type="presParOf" srcId="{4BFA9286-71CF-48D0-8466-A6BE4EE9898B}" destId="{E57402F6-3835-4C5D-94E1-EA162C01CB35}" srcOrd="1" destOrd="0" presId="urn:microsoft.com/office/officeart/2008/layout/BendingPictureCaptionList"/>
    <dgm:cxn modelId="{3FFB9C56-6AA8-4293-A04C-CEF6169C1E41}" type="presParOf" srcId="{4BFA9286-71CF-48D0-8466-A6BE4EE9898B}" destId="{55714B35-5AD5-420C-A4EC-16A3AC26D44C}" srcOrd="2" destOrd="0" presId="urn:microsoft.com/office/officeart/2008/layout/BendingPictureCaptionList"/>
    <dgm:cxn modelId="{95DA74C8-8987-4055-8177-663269A68667}" type="presParOf" srcId="{55714B35-5AD5-420C-A4EC-16A3AC26D44C}" destId="{3F3C88A4-7243-48B4-9039-0B86BD5CB1A5}" srcOrd="0" destOrd="0" presId="urn:microsoft.com/office/officeart/2008/layout/BendingPictureCaptionList"/>
    <dgm:cxn modelId="{28E68A5B-A1E0-4B06-B05E-B70AAA411BAE}" type="presParOf" srcId="{55714B35-5AD5-420C-A4EC-16A3AC26D44C}" destId="{C1E02C20-04C5-46AE-A768-78A81AB13236}"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B5282E-30D6-4CE2-9095-5E276A49B46D}"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C6FE0410-4B2F-4F1D-BBDC-85F92213E1F6}">
      <dgm:prSet phldrT="[Text]" custT="1"/>
      <dgm:spPr>
        <a:solidFill>
          <a:schemeClr val="bg1"/>
        </a:solidFill>
        <a:ln w="38100">
          <a:solidFill>
            <a:srgbClr val="00A886"/>
          </a:solidFill>
        </a:ln>
      </dgm:spPr>
      <dgm:t>
        <a:bodyPr/>
        <a:lstStyle/>
        <a:p>
          <a:pPr>
            <a:buNone/>
          </a:pPr>
          <a:r>
            <a:rPr lang="en-US" sz="2400" dirty="0" err="1">
              <a:solidFill>
                <a:schemeClr val="dk1"/>
              </a:solidFill>
              <a:latin typeface="Gotham Book" panose="02000604040000020004" pitchFamily="50" charset="0"/>
              <a:ea typeface="Arial"/>
              <a:cs typeface="Arial"/>
              <a:sym typeface="Arial"/>
            </a:rPr>
            <a:t>Limpiar</a:t>
          </a:r>
          <a:r>
            <a:rPr lang="en-US" sz="2400" dirty="0">
              <a:solidFill>
                <a:schemeClr val="dk1"/>
              </a:solidFill>
              <a:latin typeface="Gotham Book" panose="02000604040000020004" pitchFamily="50" charset="0"/>
              <a:ea typeface="Arial"/>
              <a:cs typeface="Arial"/>
              <a:sym typeface="Arial"/>
            </a:rPr>
            <a:t> </a:t>
          </a:r>
          <a:r>
            <a:rPr lang="en-US" sz="2400" dirty="0" err="1">
              <a:solidFill>
                <a:schemeClr val="dk1"/>
              </a:solidFill>
              <a:latin typeface="Gotham Book" panose="02000604040000020004" pitchFamily="50" charset="0"/>
              <a:ea typeface="Arial"/>
              <a:cs typeface="Arial"/>
              <a:sym typeface="Arial"/>
            </a:rPr>
            <a:t>inmediatamente</a:t>
          </a:r>
          <a:r>
            <a:rPr lang="en-US" sz="2400" dirty="0">
              <a:solidFill>
                <a:schemeClr val="dk1"/>
              </a:solidFill>
              <a:latin typeface="Gotham Book" panose="02000604040000020004" pitchFamily="50" charset="0"/>
              <a:ea typeface="Arial"/>
              <a:cs typeface="Arial"/>
              <a:sym typeface="Arial"/>
            </a:rPr>
            <a:t> </a:t>
          </a:r>
          <a:r>
            <a:rPr lang="en-US" sz="2400" dirty="0" err="1">
              <a:solidFill>
                <a:schemeClr val="dk1"/>
              </a:solidFill>
              <a:latin typeface="Gotham Book" panose="02000604040000020004" pitchFamily="50" charset="0"/>
              <a:ea typeface="Arial"/>
              <a:cs typeface="Arial"/>
              <a:sym typeface="Arial"/>
            </a:rPr>
            <a:t>los</a:t>
          </a:r>
          <a:r>
            <a:rPr lang="en-US" sz="2400" dirty="0">
              <a:solidFill>
                <a:schemeClr val="dk1"/>
              </a:solidFill>
              <a:latin typeface="Gotham Book" panose="02000604040000020004" pitchFamily="50" charset="0"/>
              <a:ea typeface="Arial"/>
              <a:cs typeface="Arial"/>
              <a:sym typeface="Arial"/>
            </a:rPr>
            <a:t> </a:t>
          </a:r>
          <a:r>
            <a:rPr lang="en-US" sz="2400" dirty="0" err="1">
              <a:solidFill>
                <a:schemeClr val="dk1"/>
              </a:solidFill>
              <a:latin typeface="Gotham Book" panose="02000604040000020004" pitchFamily="50" charset="0"/>
              <a:ea typeface="Arial"/>
              <a:cs typeface="Arial"/>
              <a:sym typeface="Arial"/>
            </a:rPr>
            <a:t>derrames</a:t>
          </a:r>
          <a:endParaRPr lang="en-US" sz="2400" dirty="0">
            <a:solidFill>
              <a:srgbClr val="0C1B55"/>
            </a:solidFill>
            <a:latin typeface="Gotham Book" panose="02000604040000020004" pitchFamily="50" charset="0"/>
          </a:endParaRPr>
        </a:p>
      </dgm:t>
    </dgm:pt>
    <dgm:pt modelId="{184CFA6F-0C7F-4C27-B48A-2D1E2C13AB02}" type="parTrans" cxnId="{67F6B5FF-DFC6-4091-ABD5-CFD13519C219}">
      <dgm:prSet/>
      <dgm:spPr/>
      <dgm:t>
        <a:bodyPr/>
        <a:lstStyle/>
        <a:p>
          <a:endParaRPr lang="en-US">
            <a:latin typeface="Gotham Book" panose="02000604040000020004" pitchFamily="50" charset="0"/>
          </a:endParaRPr>
        </a:p>
      </dgm:t>
    </dgm:pt>
    <dgm:pt modelId="{A88B9EE0-24C3-4A44-AE79-5D81C8D992E2}" type="sibTrans" cxnId="{67F6B5FF-DFC6-4091-ABD5-CFD13519C219}">
      <dgm:prSet/>
      <dgm:spPr/>
      <dgm:t>
        <a:bodyPr/>
        <a:lstStyle/>
        <a:p>
          <a:endParaRPr lang="en-US">
            <a:latin typeface="Gotham Book" panose="02000604040000020004" pitchFamily="50" charset="0"/>
          </a:endParaRPr>
        </a:p>
      </dgm:t>
    </dgm:pt>
    <dgm:pt modelId="{A29FABD5-3379-4D24-A46A-D445EB983823}">
      <dgm:prSet custT="1"/>
      <dgm:spPr>
        <a:solidFill>
          <a:schemeClr val="bg1"/>
        </a:solidFill>
        <a:ln w="38100">
          <a:solidFill>
            <a:srgbClr val="00A886"/>
          </a:solidFill>
        </a:ln>
      </dgm:spPr>
      <dgm:t>
        <a:bodyPr/>
        <a:lstStyle/>
        <a:p>
          <a:pPr>
            <a:buNone/>
          </a:pPr>
          <a:r>
            <a:rPr lang="es-ES" sz="2400" dirty="0">
              <a:solidFill>
                <a:schemeClr val="dk1"/>
              </a:solidFill>
              <a:latin typeface="Gotham Book" panose="02000604040000020004" pitchFamily="50" charset="0"/>
              <a:ea typeface="Arial"/>
              <a:cs typeface="Arial"/>
              <a:sym typeface="Arial"/>
            </a:rPr>
            <a:t>Utilizar guantes si es posible </a:t>
          </a:r>
          <a:endParaRPr lang="en-US" sz="2400" dirty="0">
            <a:solidFill>
              <a:srgbClr val="0C1B55"/>
            </a:solidFill>
            <a:latin typeface="Gotham Book" panose="02000604040000020004" pitchFamily="50" charset="0"/>
          </a:endParaRPr>
        </a:p>
      </dgm:t>
    </dgm:pt>
    <dgm:pt modelId="{CEE07428-1204-4A2F-B5BF-9F6D882E2AEF}" type="parTrans" cxnId="{CF29BD89-B901-49BD-873B-724B767CBDA7}">
      <dgm:prSet/>
      <dgm:spPr/>
      <dgm:t>
        <a:bodyPr/>
        <a:lstStyle/>
        <a:p>
          <a:endParaRPr lang="en-US">
            <a:latin typeface="Gotham Book" panose="02000604040000020004" pitchFamily="50" charset="0"/>
          </a:endParaRPr>
        </a:p>
      </dgm:t>
    </dgm:pt>
    <dgm:pt modelId="{E745641D-F401-47E2-9D71-4FB3CA373D88}" type="sibTrans" cxnId="{CF29BD89-B901-49BD-873B-724B767CBDA7}">
      <dgm:prSet/>
      <dgm:spPr/>
      <dgm:t>
        <a:bodyPr/>
        <a:lstStyle/>
        <a:p>
          <a:endParaRPr lang="en-US">
            <a:latin typeface="Gotham Book" panose="02000604040000020004" pitchFamily="50" charset="0"/>
          </a:endParaRPr>
        </a:p>
      </dgm:t>
    </dgm:pt>
    <dgm:pt modelId="{E940E15E-2CA8-45F4-9EBC-109CFDC3ADE2}">
      <dgm:prSet custT="1"/>
      <dgm:spPr>
        <a:solidFill>
          <a:schemeClr val="bg1"/>
        </a:solidFill>
        <a:ln w="38100">
          <a:solidFill>
            <a:srgbClr val="00A886"/>
          </a:solidFill>
        </a:ln>
      </dgm:spPr>
      <dgm:t>
        <a:bodyPr/>
        <a:lstStyle/>
        <a:p>
          <a:pPr>
            <a:buNone/>
          </a:pPr>
          <a:r>
            <a:rPr lang="es-ES" sz="2400" dirty="0">
              <a:solidFill>
                <a:schemeClr val="dk1"/>
              </a:solidFill>
              <a:latin typeface="Gotham Book" panose="02000604040000020004" pitchFamily="50" charset="0"/>
              <a:ea typeface="Arial"/>
              <a:cs typeface="Arial"/>
              <a:sym typeface="Arial"/>
            </a:rPr>
            <a:t>Evite que los derrames entren en contacto con los ojos, la nariz, la boca o las llagas abiertas</a:t>
          </a:r>
          <a:endParaRPr lang="en-US" sz="2400" dirty="0">
            <a:solidFill>
              <a:srgbClr val="0C1B55"/>
            </a:solidFill>
            <a:latin typeface="Gotham Book" panose="02000604040000020004" pitchFamily="50" charset="0"/>
          </a:endParaRPr>
        </a:p>
      </dgm:t>
    </dgm:pt>
    <dgm:pt modelId="{2CC8343A-EFC5-4898-B1E1-B28601F7031C}" type="parTrans" cxnId="{03CB70F2-9F00-4386-ADB2-21E8DE6B4F2E}">
      <dgm:prSet/>
      <dgm:spPr/>
      <dgm:t>
        <a:bodyPr/>
        <a:lstStyle/>
        <a:p>
          <a:endParaRPr lang="en-US">
            <a:latin typeface="Gotham Book" panose="02000604040000020004" pitchFamily="50" charset="0"/>
          </a:endParaRPr>
        </a:p>
      </dgm:t>
    </dgm:pt>
    <dgm:pt modelId="{B2225A54-8300-47CD-9AA7-7799CB86BB0D}" type="sibTrans" cxnId="{03CB70F2-9F00-4386-ADB2-21E8DE6B4F2E}">
      <dgm:prSet/>
      <dgm:spPr/>
      <dgm:t>
        <a:bodyPr/>
        <a:lstStyle/>
        <a:p>
          <a:endParaRPr lang="en-US">
            <a:latin typeface="Gotham Book" panose="02000604040000020004" pitchFamily="50" charset="0"/>
          </a:endParaRPr>
        </a:p>
      </dgm:t>
    </dgm:pt>
    <dgm:pt modelId="{96F28625-D985-4E8F-A9FF-B9EA5218577F}" type="pres">
      <dgm:prSet presAssocID="{3FB5282E-30D6-4CE2-9095-5E276A49B46D}" presName="linearFlow" presStyleCnt="0">
        <dgm:presLayoutVars>
          <dgm:dir/>
          <dgm:resizeHandles val="exact"/>
        </dgm:presLayoutVars>
      </dgm:prSet>
      <dgm:spPr/>
    </dgm:pt>
    <dgm:pt modelId="{CCA65517-089E-4F65-8BCA-6D074A905B42}" type="pres">
      <dgm:prSet presAssocID="{C6FE0410-4B2F-4F1D-BBDC-85F92213E1F6}" presName="comp" presStyleCnt="0"/>
      <dgm:spPr/>
    </dgm:pt>
    <dgm:pt modelId="{EC353F9B-1536-406F-8D25-A01DD2191B90}" type="pres">
      <dgm:prSet presAssocID="{C6FE0410-4B2F-4F1D-BBDC-85F92213E1F6}" presName="rect2" presStyleLbl="node1" presStyleIdx="0" presStyleCnt="3" custScaleX="136924">
        <dgm:presLayoutVars>
          <dgm:bulletEnabled val="1"/>
        </dgm:presLayoutVars>
      </dgm:prSet>
      <dgm:spPr/>
    </dgm:pt>
    <dgm:pt modelId="{150999C2-22D5-4C54-9EF9-A76652E9CC9F}" type="pres">
      <dgm:prSet presAssocID="{C6FE0410-4B2F-4F1D-BBDC-85F92213E1F6}" presName="rect1" presStyleLbl="lnNode1" presStyleIdx="0" presStyleCnt="3" custLinFactNeighborX="-40306" custLinFactNeighborY="-20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a:solidFill>
            <a:srgbClr val="00A886"/>
          </a:solidFill>
        </a:ln>
      </dgm:spPr>
      <dgm:extLst>
        <a:ext uri="{E40237B7-FDA0-4F09-8148-C483321AD2D9}">
          <dgm14:cNvPr xmlns:dgm14="http://schemas.microsoft.com/office/drawing/2010/diagram" id="0" name="" descr="Mop and bucket with solid fill"/>
        </a:ext>
      </dgm:extLst>
    </dgm:pt>
    <dgm:pt modelId="{1C5FAFCA-5A1F-4682-856C-DCA84973FE94}" type="pres">
      <dgm:prSet presAssocID="{A88B9EE0-24C3-4A44-AE79-5D81C8D992E2}" presName="sibTrans" presStyleCnt="0"/>
      <dgm:spPr/>
    </dgm:pt>
    <dgm:pt modelId="{CDCA8097-6794-4D58-A287-D53B71F419BB}" type="pres">
      <dgm:prSet presAssocID="{A29FABD5-3379-4D24-A46A-D445EB983823}" presName="comp" presStyleCnt="0"/>
      <dgm:spPr/>
    </dgm:pt>
    <dgm:pt modelId="{A62D26D6-5783-41CB-8689-2041C288800F}" type="pres">
      <dgm:prSet presAssocID="{A29FABD5-3379-4D24-A46A-D445EB983823}" presName="rect2" presStyleLbl="node1" presStyleIdx="1" presStyleCnt="3" custScaleX="136924" custLinFactNeighborX="-17560">
        <dgm:presLayoutVars>
          <dgm:bulletEnabled val="1"/>
        </dgm:presLayoutVars>
      </dgm:prSet>
      <dgm:spPr/>
    </dgm:pt>
    <dgm:pt modelId="{E2583E3C-81BC-451A-9A90-EA10EB631A1A}" type="pres">
      <dgm:prSet presAssocID="{A29FABD5-3379-4D24-A46A-D445EB983823}" presName="rect1" presStyleLbl="lnNode1" presStyleIdx="1" presStyleCnt="3" custLinFactNeighborY="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a:solidFill>
            <a:srgbClr val="00A886"/>
          </a:solidFill>
        </a:ln>
      </dgm:spPr>
      <dgm:extLst>
        <a:ext uri="{E40237B7-FDA0-4F09-8148-C483321AD2D9}">
          <dgm14:cNvPr xmlns:dgm14="http://schemas.microsoft.com/office/drawing/2010/diagram" id="0" name="" descr="Raised hand with solid fill"/>
        </a:ext>
      </dgm:extLst>
    </dgm:pt>
    <dgm:pt modelId="{857905CE-6972-4152-AF18-B82A26C20E58}" type="pres">
      <dgm:prSet presAssocID="{E745641D-F401-47E2-9D71-4FB3CA373D88}" presName="sibTrans" presStyleCnt="0"/>
      <dgm:spPr/>
    </dgm:pt>
    <dgm:pt modelId="{99E5545A-483F-488F-B09A-F1ED1DA49006}" type="pres">
      <dgm:prSet presAssocID="{E940E15E-2CA8-45F4-9EBC-109CFDC3ADE2}" presName="comp" presStyleCnt="0"/>
      <dgm:spPr/>
    </dgm:pt>
    <dgm:pt modelId="{0BC58FD4-46B5-4737-B196-3362A5325F91}" type="pres">
      <dgm:prSet presAssocID="{E940E15E-2CA8-45F4-9EBC-109CFDC3ADE2}" presName="rect2" presStyleLbl="node1" presStyleIdx="2" presStyleCnt="3" custScaleX="136924">
        <dgm:presLayoutVars>
          <dgm:bulletEnabled val="1"/>
        </dgm:presLayoutVars>
      </dgm:prSet>
      <dgm:spPr/>
    </dgm:pt>
    <dgm:pt modelId="{F4CC7941-BCA1-4847-87CE-BAAACFCF7847}" type="pres">
      <dgm:prSet presAssocID="{E940E15E-2CA8-45F4-9EBC-109CFDC3ADE2}" presName="rect1" presStyleLbl="lnNode1" presStyleIdx="2" presStyleCnt="3" custLinFactNeighborX="-4030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a:solidFill>
            <a:srgbClr val="00A886"/>
          </a:solidFill>
        </a:ln>
      </dgm:spPr>
      <dgm:extLst>
        <a:ext uri="{E40237B7-FDA0-4F09-8148-C483321AD2D9}">
          <dgm14:cNvPr xmlns:dgm14="http://schemas.microsoft.com/office/drawing/2010/diagram" id="0" name="" descr="Handwashing with solid fill"/>
        </a:ext>
      </dgm:extLst>
    </dgm:pt>
  </dgm:ptLst>
  <dgm:cxnLst>
    <dgm:cxn modelId="{EE36CC27-1764-432C-A8D1-868BB027161D}" type="presOf" srcId="{C6FE0410-4B2F-4F1D-BBDC-85F92213E1F6}" destId="{EC353F9B-1536-406F-8D25-A01DD2191B90}" srcOrd="0" destOrd="0" presId="urn:microsoft.com/office/officeart/2008/layout/AlternatingPictureBlocks"/>
    <dgm:cxn modelId="{9AB43A78-E71D-4868-BFC9-D0C724D5CBC3}" type="presOf" srcId="{3FB5282E-30D6-4CE2-9095-5E276A49B46D}" destId="{96F28625-D985-4E8F-A9FF-B9EA5218577F}" srcOrd="0" destOrd="0" presId="urn:microsoft.com/office/officeart/2008/layout/AlternatingPictureBlocks"/>
    <dgm:cxn modelId="{6AC79881-02B1-4D50-9370-640CC6B96A98}" type="presOf" srcId="{E940E15E-2CA8-45F4-9EBC-109CFDC3ADE2}" destId="{0BC58FD4-46B5-4737-B196-3362A5325F91}" srcOrd="0" destOrd="0" presId="urn:microsoft.com/office/officeart/2008/layout/AlternatingPictureBlocks"/>
    <dgm:cxn modelId="{CF29BD89-B901-49BD-873B-724B767CBDA7}" srcId="{3FB5282E-30D6-4CE2-9095-5E276A49B46D}" destId="{A29FABD5-3379-4D24-A46A-D445EB983823}" srcOrd="1" destOrd="0" parTransId="{CEE07428-1204-4A2F-B5BF-9F6D882E2AEF}" sibTransId="{E745641D-F401-47E2-9D71-4FB3CA373D88}"/>
    <dgm:cxn modelId="{03CB70F2-9F00-4386-ADB2-21E8DE6B4F2E}" srcId="{3FB5282E-30D6-4CE2-9095-5E276A49B46D}" destId="{E940E15E-2CA8-45F4-9EBC-109CFDC3ADE2}" srcOrd="2" destOrd="0" parTransId="{2CC8343A-EFC5-4898-B1E1-B28601F7031C}" sibTransId="{B2225A54-8300-47CD-9AA7-7799CB86BB0D}"/>
    <dgm:cxn modelId="{EEF047FD-E717-461B-9988-8FDED31819C2}" type="presOf" srcId="{A29FABD5-3379-4D24-A46A-D445EB983823}" destId="{A62D26D6-5783-41CB-8689-2041C288800F}" srcOrd="0" destOrd="0" presId="urn:microsoft.com/office/officeart/2008/layout/AlternatingPictureBlocks"/>
    <dgm:cxn modelId="{67F6B5FF-DFC6-4091-ABD5-CFD13519C219}" srcId="{3FB5282E-30D6-4CE2-9095-5E276A49B46D}" destId="{C6FE0410-4B2F-4F1D-BBDC-85F92213E1F6}" srcOrd="0" destOrd="0" parTransId="{184CFA6F-0C7F-4C27-B48A-2D1E2C13AB02}" sibTransId="{A88B9EE0-24C3-4A44-AE79-5D81C8D992E2}"/>
    <dgm:cxn modelId="{1B4C212B-AB04-4C19-8C5B-68698A538B04}" type="presParOf" srcId="{96F28625-D985-4E8F-A9FF-B9EA5218577F}" destId="{CCA65517-089E-4F65-8BCA-6D074A905B42}" srcOrd="0" destOrd="0" presId="urn:microsoft.com/office/officeart/2008/layout/AlternatingPictureBlocks"/>
    <dgm:cxn modelId="{0DDE0BB4-AD87-4A67-8924-AE914F180FDC}" type="presParOf" srcId="{CCA65517-089E-4F65-8BCA-6D074A905B42}" destId="{EC353F9B-1536-406F-8D25-A01DD2191B90}" srcOrd="0" destOrd="0" presId="urn:microsoft.com/office/officeart/2008/layout/AlternatingPictureBlocks"/>
    <dgm:cxn modelId="{2B25D7A7-DA31-4A41-ADC0-73084D2585DB}" type="presParOf" srcId="{CCA65517-089E-4F65-8BCA-6D074A905B42}" destId="{150999C2-22D5-4C54-9EF9-A76652E9CC9F}" srcOrd="1" destOrd="0" presId="urn:microsoft.com/office/officeart/2008/layout/AlternatingPictureBlocks"/>
    <dgm:cxn modelId="{8EFD2973-01C6-4D21-975A-4C9F885EE966}" type="presParOf" srcId="{96F28625-D985-4E8F-A9FF-B9EA5218577F}" destId="{1C5FAFCA-5A1F-4682-856C-DCA84973FE94}" srcOrd="1" destOrd="0" presId="urn:microsoft.com/office/officeart/2008/layout/AlternatingPictureBlocks"/>
    <dgm:cxn modelId="{234855B3-E838-450D-8EB8-622E9CEA273B}" type="presParOf" srcId="{96F28625-D985-4E8F-A9FF-B9EA5218577F}" destId="{CDCA8097-6794-4D58-A287-D53B71F419BB}" srcOrd="2" destOrd="0" presId="urn:microsoft.com/office/officeart/2008/layout/AlternatingPictureBlocks"/>
    <dgm:cxn modelId="{8D1CF4DE-E1F3-4278-8216-1CE3BDA59ED4}" type="presParOf" srcId="{CDCA8097-6794-4D58-A287-D53B71F419BB}" destId="{A62D26D6-5783-41CB-8689-2041C288800F}" srcOrd="0" destOrd="0" presId="urn:microsoft.com/office/officeart/2008/layout/AlternatingPictureBlocks"/>
    <dgm:cxn modelId="{5E9F2A11-2B33-4811-BB8C-3464C422A45A}" type="presParOf" srcId="{CDCA8097-6794-4D58-A287-D53B71F419BB}" destId="{E2583E3C-81BC-451A-9A90-EA10EB631A1A}" srcOrd="1" destOrd="0" presId="urn:microsoft.com/office/officeart/2008/layout/AlternatingPictureBlocks"/>
    <dgm:cxn modelId="{157236E9-4F5A-4802-B545-09327545BD30}" type="presParOf" srcId="{96F28625-D985-4E8F-A9FF-B9EA5218577F}" destId="{857905CE-6972-4152-AF18-B82A26C20E58}" srcOrd="3" destOrd="0" presId="urn:microsoft.com/office/officeart/2008/layout/AlternatingPictureBlocks"/>
    <dgm:cxn modelId="{8450067A-A119-4FB6-9885-529E7A65EE90}" type="presParOf" srcId="{96F28625-D985-4E8F-A9FF-B9EA5218577F}" destId="{99E5545A-483F-488F-B09A-F1ED1DA49006}" srcOrd="4" destOrd="0" presId="urn:microsoft.com/office/officeart/2008/layout/AlternatingPictureBlocks"/>
    <dgm:cxn modelId="{4C8CA9E0-5793-4929-9AF8-6AF270698B82}" type="presParOf" srcId="{99E5545A-483F-488F-B09A-F1ED1DA49006}" destId="{0BC58FD4-46B5-4737-B196-3362A5325F91}" srcOrd="0" destOrd="0" presId="urn:microsoft.com/office/officeart/2008/layout/AlternatingPictureBlocks"/>
    <dgm:cxn modelId="{5EDDBE54-A279-4CAF-A00D-3162F21765B6}" type="presParOf" srcId="{99E5545A-483F-488F-B09A-F1ED1DA49006}" destId="{F4CC7941-BCA1-4847-87CE-BAAACFCF784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B5E4F0-6EFA-4ED2-BE86-0571BB15FAF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9AE9DE0-9BA3-41F1-8B6D-2D0154620E00}">
      <dgm:prSet phldrT="[Text]" phldr="1"/>
      <dgm:spPr/>
      <dgm:t>
        <a:bodyPr/>
        <a:lstStyle/>
        <a:p>
          <a:endParaRPr lang="en-US" dirty="0"/>
        </a:p>
      </dgm:t>
    </dgm:pt>
    <dgm:pt modelId="{2F269706-5E00-4D26-BC80-5FC3B5A1C017}" type="parTrans" cxnId="{2C4DB80F-8778-4F07-A9B9-56B64BBCEB0C}">
      <dgm:prSet/>
      <dgm:spPr/>
      <dgm:t>
        <a:bodyPr/>
        <a:lstStyle/>
        <a:p>
          <a:endParaRPr lang="en-US"/>
        </a:p>
      </dgm:t>
    </dgm:pt>
    <dgm:pt modelId="{9BC6B352-50C7-4983-93D3-CADB18795C27}" type="sibTrans" cxnId="{2C4DB80F-8778-4F07-A9B9-56B64BBCEB0C}">
      <dgm:prSet/>
      <dgm:spPr>
        <a:blipFill rotWithShape="1">
          <a:blip xmlns:r="http://schemas.openxmlformats.org/officeDocument/2006/relationships" r:embed="rId1">
            <a:alphaModFix/>
          </a:blip>
          <a:srcRect/>
          <a:stretch>
            <a:fillRect t="-9000" b="-9000"/>
          </a:stretch>
        </a:blipFill>
      </dgm:spPr>
      <dgm:t>
        <a:bodyPr/>
        <a:lstStyle/>
        <a:p>
          <a:endParaRPr lang="en-US"/>
        </a:p>
      </dgm:t>
      <dgm:extLst>
        <a:ext uri="{E40237B7-FDA0-4F09-8148-C483321AD2D9}">
          <dgm14:cNvPr xmlns:dgm14="http://schemas.microsoft.com/office/drawing/2010/diagram" id="0" name="" descr="A person and a child in a kitchen&#10;&#10;Description automatically generated with low confidence">
            <a:extLst>
              <a:ext uri="{FF2B5EF4-FFF2-40B4-BE49-F238E27FC236}">
                <a16:creationId xmlns:a16="http://schemas.microsoft.com/office/drawing/2014/main" id="{2EE4C10D-36AF-1DF0-8B66-EF82343D6662}"/>
              </a:ext>
            </a:extLst>
          </dgm14:cNvPr>
        </a:ext>
      </dgm:extLst>
    </dgm:pt>
    <dgm:pt modelId="{E2C8E190-0F22-4743-B210-72C1C136567A}" type="pres">
      <dgm:prSet presAssocID="{1BB5E4F0-6EFA-4ED2-BE86-0571BB15FAFE}" presName="Name0" presStyleCnt="0">
        <dgm:presLayoutVars>
          <dgm:chMax val="7"/>
          <dgm:chPref val="7"/>
          <dgm:dir/>
        </dgm:presLayoutVars>
      </dgm:prSet>
      <dgm:spPr/>
    </dgm:pt>
    <dgm:pt modelId="{6A7BAEC0-60EF-4B0C-8E5B-785E900BA34F}" type="pres">
      <dgm:prSet presAssocID="{1BB5E4F0-6EFA-4ED2-BE86-0571BB15FAFE}" presName="Name1" presStyleCnt="0"/>
      <dgm:spPr/>
    </dgm:pt>
    <dgm:pt modelId="{E2E8C020-28C3-4D71-8B90-23F39C8F4D8E}" type="pres">
      <dgm:prSet presAssocID="{9BC6B352-50C7-4983-93D3-CADB18795C27}" presName="picture_1" presStyleCnt="0"/>
      <dgm:spPr/>
    </dgm:pt>
    <dgm:pt modelId="{83C76C79-7C40-4AB6-B993-71DDDE079D31}" type="pres">
      <dgm:prSet presAssocID="{9BC6B352-50C7-4983-93D3-CADB18795C27}" presName="pictureRepeatNode" presStyleLbl="alignImgPlace1" presStyleIdx="0" presStyleCnt="1" custScaleX="187228" custScaleY="203434" custLinFactX="164573" custLinFactNeighborX="200000" custLinFactNeighborY="7330"/>
      <dgm:spPr/>
    </dgm:pt>
    <dgm:pt modelId="{6D5AF584-F56D-41DD-B5AF-5D20BC335BEF}" type="pres">
      <dgm:prSet presAssocID="{29AE9DE0-9BA3-41F1-8B6D-2D0154620E00}" presName="text_1" presStyleLbl="node1" presStyleIdx="0" presStyleCnt="0">
        <dgm:presLayoutVars>
          <dgm:bulletEnabled val="1"/>
        </dgm:presLayoutVars>
      </dgm:prSet>
      <dgm:spPr/>
    </dgm:pt>
  </dgm:ptLst>
  <dgm:cxnLst>
    <dgm:cxn modelId="{2C4DB80F-8778-4F07-A9B9-56B64BBCEB0C}" srcId="{1BB5E4F0-6EFA-4ED2-BE86-0571BB15FAFE}" destId="{29AE9DE0-9BA3-41F1-8B6D-2D0154620E00}" srcOrd="0" destOrd="0" parTransId="{2F269706-5E00-4D26-BC80-5FC3B5A1C017}" sibTransId="{9BC6B352-50C7-4983-93D3-CADB18795C27}"/>
    <dgm:cxn modelId="{2EB15142-E0B5-4539-8CFC-4B14DAFA6E17}" type="presOf" srcId="{29AE9DE0-9BA3-41F1-8B6D-2D0154620E00}" destId="{6D5AF584-F56D-41DD-B5AF-5D20BC335BEF}" srcOrd="0" destOrd="0" presId="urn:microsoft.com/office/officeart/2008/layout/CircularPictureCallout"/>
    <dgm:cxn modelId="{0AEBFC9E-E5EF-4750-8FA1-C65E1201C319}" type="presOf" srcId="{1BB5E4F0-6EFA-4ED2-BE86-0571BB15FAFE}" destId="{E2C8E190-0F22-4743-B210-72C1C136567A}" srcOrd="0" destOrd="0" presId="urn:microsoft.com/office/officeart/2008/layout/CircularPictureCallout"/>
    <dgm:cxn modelId="{A47BF5AC-FBEA-4F0A-AF0D-30E2F4A0FABD}" type="presOf" srcId="{9BC6B352-50C7-4983-93D3-CADB18795C27}" destId="{83C76C79-7C40-4AB6-B993-71DDDE079D31}" srcOrd="0" destOrd="0" presId="urn:microsoft.com/office/officeart/2008/layout/CircularPictureCallout"/>
    <dgm:cxn modelId="{CB7BFE6B-4839-4183-BC7A-2036C2621474}" type="presParOf" srcId="{E2C8E190-0F22-4743-B210-72C1C136567A}" destId="{6A7BAEC0-60EF-4B0C-8E5B-785E900BA34F}" srcOrd="0" destOrd="0" presId="urn:microsoft.com/office/officeart/2008/layout/CircularPictureCallout"/>
    <dgm:cxn modelId="{AF9C29BF-5C54-411D-AB82-78555CA01DD7}" type="presParOf" srcId="{6A7BAEC0-60EF-4B0C-8E5B-785E900BA34F}" destId="{E2E8C020-28C3-4D71-8B90-23F39C8F4D8E}" srcOrd="0" destOrd="0" presId="urn:microsoft.com/office/officeart/2008/layout/CircularPictureCallout"/>
    <dgm:cxn modelId="{6F757A7C-20C2-4982-9D93-9EAB9D11E1C3}" type="presParOf" srcId="{E2E8C020-28C3-4D71-8B90-23F39C8F4D8E}" destId="{83C76C79-7C40-4AB6-B993-71DDDE079D31}" srcOrd="0" destOrd="0" presId="urn:microsoft.com/office/officeart/2008/layout/CircularPictureCallout"/>
    <dgm:cxn modelId="{88D7BD01-8EE1-4D27-8233-401CE7260762}" type="presParOf" srcId="{6A7BAEC0-60EF-4B0C-8E5B-785E900BA34F}" destId="{6D5AF584-F56D-41DD-B5AF-5D20BC335BEF}"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972BD0-396B-418D-86CC-6B1E306C1CE8}"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356B3E16-E9F9-40AE-BB0A-222E74416314}">
      <dgm:prSet phldrT="[Text]" custT="1"/>
      <dgm:spPr>
        <a:solidFill>
          <a:srgbClr val="0C1B55"/>
        </a:solidFill>
        <a:ln>
          <a:solidFill>
            <a:srgbClr val="0C1B55"/>
          </a:solidFill>
        </a:ln>
      </dgm:spPr>
      <dgm:t>
        <a:bodyPr/>
        <a:lstStyle/>
        <a:p>
          <a:r>
            <a:rPr lang="en-US" sz="2400" dirty="0" err="1">
              <a:solidFill>
                <a:schemeClr val="bg1"/>
              </a:solidFill>
              <a:latin typeface="Gotham Book" panose="02000604040000020004" pitchFamily="50" charset="0"/>
              <a:ea typeface="Arial"/>
              <a:cs typeface="Arial"/>
              <a:sym typeface="Arial"/>
            </a:rPr>
            <a:t>Bolsos</a:t>
          </a:r>
          <a:endParaRPr lang="en-US" sz="2400" dirty="0">
            <a:solidFill>
              <a:schemeClr val="bg1"/>
            </a:solidFill>
            <a:latin typeface="Gotham Book" panose="02000604040000020004" pitchFamily="50" charset="0"/>
          </a:endParaRPr>
        </a:p>
      </dgm:t>
    </dgm:pt>
    <dgm:pt modelId="{BB3394EB-6502-441A-A3C8-1F13D70278A6}" type="parTrans" cxnId="{E5AA17E4-BB0F-4DCA-9DFB-57C1217579A6}">
      <dgm:prSet/>
      <dgm:spPr/>
      <dgm:t>
        <a:bodyPr/>
        <a:lstStyle/>
        <a:p>
          <a:endParaRPr lang="en-US" sz="2400">
            <a:latin typeface="Gotham Book" panose="02000604040000020004" pitchFamily="50" charset="0"/>
          </a:endParaRPr>
        </a:p>
      </dgm:t>
    </dgm:pt>
    <dgm:pt modelId="{FC0753B2-4D45-41F1-8F4E-E4902F6C923B}" type="sibTrans" cxnId="{E5AA17E4-BB0F-4DCA-9DFB-57C1217579A6}">
      <dgm:prSet/>
      <dgm:spPr/>
      <dgm:t>
        <a:bodyPr/>
        <a:lstStyle/>
        <a:p>
          <a:endParaRPr lang="en-US" sz="2400">
            <a:latin typeface="Gotham Book" panose="02000604040000020004" pitchFamily="50" charset="0"/>
          </a:endParaRPr>
        </a:p>
      </dgm:t>
    </dgm:pt>
    <dgm:pt modelId="{CB6B14BA-F3ED-4E64-92C6-64F9828046FF}">
      <dgm:prSet phldrT="[Text]" custT="1"/>
      <dgm:spPr>
        <a:solidFill>
          <a:srgbClr val="0C1B55"/>
        </a:solidFill>
        <a:ln>
          <a:solidFill>
            <a:srgbClr val="0C1B55"/>
          </a:solidFill>
        </a:ln>
      </dgm:spPr>
      <dgm:t>
        <a:bodyPr/>
        <a:lstStyle/>
        <a:p>
          <a:pPr>
            <a:buNone/>
          </a:pPr>
          <a:r>
            <a:rPr lang="en-US" sz="2400" dirty="0" err="1">
              <a:solidFill>
                <a:schemeClr val="bg1"/>
              </a:solidFill>
              <a:latin typeface="Gotham Book" panose="02000604040000020004" pitchFamily="50" charset="0"/>
              <a:ea typeface="Arial"/>
              <a:cs typeface="Arial"/>
              <a:sym typeface="Arial"/>
            </a:rPr>
            <a:t>Gabinete</a:t>
          </a:r>
          <a:r>
            <a:rPr lang="en-US" sz="2400" dirty="0">
              <a:solidFill>
                <a:schemeClr val="bg1"/>
              </a:solidFill>
              <a:latin typeface="Gotham Book" panose="02000604040000020004" pitchFamily="50" charset="0"/>
              <a:ea typeface="Arial"/>
              <a:cs typeface="Arial"/>
              <a:sym typeface="Arial"/>
            </a:rPr>
            <a:t> de </a:t>
          </a:r>
          <a:r>
            <a:rPr lang="en-US" sz="2400" dirty="0" err="1">
              <a:solidFill>
                <a:schemeClr val="bg1"/>
              </a:solidFill>
              <a:latin typeface="Gotham Book" panose="02000604040000020004" pitchFamily="50" charset="0"/>
              <a:ea typeface="Arial"/>
              <a:cs typeface="Arial"/>
              <a:sym typeface="Arial"/>
            </a:rPr>
            <a:t>baño</a:t>
          </a:r>
          <a:endParaRPr lang="en-US" sz="2400" dirty="0">
            <a:solidFill>
              <a:schemeClr val="bg1"/>
            </a:solidFill>
            <a:latin typeface="Gotham Book" panose="02000604040000020004" pitchFamily="50" charset="0"/>
          </a:endParaRPr>
        </a:p>
      </dgm:t>
    </dgm:pt>
    <dgm:pt modelId="{45C133C5-2A3C-47BD-B4AB-99A214893B6D}" type="parTrans" cxnId="{2F4F6A38-0E97-40ED-852E-939E89EE64A1}">
      <dgm:prSet/>
      <dgm:spPr/>
      <dgm:t>
        <a:bodyPr/>
        <a:lstStyle/>
        <a:p>
          <a:endParaRPr lang="en-US" sz="2400">
            <a:latin typeface="Gotham Book" panose="02000604040000020004" pitchFamily="50" charset="0"/>
          </a:endParaRPr>
        </a:p>
      </dgm:t>
    </dgm:pt>
    <dgm:pt modelId="{C3931165-71EC-4BF9-8FAA-58177A91C156}" type="sibTrans" cxnId="{2F4F6A38-0E97-40ED-852E-939E89EE64A1}">
      <dgm:prSet/>
      <dgm:spPr/>
      <dgm:t>
        <a:bodyPr/>
        <a:lstStyle/>
        <a:p>
          <a:endParaRPr lang="en-US" sz="2400">
            <a:latin typeface="Gotham Book" panose="02000604040000020004" pitchFamily="50" charset="0"/>
          </a:endParaRPr>
        </a:p>
      </dgm:t>
    </dgm:pt>
    <dgm:pt modelId="{2E98805E-0CC0-4C5D-8EC9-C8E1CDA301A2}">
      <dgm:prSet phldrT="[Text]" custT="1"/>
      <dgm:spPr>
        <a:solidFill>
          <a:srgbClr val="0C1B55"/>
        </a:solidFill>
        <a:ln>
          <a:solidFill>
            <a:srgbClr val="0C1B55"/>
          </a:solidFill>
        </a:ln>
      </dgm:spPr>
      <dgm:t>
        <a:bodyPr/>
        <a:lstStyle/>
        <a:p>
          <a:pPr>
            <a:buNone/>
          </a:pPr>
          <a:r>
            <a:rPr lang="en-US" sz="2400" dirty="0">
              <a:solidFill>
                <a:schemeClr val="bg1"/>
              </a:solidFill>
              <a:latin typeface="Gotham Book" panose="02000604040000020004" pitchFamily="50" charset="0"/>
              <a:ea typeface="Arial"/>
              <a:cs typeface="Arial"/>
              <a:sym typeface="Arial"/>
            </a:rPr>
            <a:t>Mesillas de </a:t>
          </a:r>
          <a:r>
            <a:rPr lang="en-US" sz="2400" dirty="0" err="1">
              <a:solidFill>
                <a:schemeClr val="bg1"/>
              </a:solidFill>
              <a:latin typeface="Gotham Book" panose="02000604040000020004" pitchFamily="50" charset="0"/>
              <a:ea typeface="Arial"/>
              <a:cs typeface="Arial"/>
              <a:sym typeface="Arial"/>
            </a:rPr>
            <a:t>noche</a:t>
          </a:r>
          <a:endParaRPr lang="en-US" sz="2400" dirty="0">
            <a:solidFill>
              <a:schemeClr val="bg1"/>
            </a:solidFill>
            <a:latin typeface="Gotham Book" panose="02000604040000020004" pitchFamily="50" charset="0"/>
          </a:endParaRPr>
        </a:p>
      </dgm:t>
    </dgm:pt>
    <dgm:pt modelId="{48DB2F42-29A2-4C65-9FBF-071F47072939}" type="parTrans" cxnId="{1C891E2C-2C76-470C-8ED3-44EC80C84C24}">
      <dgm:prSet/>
      <dgm:spPr/>
      <dgm:t>
        <a:bodyPr/>
        <a:lstStyle/>
        <a:p>
          <a:endParaRPr lang="en-US" sz="2400">
            <a:latin typeface="Gotham Book" panose="02000604040000020004" pitchFamily="50" charset="0"/>
          </a:endParaRPr>
        </a:p>
      </dgm:t>
    </dgm:pt>
    <dgm:pt modelId="{6114883A-DD12-4316-800E-42F1A8598F8E}" type="sibTrans" cxnId="{1C891E2C-2C76-470C-8ED3-44EC80C84C24}">
      <dgm:prSet/>
      <dgm:spPr/>
      <dgm:t>
        <a:bodyPr/>
        <a:lstStyle/>
        <a:p>
          <a:endParaRPr lang="en-US" sz="2400">
            <a:latin typeface="Gotham Book" panose="02000604040000020004" pitchFamily="50" charset="0"/>
          </a:endParaRPr>
        </a:p>
      </dgm:t>
    </dgm:pt>
    <dgm:pt modelId="{2C21EC5E-866E-4835-B1AA-7D9CD7A5702B}">
      <dgm:prSet phldrT="[Text]" custT="1"/>
      <dgm:spPr>
        <a:solidFill>
          <a:srgbClr val="0C1B55"/>
        </a:solidFill>
        <a:ln>
          <a:solidFill>
            <a:srgbClr val="0C1B55"/>
          </a:solidFill>
        </a:ln>
      </dgm:spPr>
      <dgm:t>
        <a:bodyPr/>
        <a:lstStyle/>
        <a:p>
          <a:pPr>
            <a:buNone/>
          </a:pPr>
          <a:r>
            <a:rPr lang="en-US" sz="2400" dirty="0" err="1">
              <a:solidFill>
                <a:schemeClr val="bg1"/>
              </a:solidFill>
              <a:latin typeface="Gotham Book" panose="02000604040000020004" pitchFamily="50" charset="0"/>
              <a:ea typeface="Arial"/>
              <a:cs typeface="Arial"/>
              <a:sym typeface="Arial"/>
            </a:rPr>
            <a:t>Estuche</a:t>
          </a:r>
          <a:r>
            <a:rPr lang="en-US" sz="2400" dirty="0">
              <a:solidFill>
                <a:schemeClr val="bg1"/>
              </a:solidFill>
              <a:latin typeface="Gotham Book" panose="02000604040000020004" pitchFamily="50" charset="0"/>
              <a:ea typeface="Arial"/>
              <a:cs typeface="Arial"/>
              <a:sym typeface="Arial"/>
            </a:rPr>
            <a:t> para </a:t>
          </a:r>
          <a:r>
            <a:rPr lang="en-US" sz="2400" dirty="0" err="1">
              <a:solidFill>
                <a:schemeClr val="bg1"/>
              </a:solidFill>
              <a:latin typeface="Gotham Book" panose="02000604040000020004" pitchFamily="50" charset="0"/>
              <a:ea typeface="Arial"/>
              <a:cs typeface="Arial"/>
              <a:sym typeface="Arial"/>
            </a:rPr>
            <a:t>píldoras</a:t>
          </a:r>
          <a:endParaRPr lang="en-US" sz="2400" dirty="0">
            <a:solidFill>
              <a:schemeClr val="bg1"/>
            </a:solidFill>
            <a:latin typeface="Gotham Book" panose="02000604040000020004" pitchFamily="50" charset="0"/>
          </a:endParaRPr>
        </a:p>
      </dgm:t>
    </dgm:pt>
    <dgm:pt modelId="{59B039F9-6525-4D51-9022-5E5AF3D84068}" type="parTrans" cxnId="{B1A00936-0801-4BE0-A97E-E2C145F8D2BD}">
      <dgm:prSet/>
      <dgm:spPr/>
      <dgm:t>
        <a:bodyPr/>
        <a:lstStyle/>
        <a:p>
          <a:endParaRPr lang="en-US" sz="2400">
            <a:latin typeface="Gotham Book" panose="02000604040000020004" pitchFamily="50" charset="0"/>
          </a:endParaRPr>
        </a:p>
      </dgm:t>
    </dgm:pt>
    <dgm:pt modelId="{7576F570-C27E-4D8D-AEE0-E8566E3E406B}" type="sibTrans" cxnId="{B1A00936-0801-4BE0-A97E-E2C145F8D2BD}">
      <dgm:prSet/>
      <dgm:spPr/>
      <dgm:t>
        <a:bodyPr/>
        <a:lstStyle/>
        <a:p>
          <a:endParaRPr lang="en-US" sz="2400">
            <a:latin typeface="Gotham Book" panose="02000604040000020004" pitchFamily="50" charset="0"/>
          </a:endParaRPr>
        </a:p>
      </dgm:t>
    </dgm:pt>
    <dgm:pt modelId="{DA9172A9-14DB-4E75-ACA2-3AC29AB64C37}" type="pres">
      <dgm:prSet presAssocID="{46972BD0-396B-418D-86CC-6B1E306C1CE8}" presName="Name0" presStyleCnt="0">
        <dgm:presLayoutVars>
          <dgm:dir/>
          <dgm:resizeHandles/>
        </dgm:presLayoutVars>
      </dgm:prSet>
      <dgm:spPr/>
    </dgm:pt>
    <dgm:pt modelId="{8FEE612C-70E4-4A06-99A2-67A5C1DCD397}" type="pres">
      <dgm:prSet presAssocID="{356B3E16-E9F9-40AE-BB0A-222E74416314}" presName="composite" presStyleCnt="0"/>
      <dgm:spPr/>
    </dgm:pt>
    <dgm:pt modelId="{97C5DF96-3B2B-4813-9995-50048A516987}" type="pres">
      <dgm:prSet presAssocID="{356B3E16-E9F9-40AE-BB0A-222E74416314}" presName="rect1" presStyleLbl="bgImgPlace1" presStyleIdx="0" presStyleCnt="4" custLinFactNeighborX="-9175" custLinFactNeighborY="-1871"/>
      <dgm:spPr>
        <a:blipFill>
          <a:blip xmlns:r="http://schemas.openxmlformats.org/officeDocument/2006/relationships" r:embed="rId1"/>
          <a:srcRect/>
          <a:stretch>
            <a:fillRect l="-2000" r="-2000"/>
          </a:stretch>
        </a:blipFill>
      </dgm:spPr>
    </dgm:pt>
    <dgm:pt modelId="{9B37A5D8-1DCD-4668-BC99-487FB2F1C2BE}" type="pres">
      <dgm:prSet presAssocID="{356B3E16-E9F9-40AE-BB0A-222E74416314}" presName="rect2" presStyleLbl="node1" presStyleIdx="0" presStyleCnt="4" custScaleX="170713" custLinFactNeighborX="-49484" custLinFactNeighborY="0">
        <dgm:presLayoutVars>
          <dgm:bulletEnabled val="1"/>
        </dgm:presLayoutVars>
      </dgm:prSet>
      <dgm:spPr/>
    </dgm:pt>
    <dgm:pt modelId="{8FD6B547-3833-4877-841A-749994EE8FDE}" type="pres">
      <dgm:prSet presAssocID="{FC0753B2-4D45-41F1-8F4E-E4902F6C923B}" presName="sibTrans" presStyleCnt="0"/>
      <dgm:spPr/>
    </dgm:pt>
    <dgm:pt modelId="{3DC20206-632D-4C28-A1E5-70217657AD01}" type="pres">
      <dgm:prSet presAssocID="{CB6B14BA-F3ED-4E64-92C6-64F9828046FF}" presName="composite" presStyleCnt="0"/>
      <dgm:spPr/>
    </dgm:pt>
    <dgm:pt modelId="{02BE1B0A-E370-4B48-BAE5-1B5C3A78C9B4}" type="pres">
      <dgm:prSet presAssocID="{CB6B14BA-F3ED-4E64-92C6-64F9828046FF}" presName="rect1" presStyleLbl="bgImgPlace1" presStyleIdx="1" presStyleCnt="4" custLinFactNeighborX="9174" custLinFactNeighborY="-1871"/>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BE5D8D8D-B75C-4AA3-9895-700F1D82654A}" type="pres">
      <dgm:prSet presAssocID="{CB6B14BA-F3ED-4E64-92C6-64F9828046FF}" presName="rect2" presStyleLbl="node1" presStyleIdx="1" presStyleCnt="4" custScaleX="170713" custLinFactNeighborX="-15627" custLinFactNeighborY="1302">
        <dgm:presLayoutVars>
          <dgm:bulletEnabled val="1"/>
        </dgm:presLayoutVars>
      </dgm:prSet>
      <dgm:spPr/>
    </dgm:pt>
    <dgm:pt modelId="{CEBDBD27-96B3-4DA1-9F69-C5FB6CD8B579}" type="pres">
      <dgm:prSet presAssocID="{C3931165-71EC-4BF9-8FAA-58177A91C156}" presName="sibTrans" presStyleCnt="0"/>
      <dgm:spPr/>
    </dgm:pt>
    <dgm:pt modelId="{FFAC6340-6E3C-4D0E-95BB-4106A791359A}" type="pres">
      <dgm:prSet presAssocID="{2E98805E-0CC0-4C5D-8EC9-C8E1CDA301A2}" presName="composite" presStyleCnt="0"/>
      <dgm:spPr/>
    </dgm:pt>
    <dgm:pt modelId="{F0B5ABED-1BCA-4BC1-B43D-CB3680DEC54A}" type="pres">
      <dgm:prSet presAssocID="{2E98805E-0CC0-4C5D-8EC9-C8E1CDA301A2}" presName="rect1" presStyleLbl="bgImgPlace1" presStyleIdx="2" presStyleCnt="4" custLinFactNeighborX="-9175" custLinFactNeighborY="-1871"/>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A71AA191-3D1C-4737-82C1-47E744D89B6C}" type="pres">
      <dgm:prSet presAssocID="{2E98805E-0CC0-4C5D-8EC9-C8E1CDA301A2}" presName="rect2" presStyleLbl="node1" presStyleIdx="2" presStyleCnt="4" custScaleX="170713" custLinFactNeighborX="-49484" custLinFactNeighborY="0">
        <dgm:presLayoutVars>
          <dgm:bulletEnabled val="1"/>
        </dgm:presLayoutVars>
      </dgm:prSet>
      <dgm:spPr/>
    </dgm:pt>
    <dgm:pt modelId="{F51E7121-D3FE-43E1-B8DD-704EA4AF442A}" type="pres">
      <dgm:prSet presAssocID="{6114883A-DD12-4316-800E-42F1A8598F8E}" presName="sibTrans" presStyleCnt="0"/>
      <dgm:spPr/>
    </dgm:pt>
    <dgm:pt modelId="{068F4367-8A97-47F5-869B-CCF459EF0D83}" type="pres">
      <dgm:prSet presAssocID="{2C21EC5E-866E-4835-B1AA-7D9CD7A5702B}" presName="composite" presStyleCnt="0"/>
      <dgm:spPr/>
    </dgm:pt>
    <dgm:pt modelId="{A3E1358B-1094-44DC-83E7-F6B7477D4E25}" type="pres">
      <dgm:prSet presAssocID="{2C21EC5E-866E-4835-B1AA-7D9CD7A5702B}" presName="rect1" presStyleLbl="bgImgPlace1" presStyleIdx="3" presStyleCnt="4" custLinFactNeighborX="9174" custLinFactNeighborY="-1871"/>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pt>
    <dgm:pt modelId="{F6E15F06-8DC2-4961-8F73-A79C9CFDDC93}" type="pres">
      <dgm:prSet presAssocID="{2C21EC5E-866E-4835-B1AA-7D9CD7A5702B}" presName="rect2" presStyleLbl="node1" presStyleIdx="3" presStyleCnt="4" custScaleX="170713" custLinFactNeighborX="-15627" custLinFactNeighborY="1302">
        <dgm:presLayoutVars>
          <dgm:bulletEnabled val="1"/>
        </dgm:presLayoutVars>
      </dgm:prSet>
      <dgm:spPr/>
    </dgm:pt>
  </dgm:ptLst>
  <dgm:cxnLst>
    <dgm:cxn modelId="{1E935101-D32F-46CB-8BFC-2DD1F3D7165C}" type="presOf" srcId="{46972BD0-396B-418D-86CC-6B1E306C1CE8}" destId="{DA9172A9-14DB-4E75-ACA2-3AC29AB64C37}" srcOrd="0" destOrd="0" presId="urn:microsoft.com/office/officeart/2008/layout/BendingPictureBlocks"/>
    <dgm:cxn modelId="{41FB0F0E-05FE-40B2-BCA8-5EBDD931E357}" type="presOf" srcId="{2C21EC5E-866E-4835-B1AA-7D9CD7A5702B}" destId="{F6E15F06-8DC2-4961-8F73-A79C9CFDDC93}" srcOrd="0" destOrd="0" presId="urn:microsoft.com/office/officeart/2008/layout/BendingPictureBlocks"/>
    <dgm:cxn modelId="{1C891E2C-2C76-470C-8ED3-44EC80C84C24}" srcId="{46972BD0-396B-418D-86CC-6B1E306C1CE8}" destId="{2E98805E-0CC0-4C5D-8EC9-C8E1CDA301A2}" srcOrd="2" destOrd="0" parTransId="{48DB2F42-29A2-4C65-9FBF-071F47072939}" sibTransId="{6114883A-DD12-4316-800E-42F1A8598F8E}"/>
    <dgm:cxn modelId="{9835CA2F-0D5E-4EB9-BC5F-E0A3812BE404}" type="presOf" srcId="{CB6B14BA-F3ED-4E64-92C6-64F9828046FF}" destId="{BE5D8D8D-B75C-4AA3-9895-700F1D82654A}" srcOrd="0" destOrd="0" presId="urn:microsoft.com/office/officeart/2008/layout/BendingPictureBlocks"/>
    <dgm:cxn modelId="{B1A00936-0801-4BE0-A97E-E2C145F8D2BD}" srcId="{46972BD0-396B-418D-86CC-6B1E306C1CE8}" destId="{2C21EC5E-866E-4835-B1AA-7D9CD7A5702B}" srcOrd="3" destOrd="0" parTransId="{59B039F9-6525-4D51-9022-5E5AF3D84068}" sibTransId="{7576F570-C27E-4D8D-AEE0-E8566E3E406B}"/>
    <dgm:cxn modelId="{2F4F6A38-0E97-40ED-852E-939E89EE64A1}" srcId="{46972BD0-396B-418D-86CC-6B1E306C1CE8}" destId="{CB6B14BA-F3ED-4E64-92C6-64F9828046FF}" srcOrd="1" destOrd="0" parTransId="{45C133C5-2A3C-47BD-B4AB-99A214893B6D}" sibTransId="{C3931165-71EC-4BF9-8FAA-58177A91C156}"/>
    <dgm:cxn modelId="{D5429C76-9EB0-42CE-92DB-6179524CCAF8}" type="presOf" srcId="{2E98805E-0CC0-4C5D-8EC9-C8E1CDA301A2}" destId="{A71AA191-3D1C-4737-82C1-47E744D89B6C}" srcOrd="0" destOrd="0" presId="urn:microsoft.com/office/officeart/2008/layout/BendingPictureBlocks"/>
    <dgm:cxn modelId="{C334A177-8CCA-4617-B823-EA900CB05324}" type="presOf" srcId="{356B3E16-E9F9-40AE-BB0A-222E74416314}" destId="{9B37A5D8-1DCD-4668-BC99-487FB2F1C2BE}" srcOrd="0" destOrd="0" presId="urn:microsoft.com/office/officeart/2008/layout/BendingPictureBlocks"/>
    <dgm:cxn modelId="{E5AA17E4-BB0F-4DCA-9DFB-57C1217579A6}" srcId="{46972BD0-396B-418D-86CC-6B1E306C1CE8}" destId="{356B3E16-E9F9-40AE-BB0A-222E74416314}" srcOrd="0" destOrd="0" parTransId="{BB3394EB-6502-441A-A3C8-1F13D70278A6}" sibTransId="{FC0753B2-4D45-41F1-8F4E-E4902F6C923B}"/>
    <dgm:cxn modelId="{82DBA8D3-2A28-4574-A187-182E23497BB2}" type="presParOf" srcId="{DA9172A9-14DB-4E75-ACA2-3AC29AB64C37}" destId="{8FEE612C-70E4-4A06-99A2-67A5C1DCD397}" srcOrd="0" destOrd="0" presId="urn:microsoft.com/office/officeart/2008/layout/BendingPictureBlocks"/>
    <dgm:cxn modelId="{FF172690-BAE5-4228-8814-920CAFA52F99}" type="presParOf" srcId="{8FEE612C-70E4-4A06-99A2-67A5C1DCD397}" destId="{97C5DF96-3B2B-4813-9995-50048A516987}" srcOrd="0" destOrd="0" presId="urn:microsoft.com/office/officeart/2008/layout/BendingPictureBlocks"/>
    <dgm:cxn modelId="{20A375DA-30FB-4479-88AC-03377033E8BD}" type="presParOf" srcId="{8FEE612C-70E4-4A06-99A2-67A5C1DCD397}" destId="{9B37A5D8-1DCD-4668-BC99-487FB2F1C2BE}" srcOrd="1" destOrd="0" presId="urn:microsoft.com/office/officeart/2008/layout/BendingPictureBlocks"/>
    <dgm:cxn modelId="{95D4029F-5460-41E5-BE73-17EA2D6EE4EA}" type="presParOf" srcId="{DA9172A9-14DB-4E75-ACA2-3AC29AB64C37}" destId="{8FD6B547-3833-4877-841A-749994EE8FDE}" srcOrd="1" destOrd="0" presId="urn:microsoft.com/office/officeart/2008/layout/BendingPictureBlocks"/>
    <dgm:cxn modelId="{DE848616-E15D-42A4-B999-E8305AC44F4B}" type="presParOf" srcId="{DA9172A9-14DB-4E75-ACA2-3AC29AB64C37}" destId="{3DC20206-632D-4C28-A1E5-70217657AD01}" srcOrd="2" destOrd="0" presId="urn:microsoft.com/office/officeart/2008/layout/BendingPictureBlocks"/>
    <dgm:cxn modelId="{1CAA31F8-CD9B-4889-8DCF-D91217E63F66}" type="presParOf" srcId="{3DC20206-632D-4C28-A1E5-70217657AD01}" destId="{02BE1B0A-E370-4B48-BAE5-1B5C3A78C9B4}" srcOrd="0" destOrd="0" presId="urn:microsoft.com/office/officeart/2008/layout/BendingPictureBlocks"/>
    <dgm:cxn modelId="{D94FE705-FA8A-4817-83F1-1250AC2FEEB3}" type="presParOf" srcId="{3DC20206-632D-4C28-A1E5-70217657AD01}" destId="{BE5D8D8D-B75C-4AA3-9895-700F1D82654A}" srcOrd="1" destOrd="0" presId="urn:microsoft.com/office/officeart/2008/layout/BendingPictureBlocks"/>
    <dgm:cxn modelId="{BB0292D3-7DA7-4BAD-B6BC-4EF6B846A35A}" type="presParOf" srcId="{DA9172A9-14DB-4E75-ACA2-3AC29AB64C37}" destId="{CEBDBD27-96B3-4DA1-9F69-C5FB6CD8B579}" srcOrd="3" destOrd="0" presId="urn:microsoft.com/office/officeart/2008/layout/BendingPictureBlocks"/>
    <dgm:cxn modelId="{ADF92102-AD9B-4975-A462-1C8306E6A260}" type="presParOf" srcId="{DA9172A9-14DB-4E75-ACA2-3AC29AB64C37}" destId="{FFAC6340-6E3C-4D0E-95BB-4106A791359A}" srcOrd="4" destOrd="0" presId="urn:microsoft.com/office/officeart/2008/layout/BendingPictureBlocks"/>
    <dgm:cxn modelId="{B6A44664-6993-43F7-AC61-A4FAA829C2FF}" type="presParOf" srcId="{FFAC6340-6E3C-4D0E-95BB-4106A791359A}" destId="{F0B5ABED-1BCA-4BC1-B43D-CB3680DEC54A}" srcOrd="0" destOrd="0" presId="urn:microsoft.com/office/officeart/2008/layout/BendingPictureBlocks"/>
    <dgm:cxn modelId="{9749640F-C6FF-448D-B7B3-70ADF353DFBF}" type="presParOf" srcId="{FFAC6340-6E3C-4D0E-95BB-4106A791359A}" destId="{A71AA191-3D1C-4737-82C1-47E744D89B6C}" srcOrd="1" destOrd="0" presId="urn:microsoft.com/office/officeart/2008/layout/BendingPictureBlocks"/>
    <dgm:cxn modelId="{16B2C2A5-A134-4F01-B274-AC814BCA0A91}" type="presParOf" srcId="{DA9172A9-14DB-4E75-ACA2-3AC29AB64C37}" destId="{F51E7121-D3FE-43E1-B8DD-704EA4AF442A}" srcOrd="5" destOrd="0" presId="urn:microsoft.com/office/officeart/2008/layout/BendingPictureBlocks"/>
    <dgm:cxn modelId="{5488DB35-1BD4-4ED0-AB72-776E89BE45D7}" type="presParOf" srcId="{DA9172A9-14DB-4E75-ACA2-3AC29AB64C37}" destId="{068F4367-8A97-47F5-869B-CCF459EF0D83}" srcOrd="6" destOrd="0" presId="urn:microsoft.com/office/officeart/2008/layout/BendingPictureBlocks"/>
    <dgm:cxn modelId="{EE80E621-C414-4D1D-8370-214C64082025}" type="presParOf" srcId="{068F4367-8A97-47F5-869B-CCF459EF0D83}" destId="{A3E1358B-1094-44DC-83E7-F6B7477D4E25}" srcOrd="0" destOrd="0" presId="urn:microsoft.com/office/officeart/2008/layout/BendingPictureBlocks"/>
    <dgm:cxn modelId="{86860EB0-27ED-4AF3-BB4E-E4AB62D2C89B}" type="presParOf" srcId="{068F4367-8A97-47F5-869B-CCF459EF0D83}" destId="{F6E15F06-8DC2-4961-8F73-A79C9CFDDC93}"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89145F-F7A2-4CA2-B6AD-F53EF37736B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C5588F1A-813C-48A3-8D6E-867FC9F3AC77}">
      <dgm:prSet phldrT="[Text]" custT="1"/>
      <dgm:spPr>
        <a:solidFill>
          <a:schemeClr val="bg1"/>
        </a:solidFill>
        <a:ln w="38100">
          <a:solidFill>
            <a:srgbClr val="00A886"/>
          </a:solidFill>
        </a:ln>
      </dgm:spPr>
      <dgm:t>
        <a:bodyPr/>
        <a:lstStyle/>
        <a:p>
          <a:pPr>
            <a:buClr>
              <a:srgbClr val="498500"/>
            </a:buClr>
            <a:buSzPts val="2800"/>
            <a:buFont typeface="Arial"/>
            <a:buNone/>
          </a:pPr>
          <a:r>
            <a:rPr lang="en-US" sz="2400" b="0" i="0" u="none" strike="noStrike" cap="none" dirty="0" err="1">
              <a:solidFill>
                <a:srgbClr val="0C1B55"/>
              </a:solidFill>
              <a:latin typeface="Gotham Book" panose="02000604040000020004" pitchFamily="50" charset="0"/>
              <a:ea typeface="Arial"/>
              <a:cs typeface="Arial"/>
              <a:sym typeface="Arial"/>
            </a:rPr>
            <a:t>Prueba</a:t>
          </a:r>
          <a:r>
            <a:rPr lang="en-US" sz="2400" b="0" i="0" u="none" strike="noStrike" cap="none" dirty="0">
              <a:solidFill>
                <a:srgbClr val="0C1B55"/>
              </a:solidFill>
              <a:latin typeface="Gotham Book" panose="02000604040000020004" pitchFamily="50" charset="0"/>
              <a:ea typeface="Arial"/>
              <a:cs typeface="Arial"/>
              <a:sym typeface="Arial"/>
            </a:rPr>
            <a:t> </a:t>
          </a:r>
          <a:r>
            <a:rPr lang="en-US" sz="2400" b="0" i="0" u="none" strike="noStrike" cap="none" dirty="0" err="1">
              <a:solidFill>
                <a:srgbClr val="0C1B55"/>
              </a:solidFill>
              <a:latin typeface="Gotham Book" panose="02000604040000020004" pitchFamily="50" charset="0"/>
              <a:ea typeface="Arial"/>
              <a:cs typeface="Arial"/>
              <a:sym typeface="Arial"/>
            </a:rPr>
            <a:t>mensual</a:t>
          </a:r>
          <a:endParaRPr lang="en-US" sz="2400" dirty="0">
            <a:solidFill>
              <a:srgbClr val="0C1B55"/>
            </a:solidFill>
            <a:latin typeface="Gotham Book" panose="02000604040000020004" pitchFamily="50" charset="0"/>
          </a:endParaRPr>
        </a:p>
      </dgm:t>
    </dgm:pt>
    <dgm:pt modelId="{73E64BCE-10DD-49C9-89AC-1BE402059561}" type="parTrans" cxnId="{8A6887E1-8D13-426B-A317-62F03B493EFE}">
      <dgm:prSet/>
      <dgm:spPr/>
      <dgm:t>
        <a:bodyPr/>
        <a:lstStyle/>
        <a:p>
          <a:endParaRPr lang="en-US" sz="2400">
            <a:latin typeface="Gotham Book" panose="02000604040000020004" pitchFamily="50" charset="0"/>
          </a:endParaRPr>
        </a:p>
      </dgm:t>
    </dgm:pt>
    <dgm:pt modelId="{7BAE3484-3EEF-4EE9-B179-3FB839132F6C}" type="sibTrans" cxnId="{8A6887E1-8D13-426B-A317-62F03B493EFE}">
      <dgm:prSet/>
      <dgm:spPr/>
      <dgm:t>
        <a:bodyPr/>
        <a:lstStyle/>
        <a:p>
          <a:endParaRPr lang="en-US" sz="2400">
            <a:latin typeface="Gotham Book" panose="02000604040000020004" pitchFamily="50" charset="0"/>
          </a:endParaRPr>
        </a:p>
      </dgm:t>
    </dgm:pt>
    <dgm:pt modelId="{CC729678-6A04-46A0-8702-B8F38CB88353}">
      <dgm:prSet custT="1"/>
      <dgm:spPr>
        <a:solidFill>
          <a:schemeClr val="bg1"/>
        </a:solidFill>
        <a:ln w="38100">
          <a:solidFill>
            <a:srgbClr val="00A886"/>
          </a:solidFill>
        </a:ln>
      </dgm:spPr>
      <dgm:t>
        <a:bodyPr/>
        <a:lstStyle/>
        <a:p>
          <a:pPr>
            <a:buClr>
              <a:srgbClr val="498500"/>
            </a:buClr>
            <a:buSzPts val="2800"/>
            <a:buNone/>
          </a:pPr>
          <a:r>
            <a:rPr lang="en-US" sz="2400" dirty="0" err="1">
              <a:solidFill>
                <a:srgbClr val="0C1B55"/>
              </a:solidFill>
              <a:latin typeface="Gotham Book" panose="02000604040000020004" pitchFamily="50" charset="0"/>
              <a:ea typeface="Arial"/>
              <a:cs typeface="Arial"/>
              <a:sym typeface="Arial"/>
            </a:rPr>
            <a:t>Práctica</a:t>
          </a:r>
          <a:r>
            <a:rPr lang="en-US" sz="2400" dirty="0">
              <a:solidFill>
                <a:srgbClr val="0C1B55"/>
              </a:solidFill>
              <a:latin typeface="Gotham Book" panose="02000604040000020004" pitchFamily="50" charset="0"/>
              <a:ea typeface="Arial"/>
              <a:cs typeface="Arial"/>
              <a:sym typeface="Arial"/>
            </a:rPr>
            <a:t> </a:t>
          </a:r>
          <a:r>
            <a:rPr lang="en-US" sz="2400" dirty="0" err="1">
              <a:solidFill>
                <a:srgbClr val="0C1B55"/>
              </a:solidFill>
              <a:latin typeface="Gotham Book" panose="02000604040000020004" pitchFamily="50" charset="0"/>
              <a:ea typeface="Arial"/>
              <a:cs typeface="Arial"/>
              <a:sym typeface="Arial"/>
            </a:rPr>
            <a:t>mensual</a:t>
          </a:r>
          <a:endParaRPr lang="en-US" sz="2400" dirty="0">
            <a:solidFill>
              <a:srgbClr val="0C1B55"/>
            </a:solidFill>
            <a:latin typeface="Gotham Book" panose="02000604040000020004" pitchFamily="50" charset="0"/>
          </a:endParaRPr>
        </a:p>
      </dgm:t>
    </dgm:pt>
    <dgm:pt modelId="{8ACB4715-E3EB-4FD7-8D29-831799BF46C6}" type="parTrans" cxnId="{EC8B26B0-60D5-453F-A7C2-D63060622633}">
      <dgm:prSet/>
      <dgm:spPr/>
      <dgm:t>
        <a:bodyPr/>
        <a:lstStyle/>
        <a:p>
          <a:endParaRPr lang="en-US" sz="2400">
            <a:latin typeface="Gotham Book" panose="02000604040000020004" pitchFamily="50" charset="0"/>
          </a:endParaRPr>
        </a:p>
      </dgm:t>
    </dgm:pt>
    <dgm:pt modelId="{74E29010-C934-46FA-97F2-328120E29F6C}" type="sibTrans" cxnId="{EC8B26B0-60D5-453F-A7C2-D63060622633}">
      <dgm:prSet/>
      <dgm:spPr/>
      <dgm:t>
        <a:bodyPr/>
        <a:lstStyle/>
        <a:p>
          <a:endParaRPr lang="en-US" sz="2400">
            <a:latin typeface="Gotham Book" panose="02000604040000020004" pitchFamily="50" charset="0"/>
          </a:endParaRPr>
        </a:p>
      </dgm:t>
    </dgm:pt>
    <dgm:pt modelId="{97E0CC76-5E6B-4C0A-95DF-8272AF002B45}">
      <dgm:prSet custT="1"/>
      <dgm:spPr>
        <a:solidFill>
          <a:schemeClr val="bg1"/>
        </a:solidFill>
        <a:ln w="38100">
          <a:solidFill>
            <a:srgbClr val="00A886"/>
          </a:solidFill>
        </a:ln>
      </dgm:spPr>
      <dgm:t>
        <a:bodyPr/>
        <a:lstStyle/>
        <a:p>
          <a:pPr>
            <a:buClr>
              <a:srgbClr val="498500"/>
            </a:buClr>
            <a:buSzPts val="2800"/>
            <a:buFont typeface="Arial"/>
            <a:buNone/>
          </a:pPr>
          <a:r>
            <a:rPr lang="en-US" sz="2400" b="0" i="0" u="none" strike="noStrike" cap="none" dirty="0">
              <a:solidFill>
                <a:srgbClr val="0C1B55"/>
              </a:solidFill>
              <a:latin typeface="Gotham Book" panose="02000604040000020004" pitchFamily="50" charset="0"/>
              <a:ea typeface="Arial"/>
              <a:cs typeface="Arial"/>
              <a:sym typeface="Arial"/>
            </a:rPr>
            <a:t>Practique </a:t>
          </a:r>
          <a:r>
            <a:rPr lang="en-US" sz="2400" b="0" i="0" u="none" strike="noStrike" cap="none" dirty="0" err="1">
              <a:solidFill>
                <a:srgbClr val="0C1B55"/>
              </a:solidFill>
              <a:latin typeface="Gotham Book" panose="02000604040000020004" pitchFamily="50" charset="0"/>
              <a:ea typeface="Arial"/>
              <a:cs typeface="Arial"/>
              <a:sym typeface="Arial"/>
            </a:rPr>
            <a:t>todas</a:t>
          </a:r>
          <a:r>
            <a:rPr lang="en-US" sz="2400" b="0" i="0" u="none" strike="noStrike" cap="none" dirty="0">
              <a:solidFill>
                <a:srgbClr val="0C1B55"/>
              </a:solidFill>
              <a:latin typeface="Gotham Book" panose="02000604040000020004" pitchFamily="50" charset="0"/>
              <a:ea typeface="Arial"/>
              <a:cs typeface="Arial"/>
              <a:sym typeface="Arial"/>
            </a:rPr>
            <a:t> las </a:t>
          </a:r>
          <a:r>
            <a:rPr lang="en-US" sz="2400" b="0" i="0" u="none" strike="noStrike" cap="none" dirty="0" err="1">
              <a:solidFill>
                <a:srgbClr val="0C1B55"/>
              </a:solidFill>
              <a:latin typeface="Gotham Book" panose="02000604040000020004" pitchFamily="50" charset="0"/>
              <a:ea typeface="Arial"/>
              <a:cs typeface="Arial"/>
              <a:sym typeface="Arial"/>
            </a:rPr>
            <a:t>salidas</a:t>
          </a:r>
          <a:endParaRPr lang="en-US" sz="2400" dirty="0">
            <a:solidFill>
              <a:srgbClr val="0C1B55"/>
            </a:solidFill>
            <a:latin typeface="Gotham Book" panose="02000604040000020004" pitchFamily="50" charset="0"/>
          </a:endParaRPr>
        </a:p>
      </dgm:t>
    </dgm:pt>
    <dgm:pt modelId="{6FE4C9EA-CCEE-4D89-AA34-B660C6E6C994}" type="parTrans" cxnId="{86BCEEDE-B1D8-43EC-BE37-955502F51464}">
      <dgm:prSet/>
      <dgm:spPr/>
      <dgm:t>
        <a:bodyPr/>
        <a:lstStyle/>
        <a:p>
          <a:endParaRPr lang="en-US" sz="2400">
            <a:latin typeface="Gotham Book" panose="02000604040000020004" pitchFamily="50" charset="0"/>
          </a:endParaRPr>
        </a:p>
      </dgm:t>
    </dgm:pt>
    <dgm:pt modelId="{7DD5BA25-823B-458C-86B7-B8419645D7A2}" type="sibTrans" cxnId="{86BCEEDE-B1D8-43EC-BE37-955502F51464}">
      <dgm:prSet/>
      <dgm:spPr/>
      <dgm:t>
        <a:bodyPr/>
        <a:lstStyle/>
        <a:p>
          <a:endParaRPr lang="en-US" sz="2400">
            <a:latin typeface="Gotham Book" panose="02000604040000020004" pitchFamily="50" charset="0"/>
          </a:endParaRPr>
        </a:p>
      </dgm:t>
    </dgm:pt>
    <dgm:pt modelId="{EA84F8E7-4B98-45A6-A848-3119A9256D86}">
      <dgm:prSet custT="1"/>
      <dgm:spPr>
        <a:solidFill>
          <a:schemeClr val="bg1"/>
        </a:solidFill>
        <a:ln w="38100">
          <a:solidFill>
            <a:srgbClr val="00A886"/>
          </a:solidFill>
        </a:ln>
      </dgm:spPr>
      <dgm:t>
        <a:bodyPr/>
        <a:lstStyle/>
        <a:p>
          <a:pPr>
            <a:buClr>
              <a:srgbClr val="498500"/>
            </a:buClr>
            <a:buSzPct val="100000"/>
            <a:buFont typeface="Arial"/>
            <a:buNone/>
          </a:pPr>
          <a:r>
            <a:rPr lang="es-ES" sz="2400" b="0" i="0" u="none" strike="noStrike" cap="none" dirty="0">
              <a:solidFill>
                <a:srgbClr val="0C1B55"/>
              </a:solidFill>
              <a:latin typeface="Gotham Book" panose="02000604040000020004" pitchFamily="50" charset="0"/>
              <a:ea typeface="Arial"/>
              <a:cs typeface="Arial"/>
              <a:sym typeface="Arial"/>
            </a:rPr>
            <a:t>¿Qué ocurrirá en el lugar de encuentro? </a:t>
          </a:r>
          <a:endParaRPr lang="en-US" sz="2400" dirty="0">
            <a:solidFill>
              <a:srgbClr val="0C1B55"/>
            </a:solidFill>
            <a:latin typeface="Gotham Book" panose="02000604040000020004" pitchFamily="50" charset="0"/>
          </a:endParaRPr>
        </a:p>
      </dgm:t>
    </dgm:pt>
    <dgm:pt modelId="{24CCE49A-FF77-4DE5-99E5-D69CFE27661E}" type="parTrans" cxnId="{3DDD30E3-4F01-4B3B-A7A4-23CCEADBA884}">
      <dgm:prSet/>
      <dgm:spPr/>
      <dgm:t>
        <a:bodyPr/>
        <a:lstStyle/>
        <a:p>
          <a:endParaRPr lang="en-US" sz="2400">
            <a:latin typeface="Gotham Book" panose="02000604040000020004" pitchFamily="50" charset="0"/>
          </a:endParaRPr>
        </a:p>
      </dgm:t>
    </dgm:pt>
    <dgm:pt modelId="{332D0F58-7E37-490F-853E-A306AEC42014}" type="sibTrans" cxnId="{3DDD30E3-4F01-4B3B-A7A4-23CCEADBA884}">
      <dgm:prSet/>
      <dgm:spPr/>
      <dgm:t>
        <a:bodyPr/>
        <a:lstStyle/>
        <a:p>
          <a:endParaRPr lang="en-US" sz="2400">
            <a:latin typeface="Gotham Book" panose="02000604040000020004" pitchFamily="50" charset="0"/>
          </a:endParaRPr>
        </a:p>
      </dgm:t>
    </dgm:pt>
    <dgm:pt modelId="{4805E2CE-48C3-467E-A235-9754D3E5E5E0}">
      <dgm:prSet custT="1"/>
      <dgm:spPr>
        <a:solidFill>
          <a:schemeClr val="bg1"/>
        </a:solidFill>
        <a:ln w="38100">
          <a:solidFill>
            <a:srgbClr val="00A886"/>
          </a:solidFill>
        </a:ln>
      </dgm:spPr>
      <dgm:t>
        <a:bodyPr/>
        <a:lstStyle/>
        <a:p>
          <a:pPr>
            <a:buClr>
              <a:srgbClr val="498500"/>
            </a:buClr>
            <a:buSzPct val="100000"/>
            <a:buFont typeface="Arial"/>
            <a:buNone/>
          </a:pPr>
          <a:r>
            <a:rPr lang="en-US" sz="2400" b="0" i="0" u="none" strike="noStrike" cap="none" dirty="0" err="1">
              <a:solidFill>
                <a:srgbClr val="0C1B55"/>
              </a:solidFill>
              <a:latin typeface="Gotham Book" panose="02000604040000020004" pitchFamily="50" charset="0"/>
              <a:ea typeface="Arial"/>
              <a:cs typeface="Arial"/>
              <a:sym typeface="Arial"/>
            </a:rPr>
            <a:t>Nunca</a:t>
          </a:r>
          <a:r>
            <a:rPr lang="en-US" sz="2400" b="0" i="0" u="none" strike="noStrike" cap="none" dirty="0">
              <a:solidFill>
                <a:srgbClr val="0C1B55"/>
              </a:solidFill>
              <a:latin typeface="Gotham Book" panose="02000604040000020004" pitchFamily="50" charset="0"/>
              <a:ea typeface="Arial"/>
              <a:cs typeface="Arial"/>
              <a:sym typeface="Arial"/>
            </a:rPr>
            <a:t> </a:t>
          </a:r>
          <a:r>
            <a:rPr lang="en-US" sz="2400" b="0" i="0" u="none" strike="noStrike" cap="none" dirty="0" err="1">
              <a:solidFill>
                <a:srgbClr val="0C1B55"/>
              </a:solidFill>
              <a:latin typeface="Gotham Book" panose="02000604040000020004" pitchFamily="50" charset="0"/>
              <a:ea typeface="Arial"/>
              <a:cs typeface="Arial"/>
              <a:sym typeface="Arial"/>
            </a:rPr>
            <a:t>vuelva</a:t>
          </a:r>
          <a:r>
            <a:rPr lang="en-US" sz="2400" b="0" i="0" u="none" strike="noStrike" cap="none" dirty="0">
              <a:solidFill>
                <a:srgbClr val="0C1B55"/>
              </a:solidFill>
              <a:latin typeface="Gotham Book" panose="02000604040000020004" pitchFamily="50" charset="0"/>
              <a:ea typeface="Arial"/>
              <a:cs typeface="Arial"/>
              <a:sym typeface="Arial"/>
            </a:rPr>
            <a:t> a </a:t>
          </a:r>
          <a:r>
            <a:rPr lang="en-US" sz="2400" b="0" i="0" u="none" strike="noStrike" cap="none" dirty="0" err="1">
              <a:solidFill>
                <a:srgbClr val="0C1B55"/>
              </a:solidFill>
              <a:latin typeface="Gotham Book" panose="02000604040000020004" pitchFamily="50" charset="0"/>
              <a:ea typeface="Arial"/>
              <a:cs typeface="Arial"/>
              <a:sym typeface="Arial"/>
            </a:rPr>
            <a:t>entrar</a:t>
          </a:r>
          <a:endParaRPr lang="en-US" sz="2400" dirty="0">
            <a:solidFill>
              <a:srgbClr val="0C1B55"/>
            </a:solidFill>
            <a:latin typeface="Gotham Book" panose="02000604040000020004" pitchFamily="50" charset="0"/>
          </a:endParaRPr>
        </a:p>
      </dgm:t>
    </dgm:pt>
    <dgm:pt modelId="{9EFEB157-014B-44CC-B038-78F68457B217}" type="parTrans" cxnId="{146D1401-833E-4B3D-A910-F5C3B4AA955D}">
      <dgm:prSet/>
      <dgm:spPr/>
      <dgm:t>
        <a:bodyPr/>
        <a:lstStyle/>
        <a:p>
          <a:endParaRPr lang="en-US" sz="2400">
            <a:latin typeface="Gotham Book" panose="02000604040000020004" pitchFamily="50" charset="0"/>
          </a:endParaRPr>
        </a:p>
      </dgm:t>
    </dgm:pt>
    <dgm:pt modelId="{66275D88-E7C4-4899-9050-4E3CD42CF2E7}" type="sibTrans" cxnId="{146D1401-833E-4B3D-A910-F5C3B4AA955D}">
      <dgm:prSet/>
      <dgm:spPr/>
      <dgm:t>
        <a:bodyPr/>
        <a:lstStyle/>
        <a:p>
          <a:endParaRPr lang="en-US" sz="2400">
            <a:latin typeface="Gotham Book" panose="02000604040000020004" pitchFamily="50" charset="0"/>
          </a:endParaRPr>
        </a:p>
      </dgm:t>
    </dgm:pt>
    <dgm:pt modelId="{D1E50150-FAC1-44EC-B6AB-CC00FC090BF0}" type="pres">
      <dgm:prSet presAssocID="{7389145F-F7A2-4CA2-B6AD-F53EF37736BE}" presName="Name0" presStyleCnt="0">
        <dgm:presLayoutVars>
          <dgm:dir/>
          <dgm:resizeHandles val="exact"/>
        </dgm:presLayoutVars>
      </dgm:prSet>
      <dgm:spPr/>
    </dgm:pt>
    <dgm:pt modelId="{59A7D501-9228-4F66-B2AC-044D62A1B98E}" type="pres">
      <dgm:prSet presAssocID="{C5588F1A-813C-48A3-8D6E-867FC9F3AC77}" presName="composite" presStyleCnt="0"/>
      <dgm:spPr/>
    </dgm:pt>
    <dgm:pt modelId="{D05F32CA-5C2D-42B9-9B09-B896D928C623}" type="pres">
      <dgm:prSet presAssocID="{C5588F1A-813C-48A3-8D6E-867FC9F3AC77}" presName="rect1" presStyleLbl="bgImgPlace1" presStyleIdx="0" presStyleCnt="5" custScaleX="58244" custScaleY="68152" custLinFactNeighborX="-185" custLinFactNeighborY="191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a:noFill/>
        </a:ln>
      </dgm:spPr>
      <dgm:extLst>
        <a:ext uri="{E40237B7-FDA0-4F09-8148-C483321AD2D9}">
          <dgm14:cNvPr xmlns:dgm14="http://schemas.microsoft.com/office/drawing/2010/diagram" id="0" name="" descr="Siren with solid fill"/>
        </a:ext>
      </dgm:extLst>
    </dgm:pt>
    <dgm:pt modelId="{D7FD3365-A251-4B6F-B578-C1C9A9AE7400}" type="pres">
      <dgm:prSet presAssocID="{C5588F1A-813C-48A3-8D6E-867FC9F3AC77}" presName="wedgeRectCallout1" presStyleLbl="node1" presStyleIdx="0" presStyleCnt="5" custScaleY="240550" custLinFactY="23732" custLinFactNeighborX="839" custLinFactNeighborY="100000">
        <dgm:presLayoutVars>
          <dgm:bulletEnabled val="1"/>
        </dgm:presLayoutVars>
      </dgm:prSet>
      <dgm:spPr/>
    </dgm:pt>
    <dgm:pt modelId="{620EEB5E-C184-4A7F-A980-DDA43A77B035}" type="pres">
      <dgm:prSet presAssocID="{7BAE3484-3EEF-4EE9-B179-3FB839132F6C}" presName="sibTrans" presStyleCnt="0"/>
      <dgm:spPr/>
    </dgm:pt>
    <dgm:pt modelId="{67F49189-C346-4A56-9F9E-139CF760B9A4}" type="pres">
      <dgm:prSet presAssocID="{CC729678-6A04-46A0-8702-B8F38CB88353}" presName="composite" presStyleCnt="0"/>
      <dgm:spPr/>
    </dgm:pt>
    <dgm:pt modelId="{E58B8F7C-CCFF-4D2F-805E-49E152EA2C6E}" type="pres">
      <dgm:prSet presAssocID="{CC729678-6A04-46A0-8702-B8F38CB88353}" presName="rect1" presStyleLbl="bgImgPlace1" presStyleIdx="1" presStyleCnt="5" custScaleX="58244" custScaleY="68152" custLinFactNeighborX="-185" custLinFactNeighborY="191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a:noFill/>
        </a:ln>
      </dgm:spPr>
      <dgm:extLst>
        <a:ext uri="{E40237B7-FDA0-4F09-8148-C483321AD2D9}">
          <dgm14:cNvPr xmlns:dgm14="http://schemas.microsoft.com/office/drawing/2010/diagram" id="0" name="" descr="Daily calendar with solid fill"/>
        </a:ext>
      </dgm:extLst>
    </dgm:pt>
    <dgm:pt modelId="{BEC18C2F-D0D4-4C1B-8A68-EC4812D7B8A4}" type="pres">
      <dgm:prSet presAssocID="{CC729678-6A04-46A0-8702-B8F38CB88353}" presName="wedgeRectCallout1" presStyleLbl="node1" presStyleIdx="1" presStyleCnt="5" custScaleY="240550" custLinFactY="23732" custLinFactNeighborX="839" custLinFactNeighborY="100000">
        <dgm:presLayoutVars>
          <dgm:bulletEnabled val="1"/>
        </dgm:presLayoutVars>
      </dgm:prSet>
      <dgm:spPr/>
    </dgm:pt>
    <dgm:pt modelId="{CE5C7866-9248-4F80-80E5-5C8281E44831}" type="pres">
      <dgm:prSet presAssocID="{74E29010-C934-46FA-97F2-328120E29F6C}" presName="sibTrans" presStyleCnt="0"/>
      <dgm:spPr/>
    </dgm:pt>
    <dgm:pt modelId="{6E40D129-E958-4BBA-A27B-E16F210DCCD8}" type="pres">
      <dgm:prSet presAssocID="{97E0CC76-5E6B-4C0A-95DF-8272AF002B45}" presName="composite" presStyleCnt="0"/>
      <dgm:spPr/>
    </dgm:pt>
    <dgm:pt modelId="{BE0CB525-0FE2-4C6B-AAC0-49C398ECF71C}" type="pres">
      <dgm:prSet presAssocID="{97E0CC76-5E6B-4C0A-95DF-8272AF002B45}" presName="rect1" presStyleLbl="bgImgPlace1" presStyleIdx="2" presStyleCnt="5" custScaleX="58244" custScaleY="68152" custLinFactNeighborX="-185" custLinFactNeighborY="191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a:noFill/>
        </a:ln>
      </dgm:spPr>
      <dgm:extLst>
        <a:ext uri="{E40237B7-FDA0-4F09-8148-C483321AD2D9}">
          <dgm14:cNvPr xmlns:dgm14="http://schemas.microsoft.com/office/drawing/2010/diagram" id="0" name="" descr="Door Closed with solid fill"/>
        </a:ext>
      </dgm:extLst>
    </dgm:pt>
    <dgm:pt modelId="{082E6821-3EE8-42CB-8441-6B4C4473FB42}" type="pres">
      <dgm:prSet presAssocID="{97E0CC76-5E6B-4C0A-95DF-8272AF002B45}" presName="wedgeRectCallout1" presStyleLbl="node1" presStyleIdx="2" presStyleCnt="5" custScaleY="240550" custLinFactY="23732" custLinFactNeighborX="839" custLinFactNeighborY="100000">
        <dgm:presLayoutVars>
          <dgm:bulletEnabled val="1"/>
        </dgm:presLayoutVars>
      </dgm:prSet>
      <dgm:spPr/>
    </dgm:pt>
    <dgm:pt modelId="{EE9F4C0E-E82E-4733-B7A5-51A6AC65EA67}" type="pres">
      <dgm:prSet presAssocID="{7DD5BA25-823B-458C-86B7-B8419645D7A2}" presName="sibTrans" presStyleCnt="0"/>
      <dgm:spPr/>
    </dgm:pt>
    <dgm:pt modelId="{2F4C7300-B51F-47AD-8822-5343705DD0BD}" type="pres">
      <dgm:prSet presAssocID="{EA84F8E7-4B98-45A6-A848-3119A9256D86}" presName="composite" presStyleCnt="0"/>
      <dgm:spPr/>
    </dgm:pt>
    <dgm:pt modelId="{E0070FA8-ABAF-43E8-80F4-A14A3529F586}" type="pres">
      <dgm:prSet presAssocID="{EA84F8E7-4B98-45A6-A848-3119A9256D86}" presName="rect1" presStyleLbl="bgImgPlace1" presStyleIdx="3" presStyleCnt="5" custScaleX="58244" custScaleY="68152" custLinFactNeighborX="-185" custLinFactNeighborY="191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a:noFill/>
        </a:ln>
      </dgm:spPr>
      <dgm:extLst>
        <a:ext uri="{E40237B7-FDA0-4F09-8148-C483321AD2D9}">
          <dgm14:cNvPr xmlns:dgm14="http://schemas.microsoft.com/office/drawing/2010/diagram" id="0" name="" descr="Deciduous tree with solid fill"/>
        </a:ext>
      </dgm:extLst>
    </dgm:pt>
    <dgm:pt modelId="{91E4F058-530D-41C5-95E2-7A94201B92A8}" type="pres">
      <dgm:prSet presAssocID="{EA84F8E7-4B98-45A6-A848-3119A9256D86}" presName="wedgeRectCallout1" presStyleLbl="node1" presStyleIdx="3" presStyleCnt="5" custScaleY="240550" custLinFactY="23732" custLinFactNeighborX="839" custLinFactNeighborY="100000">
        <dgm:presLayoutVars>
          <dgm:bulletEnabled val="1"/>
        </dgm:presLayoutVars>
      </dgm:prSet>
      <dgm:spPr/>
    </dgm:pt>
    <dgm:pt modelId="{4A4C528B-9195-41BC-833A-261AF901FF62}" type="pres">
      <dgm:prSet presAssocID="{332D0F58-7E37-490F-853E-A306AEC42014}" presName="sibTrans" presStyleCnt="0"/>
      <dgm:spPr/>
    </dgm:pt>
    <dgm:pt modelId="{0B059829-AE8B-4377-B6D6-C583304167D5}" type="pres">
      <dgm:prSet presAssocID="{4805E2CE-48C3-467E-A235-9754D3E5E5E0}" presName="composite" presStyleCnt="0"/>
      <dgm:spPr/>
    </dgm:pt>
    <dgm:pt modelId="{8975AB5D-DEBB-4405-9E67-5F37FB1C6007}" type="pres">
      <dgm:prSet presAssocID="{4805E2CE-48C3-467E-A235-9754D3E5E5E0}" presName="rect1" presStyleLbl="bgImgPlace1" presStyleIdx="4" presStyleCnt="5" custScaleX="58244" custScaleY="68152" custLinFactNeighborX="-185" custLinFactNeighborY="1911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a:noFill/>
        </a:ln>
      </dgm:spPr>
      <dgm:extLst>
        <a:ext uri="{E40237B7-FDA0-4F09-8148-C483321AD2D9}">
          <dgm14:cNvPr xmlns:dgm14="http://schemas.microsoft.com/office/drawing/2010/diagram" id="0" name="" descr="No sign with solid fill"/>
        </a:ext>
      </dgm:extLst>
    </dgm:pt>
    <dgm:pt modelId="{3B466688-C46E-40F3-A6FD-D4B24BC7A27E}" type="pres">
      <dgm:prSet presAssocID="{4805E2CE-48C3-467E-A235-9754D3E5E5E0}" presName="wedgeRectCallout1" presStyleLbl="node1" presStyleIdx="4" presStyleCnt="5" custScaleY="240550" custLinFactY="23732" custLinFactNeighborX="839" custLinFactNeighborY="100000">
        <dgm:presLayoutVars>
          <dgm:bulletEnabled val="1"/>
        </dgm:presLayoutVars>
      </dgm:prSet>
      <dgm:spPr/>
    </dgm:pt>
  </dgm:ptLst>
  <dgm:cxnLst>
    <dgm:cxn modelId="{146D1401-833E-4B3D-A910-F5C3B4AA955D}" srcId="{7389145F-F7A2-4CA2-B6AD-F53EF37736BE}" destId="{4805E2CE-48C3-467E-A235-9754D3E5E5E0}" srcOrd="4" destOrd="0" parTransId="{9EFEB157-014B-44CC-B038-78F68457B217}" sibTransId="{66275D88-E7C4-4899-9050-4E3CD42CF2E7}"/>
    <dgm:cxn modelId="{E85AFD29-F087-453A-91F1-E3ED199EBBE1}" type="presOf" srcId="{4805E2CE-48C3-467E-A235-9754D3E5E5E0}" destId="{3B466688-C46E-40F3-A6FD-D4B24BC7A27E}" srcOrd="0" destOrd="0" presId="urn:microsoft.com/office/officeart/2008/layout/BendingPictureCaptionList"/>
    <dgm:cxn modelId="{83B1F592-2AB5-4537-A34C-E54A1429E7F1}" type="presOf" srcId="{C5588F1A-813C-48A3-8D6E-867FC9F3AC77}" destId="{D7FD3365-A251-4B6F-B578-C1C9A9AE7400}" srcOrd="0" destOrd="0" presId="urn:microsoft.com/office/officeart/2008/layout/BendingPictureCaptionList"/>
    <dgm:cxn modelId="{6E452FA9-2D6B-4408-9945-AD340ACB7FA8}" type="presOf" srcId="{7389145F-F7A2-4CA2-B6AD-F53EF37736BE}" destId="{D1E50150-FAC1-44EC-B6AB-CC00FC090BF0}" srcOrd="0" destOrd="0" presId="urn:microsoft.com/office/officeart/2008/layout/BendingPictureCaptionList"/>
    <dgm:cxn modelId="{EC8B26B0-60D5-453F-A7C2-D63060622633}" srcId="{7389145F-F7A2-4CA2-B6AD-F53EF37736BE}" destId="{CC729678-6A04-46A0-8702-B8F38CB88353}" srcOrd="1" destOrd="0" parTransId="{8ACB4715-E3EB-4FD7-8D29-831799BF46C6}" sibTransId="{74E29010-C934-46FA-97F2-328120E29F6C}"/>
    <dgm:cxn modelId="{7769EEC7-58A7-4699-9C2C-A3E014A12473}" type="presOf" srcId="{97E0CC76-5E6B-4C0A-95DF-8272AF002B45}" destId="{082E6821-3EE8-42CB-8441-6B4C4473FB42}" srcOrd="0" destOrd="0" presId="urn:microsoft.com/office/officeart/2008/layout/BendingPictureCaptionList"/>
    <dgm:cxn modelId="{F7FBA9DB-8B1E-4323-BBB4-9528FE3E29A4}" type="presOf" srcId="{EA84F8E7-4B98-45A6-A848-3119A9256D86}" destId="{91E4F058-530D-41C5-95E2-7A94201B92A8}" srcOrd="0" destOrd="0" presId="urn:microsoft.com/office/officeart/2008/layout/BendingPictureCaptionList"/>
    <dgm:cxn modelId="{87E159DD-F3EC-4849-A0BE-5914751D7BB2}" type="presOf" srcId="{CC729678-6A04-46A0-8702-B8F38CB88353}" destId="{BEC18C2F-D0D4-4C1B-8A68-EC4812D7B8A4}" srcOrd="0" destOrd="0" presId="urn:microsoft.com/office/officeart/2008/layout/BendingPictureCaptionList"/>
    <dgm:cxn modelId="{86BCEEDE-B1D8-43EC-BE37-955502F51464}" srcId="{7389145F-F7A2-4CA2-B6AD-F53EF37736BE}" destId="{97E0CC76-5E6B-4C0A-95DF-8272AF002B45}" srcOrd="2" destOrd="0" parTransId="{6FE4C9EA-CCEE-4D89-AA34-B660C6E6C994}" sibTransId="{7DD5BA25-823B-458C-86B7-B8419645D7A2}"/>
    <dgm:cxn modelId="{8A6887E1-8D13-426B-A317-62F03B493EFE}" srcId="{7389145F-F7A2-4CA2-B6AD-F53EF37736BE}" destId="{C5588F1A-813C-48A3-8D6E-867FC9F3AC77}" srcOrd="0" destOrd="0" parTransId="{73E64BCE-10DD-49C9-89AC-1BE402059561}" sibTransId="{7BAE3484-3EEF-4EE9-B179-3FB839132F6C}"/>
    <dgm:cxn modelId="{3DDD30E3-4F01-4B3B-A7A4-23CCEADBA884}" srcId="{7389145F-F7A2-4CA2-B6AD-F53EF37736BE}" destId="{EA84F8E7-4B98-45A6-A848-3119A9256D86}" srcOrd="3" destOrd="0" parTransId="{24CCE49A-FF77-4DE5-99E5-D69CFE27661E}" sibTransId="{332D0F58-7E37-490F-853E-A306AEC42014}"/>
    <dgm:cxn modelId="{1B4BA24B-3028-4C1D-9138-F58DB99441D3}" type="presParOf" srcId="{D1E50150-FAC1-44EC-B6AB-CC00FC090BF0}" destId="{59A7D501-9228-4F66-B2AC-044D62A1B98E}" srcOrd="0" destOrd="0" presId="urn:microsoft.com/office/officeart/2008/layout/BendingPictureCaptionList"/>
    <dgm:cxn modelId="{BD809384-A615-4FD9-AF0E-0C62BD878C8B}" type="presParOf" srcId="{59A7D501-9228-4F66-B2AC-044D62A1B98E}" destId="{D05F32CA-5C2D-42B9-9B09-B896D928C623}" srcOrd="0" destOrd="0" presId="urn:microsoft.com/office/officeart/2008/layout/BendingPictureCaptionList"/>
    <dgm:cxn modelId="{C30A9796-93C8-4CED-B130-228331923C2F}" type="presParOf" srcId="{59A7D501-9228-4F66-B2AC-044D62A1B98E}" destId="{D7FD3365-A251-4B6F-B578-C1C9A9AE7400}" srcOrd="1" destOrd="0" presId="urn:microsoft.com/office/officeart/2008/layout/BendingPictureCaptionList"/>
    <dgm:cxn modelId="{DA4E6D7F-4A25-4ED6-8327-EC7579BC53FB}" type="presParOf" srcId="{D1E50150-FAC1-44EC-B6AB-CC00FC090BF0}" destId="{620EEB5E-C184-4A7F-A980-DDA43A77B035}" srcOrd="1" destOrd="0" presId="urn:microsoft.com/office/officeart/2008/layout/BendingPictureCaptionList"/>
    <dgm:cxn modelId="{00AA5705-ABE4-4BF6-AF86-679F586B2E9E}" type="presParOf" srcId="{D1E50150-FAC1-44EC-B6AB-CC00FC090BF0}" destId="{67F49189-C346-4A56-9F9E-139CF760B9A4}" srcOrd="2" destOrd="0" presId="urn:microsoft.com/office/officeart/2008/layout/BendingPictureCaptionList"/>
    <dgm:cxn modelId="{BA0C30BB-BBBA-40B0-AC2D-DA142E63E3DA}" type="presParOf" srcId="{67F49189-C346-4A56-9F9E-139CF760B9A4}" destId="{E58B8F7C-CCFF-4D2F-805E-49E152EA2C6E}" srcOrd="0" destOrd="0" presId="urn:microsoft.com/office/officeart/2008/layout/BendingPictureCaptionList"/>
    <dgm:cxn modelId="{30DC1AC0-75FF-4EF8-87F1-0A6B639725F6}" type="presParOf" srcId="{67F49189-C346-4A56-9F9E-139CF760B9A4}" destId="{BEC18C2F-D0D4-4C1B-8A68-EC4812D7B8A4}" srcOrd="1" destOrd="0" presId="urn:microsoft.com/office/officeart/2008/layout/BendingPictureCaptionList"/>
    <dgm:cxn modelId="{FC87C366-2B81-4680-8D03-BDC17A5C8BFA}" type="presParOf" srcId="{D1E50150-FAC1-44EC-B6AB-CC00FC090BF0}" destId="{CE5C7866-9248-4F80-80E5-5C8281E44831}" srcOrd="3" destOrd="0" presId="urn:microsoft.com/office/officeart/2008/layout/BendingPictureCaptionList"/>
    <dgm:cxn modelId="{EB6A6C33-DE67-40CE-92E2-7C5AA8983ECB}" type="presParOf" srcId="{D1E50150-FAC1-44EC-B6AB-CC00FC090BF0}" destId="{6E40D129-E958-4BBA-A27B-E16F210DCCD8}" srcOrd="4" destOrd="0" presId="urn:microsoft.com/office/officeart/2008/layout/BendingPictureCaptionList"/>
    <dgm:cxn modelId="{06E67C75-A939-409C-98E1-9F7E44BAE805}" type="presParOf" srcId="{6E40D129-E958-4BBA-A27B-E16F210DCCD8}" destId="{BE0CB525-0FE2-4C6B-AAC0-49C398ECF71C}" srcOrd="0" destOrd="0" presId="urn:microsoft.com/office/officeart/2008/layout/BendingPictureCaptionList"/>
    <dgm:cxn modelId="{E4F18D39-DC34-4E99-8C9B-426D28EDA379}" type="presParOf" srcId="{6E40D129-E958-4BBA-A27B-E16F210DCCD8}" destId="{082E6821-3EE8-42CB-8441-6B4C4473FB42}" srcOrd="1" destOrd="0" presId="urn:microsoft.com/office/officeart/2008/layout/BendingPictureCaptionList"/>
    <dgm:cxn modelId="{9511CCA6-4EA1-46B8-9985-F120C08624F7}" type="presParOf" srcId="{D1E50150-FAC1-44EC-B6AB-CC00FC090BF0}" destId="{EE9F4C0E-E82E-4733-B7A5-51A6AC65EA67}" srcOrd="5" destOrd="0" presId="urn:microsoft.com/office/officeart/2008/layout/BendingPictureCaptionList"/>
    <dgm:cxn modelId="{E7A2457A-F20C-4734-8614-2728FF42A0B0}" type="presParOf" srcId="{D1E50150-FAC1-44EC-B6AB-CC00FC090BF0}" destId="{2F4C7300-B51F-47AD-8822-5343705DD0BD}" srcOrd="6" destOrd="0" presId="urn:microsoft.com/office/officeart/2008/layout/BendingPictureCaptionList"/>
    <dgm:cxn modelId="{3AA9C363-B8FE-4AD4-9EFF-A0381E8B5131}" type="presParOf" srcId="{2F4C7300-B51F-47AD-8822-5343705DD0BD}" destId="{E0070FA8-ABAF-43E8-80F4-A14A3529F586}" srcOrd="0" destOrd="0" presId="urn:microsoft.com/office/officeart/2008/layout/BendingPictureCaptionList"/>
    <dgm:cxn modelId="{9094FA71-2439-44A5-890A-B1ED6406322C}" type="presParOf" srcId="{2F4C7300-B51F-47AD-8822-5343705DD0BD}" destId="{91E4F058-530D-41C5-95E2-7A94201B92A8}" srcOrd="1" destOrd="0" presId="urn:microsoft.com/office/officeart/2008/layout/BendingPictureCaptionList"/>
    <dgm:cxn modelId="{983A8778-BA7D-44F9-B9C4-A15F75726B53}" type="presParOf" srcId="{D1E50150-FAC1-44EC-B6AB-CC00FC090BF0}" destId="{4A4C528B-9195-41BC-833A-261AF901FF62}" srcOrd="7" destOrd="0" presId="urn:microsoft.com/office/officeart/2008/layout/BendingPictureCaptionList"/>
    <dgm:cxn modelId="{6EBF909A-07FE-47FA-A7BE-5A731D65F9D4}" type="presParOf" srcId="{D1E50150-FAC1-44EC-B6AB-CC00FC090BF0}" destId="{0B059829-AE8B-4377-B6D6-C583304167D5}" srcOrd="8" destOrd="0" presId="urn:microsoft.com/office/officeart/2008/layout/BendingPictureCaptionList"/>
    <dgm:cxn modelId="{978730F0-E689-49BB-9DD9-4B7AC43039B8}" type="presParOf" srcId="{0B059829-AE8B-4377-B6D6-C583304167D5}" destId="{8975AB5D-DEBB-4405-9E67-5F37FB1C6007}" srcOrd="0" destOrd="0" presId="urn:microsoft.com/office/officeart/2008/layout/BendingPictureCaptionList"/>
    <dgm:cxn modelId="{05A1BE9D-F51E-43A9-9CF0-F121906EFCD1}" type="presParOf" srcId="{0B059829-AE8B-4377-B6D6-C583304167D5}" destId="{3B466688-C46E-40F3-A6FD-D4B24BC7A27E}"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246532-1D8F-4162-994B-E81A9F535ED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4DE30D6-7A0D-420D-A967-C686FECF11FC}">
      <dgm:prSet phldrT="[Text]" custT="1"/>
      <dgm:spPr>
        <a:solidFill>
          <a:schemeClr val="bg1"/>
        </a:solidFill>
        <a:ln w="38100">
          <a:solidFill>
            <a:srgbClr val="00A886"/>
          </a:solidFill>
        </a:ln>
      </dgm:spPr>
      <dgm:t>
        <a:bodyPr/>
        <a:lstStyle/>
        <a:p>
          <a:r>
            <a:rPr lang="en-US" sz="2800" b="1" dirty="0">
              <a:solidFill>
                <a:srgbClr val="0C1B55"/>
              </a:solidFill>
              <a:latin typeface="Gotham Book" panose="02000604040000020004" pitchFamily="50" charset="0"/>
            </a:rPr>
            <a:t>Nivel 1</a:t>
          </a:r>
        </a:p>
        <a:p>
          <a:r>
            <a:rPr lang="es-ES" sz="2800" dirty="0">
              <a:solidFill>
                <a:schemeClr val="dk1"/>
              </a:solidFill>
              <a:latin typeface="Calibri"/>
              <a:ea typeface="Calibri"/>
              <a:cs typeface="Calibri"/>
              <a:sym typeface="Calibri"/>
            </a:rPr>
            <a:t>Realización de la Orientación  Great </a:t>
          </a:r>
          <a:r>
            <a:rPr lang="es-ES" sz="2800" dirty="0" err="1">
              <a:solidFill>
                <a:schemeClr val="dk1"/>
              </a:solidFill>
              <a:latin typeface="Calibri"/>
              <a:ea typeface="Calibri"/>
              <a:cs typeface="Calibri"/>
              <a:sym typeface="Calibri"/>
            </a:rPr>
            <a:t>Start</a:t>
          </a:r>
          <a:r>
            <a:rPr lang="es-ES" sz="2800" dirty="0">
              <a:solidFill>
                <a:schemeClr val="dk1"/>
              </a:solidFill>
              <a:latin typeface="Calibri"/>
              <a:ea typeface="Calibri"/>
              <a:cs typeface="Calibri"/>
              <a:sym typeface="Calibri"/>
            </a:rPr>
            <a:t> </a:t>
          </a:r>
          <a:r>
            <a:rPr lang="es-ES" sz="2800" dirty="0" err="1">
              <a:solidFill>
                <a:schemeClr val="dk1"/>
              </a:solidFill>
              <a:latin typeface="Calibri"/>
              <a:ea typeface="Calibri"/>
              <a:cs typeface="Calibri"/>
              <a:sym typeface="Calibri"/>
            </a:rPr>
            <a:t>to</a:t>
          </a:r>
          <a:r>
            <a:rPr lang="es-ES" sz="2800" dirty="0">
              <a:solidFill>
                <a:schemeClr val="dk1"/>
              </a:solidFill>
              <a:latin typeface="Calibri"/>
              <a:ea typeface="Calibri"/>
              <a:cs typeface="Calibri"/>
              <a:sym typeface="Calibri"/>
            </a:rPr>
            <a:t> </a:t>
          </a:r>
          <a:r>
            <a:rPr lang="es-ES" sz="2800" dirty="0" err="1">
              <a:solidFill>
                <a:schemeClr val="dk1"/>
              </a:solidFill>
              <a:latin typeface="Calibri"/>
              <a:ea typeface="Calibri"/>
              <a:cs typeface="Calibri"/>
              <a:sym typeface="Calibri"/>
            </a:rPr>
            <a:t>Quality</a:t>
          </a:r>
          <a:r>
            <a:rPr lang="es-ES" sz="2800" dirty="0">
              <a:solidFill>
                <a:schemeClr val="dk1"/>
              </a:solidFill>
              <a:latin typeface="Calibri"/>
              <a:ea typeface="Calibri"/>
              <a:cs typeface="Calibri"/>
              <a:sym typeface="Calibri"/>
            </a:rPr>
            <a:t>.</a:t>
          </a:r>
          <a:endParaRPr lang="en-US" sz="2800" b="1" dirty="0">
            <a:solidFill>
              <a:srgbClr val="0C1B55"/>
            </a:solidFill>
            <a:latin typeface="Gotham Book" panose="02000604040000020004" pitchFamily="50" charset="0"/>
          </a:endParaRPr>
        </a:p>
      </dgm:t>
    </dgm:pt>
    <dgm:pt modelId="{C5261B92-537E-4995-9401-47C92A93A51F}" type="parTrans" cxnId="{FB12B70C-DCAB-497E-BBF0-0F41EA10E6D5}">
      <dgm:prSet/>
      <dgm:spPr/>
      <dgm:t>
        <a:bodyPr/>
        <a:lstStyle/>
        <a:p>
          <a:endParaRPr lang="en-US" sz="2400">
            <a:solidFill>
              <a:srgbClr val="0C1B55"/>
            </a:solidFill>
            <a:latin typeface="Gotham Book" panose="02000604040000020004" pitchFamily="50" charset="0"/>
          </a:endParaRPr>
        </a:p>
      </dgm:t>
    </dgm:pt>
    <dgm:pt modelId="{C4AA1C51-A05F-4A5D-AEF4-0769CE7BFF38}" type="sibTrans" cxnId="{FB12B70C-DCAB-497E-BBF0-0F41EA10E6D5}">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501C7DCE-7C5E-4940-8395-47B209F36CD7}">
      <dgm:prSet custT="1"/>
      <dgm:spPr>
        <a:solidFill>
          <a:schemeClr val="bg1"/>
        </a:solidFill>
        <a:ln w="38100">
          <a:solidFill>
            <a:srgbClr val="00A886"/>
          </a:solidFill>
        </a:ln>
      </dgm:spPr>
      <dgm:t>
        <a:bodyPr/>
        <a:lstStyle/>
        <a:p>
          <a:r>
            <a:rPr lang="en-US" sz="2800" b="1" dirty="0">
              <a:solidFill>
                <a:srgbClr val="0C1B55"/>
              </a:solidFill>
              <a:latin typeface="Gotham Book" panose="02000604040000020004" pitchFamily="50" charset="0"/>
            </a:rPr>
            <a:t>Nivel 2</a:t>
          </a:r>
        </a:p>
        <a:p>
          <a:r>
            <a:rPr lang="en-US" sz="2800" dirty="0" err="1">
              <a:solidFill>
                <a:schemeClr val="dk1"/>
              </a:solidFill>
              <a:latin typeface="Calibri"/>
              <a:ea typeface="Calibri"/>
              <a:cs typeface="Calibri"/>
              <a:sym typeface="Calibri"/>
            </a:rPr>
            <a:t>Realización</a:t>
          </a:r>
          <a:r>
            <a:rPr lang="en-US" sz="2800" dirty="0">
              <a:solidFill>
                <a:schemeClr val="dk1"/>
              </a:solidFill>
              <a:latin typeface="Calibri"/>
              <a:ea typeface="Calibri"/>
              <a:cs typeface="Calibri"/>
              <a:sym typeface="Calibri"/>
            </a:rPr>
            <a:t> del Nivel 1 y 10 horas de </a:t>
          </a:r>
          <a:r>
            <a:rPr lang="en-US" sz="2800" dirty="0" err="1">
              <a:solidFill>
                <a:schemeClr val="dk1"/>
              </a:solidFill>
              <a:latin typeface="Calibri"/>
              <a:ea typeface="Calibri"/>
              <a:cs typeface="Calibri"/>
              <a:sym typeface="Calibri"/>
            </a:rPr>
            <a:t>capacitación</a:t>
          </a:r>
          <a:r>
            <a:rPr lang="en-US" sz="2800" dirty="0">
              <a:solidFill>
                <a:schemeClr val="dk1"/>
              </a:solidFill>
              <a:latin typeface="Calibri"/>
              <a:ea typeface="Calibri"/>
              <a:cs typeface="Calibri"/>
              <a:sym typeface="Calibri"/>
            </a:rPr>
            <a:t> fundamental </a:t>
          </a:r>
          <a:r>
            <a:rPr lang="en-US" sz="2800" dirty="0" err="1">
              <a:solidFill>
                <a:schemeClr val="dk1"/>
              </a:solidFill>
              <a:latin typeface="Calibri"/>
              <a:ea typeface="Calibri"/>
              <a:cs typeface="Calibri"/>
              <a:sym typeface="Calibri"/>
            </a:rPr>
            <a:t>aprobada</a:t>
          </a:r>
          <a:r>
            <a:rPr lang="en-US" sz="2800" dirty="0">
              <a:solidFill>
                <a:schemeClr val="dk1"/>
              </a:solidFill>
              <a:latin typeface="Calibri"/>
              <a:ea typeface="Calibri"/>
              <a:cs typeface="Calibri"/>
              <a:sym typeface="Calibri"/>
            </a:rPr>
            <a:t> de Nivel 2 </a:t>
          </a:r>
          <a:r>
            <a:rPr lang="en-US" sz="2800" dirty="0" err="1">
              <a:solidFill>
                <a:schemeClr val="dk1"/>
              </a:solidFill>
              <a:latin typeface="Calibri"/>
              <a:ea typeface="Calibri"/>
              <a:cs typeface="Calibri"/>
              <a:sym typeface="Calibri"/>
            </a:rPr>
            <a:t>anualmente</a:t>
          </a:r>
          <a:endParaRPr lang="en-US" sz="2800" b="1" dirty="0">
            <a:solidFill>
              <a:srgbClr val="0C1B55"/>
            </a:solidFill>
            <a:latin typeface="Gotham Book" panose="02000604040000020004" pitchFamily="50" charset="0"/>
          </a:endParaRPr>
        </a:p>
      </dgm:t>
    </dgm:pt>
    <dgm:pt modelId="{DE9A9863-2176-431E-B302-978D5CEF3635}" type="parTrans" cxnId="{305AF832-B976-41C3-B0EA-3E04C7100B13}">
      <dgm:prSet/>
      <dgm:spPr/>
      <dgm:t>
        <a:bodyPr/>
        <a:lstStyle/>
        <a:p>
          <a:endParaRPr lang="en-US" sz="2400">
            <a:solidFill>
              <a:srgbClr val="0C1B55"/>
            </a:solidFill>
            <a:latin typeface="Gotham Book" panose="02000604040000020004" pitchFamily="50" charset="0"/>
          </a:endParaRPr>
        </a:p>
      </dgm:t>
    </dgm:pt>
    <dgm:pt modelId="{C3016672-4B15-4F4D-BE0F-C90DEF419ADE}" type="sibTrans" cxnId="{305AF832-B976-41C3-B0EA-3E04C7100B13}">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AEDF023E-41EF-48A1-9518-431E2869E621}">
      <dgm:prSet phldrT="[Text]" custT="1"/>
      <dgm:spPr>
        <a:solidFill>
          <a:schemeClr val="bg1"/>
        </a:solidFill>
        <a:ln w="38100">
          <a:solidFill>
            <a:srgbClr val="00A886"/>
          </a:solidFill>
        </a:ln>
      </dgm:spPr>
      <dgm:t>
        <a:bodyPr/>
        <a:lstStyle/>
        <a:p>
          <a:pPr algn="ctr">
            <a:spcAft>
              <a:spcPct val="35000"/>
            </a:spcAft>
          </a:pPr>
          <a:r>
            <a:rPr lang="en-US" sz="2800" b="1" dirty="0">
              <a:solidFill>
                <a:srgbClr val="0C1B55"/>
              </a:solidFill>
              <a:latin typeface="Gotham Book" panose="02000604040000020004" pitchFamily="50" charset="0"/>
            </a:rPr>
            <a:t>Nivel 3</a:t>
          </a:r>
        </a:p>
        <a:p>
          <a:pPr algn="ctr">
            <a:spcAft>
              <a:spcPts val="0"/>
            </a:spcAft>
          </a:pPr>
          <a:r>
            <a:rPr lang="es-ES" sz="2400" dirty="0">
              <a:solidFill>
                <a:schemeClr val="dk1"/>
              </a:solidFill>
              <a:latin typeface="Calibri"/>
              <a:ea typeface="Calibri"/>
              <a:cs typeface="Calibri"/>
              <a:sym typeface="Calibri"/>
            </a:rPr>
            <a:t>20 horas de capacitación de Nivel 2</a:t>
          </a:r>
        </a:p>
        <a:p>
          <a:pPr algn="ctr">
            <a:spcAft>
              <a:spcPts val="0"/>
            </a:spcAft>
            <a:buClr>
              <a:schemeClr val="dk1"/>
            </a:buClr>
            <a:buSzPts val="1100"/>
            <a:buFont typeface="Calibri"/>
            <a:buNone/>
          </a:pPr>
          <a:r>
            <a:rPr lang="en-US" sz="2400" dirty="0">
              <a:solidFill>
                <a:schemeClr val="dk1"/>
              </a:solidFill>
              <a:latin typeface="Calibri"/>
              <a:ea typeface="Calibri"/>
              <a:cs typeface="Calibri"/>
              <a:sym typeface="Calibri"/>
            </a:rPr>
            <a:t>y </a:t>
          </a:r>
          <a:r>
            <a:rPr lang="en-US" sz="2400" dirty="0" err="1">
              <a:solidFill>
                <a:schemeClr val="dk1"/>
              </a:solidFill>
              <a:latin typeface="Calibri"/>
              <a:ea typeface="Calibri"/>
              <a:cs typeface="Calibri"/>
              <a:sym typeface="Calibri"/>
            </a:rPr>
            <a:t>mínimo</a:t>
          </a:r>
          <a:endParaRPr lang="en-US" sz="2400" dirty="0">
            <a:solidFill>
              <a:schemeClr val="dk1"/>
            </a:solidFill>
            <a:latin typeface="Calibri"/>
            <a:ea typeface="Calibri"/>
            <a:cs typeface="Calibri"/>
            <a:sym typeface="Calibri"/>
          </a:endParaRPr>
        </a:p>
        <a:p>
          <a:pPr algn="ctr">
            <a:spcAft>
              <a:spcPts val="0"/>
            </a:spcAft>
            <a:buClr>
              <a:schemeClr val="dk1"/>
            </a:buClr>
            <a:buSzPts val="1100"/>
            <a:buFont typeface="Calibri"/>
            <a:buNone/>
          </a:pPr>
          <a:r>
            <a:rPr lang="en-US" sz="2400" dirty="0">
              <a:solidFill>
                <a:schemeClr val="dk1"/>
              </a:solidFill>
              <a:latin typeface="Calibri"/>
              <a:ea typeface="Calibri"/>
              <a:cs typeface="Calibri"/>
              <a:sym typeface="Calibri"/>
            </a:rPr>
            <a:t>10 horas de </a:t>
          </a:r>
          <a:r>
            <a:rPr lang="en-US" sz="2400" dirty="0" err="1">
              <a:solidFill>
                <a:schemeClr val="dk1"/>
              </a:solidFill>
              <a:latin typeface="Calibri"/>
              <a:ea typeface="Calibri"/>
              <a:cs typeface="Calibri"/>
              <a:sym typeface="Calibri"/>
            </a:rPr>
            <a:t>implementación</a:t>
          </a:r>
          <a:r>
            <a:rPr lang="en-US" sz="2400" dirty="0">
              <a:solidFill>
                <a:schemeClr val="dk1"/>
              </a:solidFill>
              <a:latin typeface="Calibri"/>
              <a:ea typeface="Calibri"/>
              <a:cs typeface="Calibri"/>
              <a:sym typeface="Calibri"/>
            </a:rPr>
            <a:t> </a:t>
          </a:r>
        </a:p>
        <a:p>
          <a:pPr algn="ctr">
            <a:spcAft>
              <a:spcPts val="0"/>
            </a:spcAft>
            <a:buClr>
              <a:schemeClr val="dk1"/>
            </a:buClr>
            <a:buSzPts val="1100"/>
            <a:buFont typeface="Calibri"/>
            <a:buNone/>
          </a:pPr>
          <a:r>
            <a:rPr lang="es-ES" sz="2400" dirty="0">
              <a:solidFill>
                <a:schemeClr val="dk1"/>
              </a:solidFill>
              <a:latin typeface="Calibri"/>
              <a:ea typeface="Calibri"/>
              <a:cs typeface="Calibri"/>
              <a:sym typeface="Calibri"/>
            </a:rPr>
            <a:t>de un plan aprobado de Mejora de Calidad</a:t>
          </a:r>
          <a:r>
            <a:rPr lang="es-ES" sz="2800" dirty="0">
              <a:solidFill>
                <a:schemeClr val="dk1"/>
              </a:solidFill>
              <a:latin typeface="Calibri"/>
              <a:ea typeface="Calibri"/>
              <a:cs typeface="Calibri"/>
              <a:sym typeface="Calibri"/>
            </a:rPr>
            <a:t>. </a:t>
          </a:r>
          <a:endParaRPr lang="en-US" sz="2800" b="1" dirty="0">
            <a:solidFill>
              <a:srgbClr val="0C1B55"/>
            </a:solidFill>
            <a:latin typeface="Gotham Book" panose="02000604040000020004" pitchFamily="50" charset="0"/>
          </a:endParaRPr>
        </a:p>
      </dgm:t>
    </dgm:pt>
    <dgm:pt modelId="{3F477DBB-90AB-4FD9-A46A-00E6D5878F01}" type="parTrans" cxnId="{589FE017-2BC3-4A67-8390-66B7AD8E04AF}">
      <dgm:prSet/>
      <dgm:spPr/>
      <dgm:t>
        <a:bodyPr/>
        <a:lstStyle/>
        <a:p>
          <a:endParaRPr lang="en-US" sz="2400">
            <a:solidFill>
              <a:srgbClr val="0C1B55"/>
            </a:solidFill>
            <a:latin typeface="Gotham Book" panose="02000604040000020004" pitchFamily="50" charset="0"/>
          </a:endParaRPr>
        </a:p>
      </dgm:t>
    </dgm:pt>
    <dgm:pt modelId="{B52C5B87-3F09-4876-B204-9B00F26ACA18}" type="sibTrans" cxnId="{589FE017-2BC3-4A67-8390-66B7AD8E04AF}">
      <dgm:prSet/>
      <dgm:spPr/>
      <dgm:t>
        <a:bodyPr/>
        <a:lstStyle/>
        <a:p>
          <a:endParaRPr lang="en-US" sz="2400">
            <a:solidFill>
              <a:srgbClr val="0C1B55"/>
            </a:solidFill>
            <a:latin typeface="Gotham Book" panose="02000604040000020004" pitchFamily="50" charset="0"/>
          </a:endParaRPr>
        </a:p>
      </dgm:t>
    </dgm:pt>
    <dgm:pt modelId="{BEB2B294-8277-4BFB-8814-A8EC0C087A79}" type="pres">
      <dgm:prSet presAssocID="{AC246532-1D8F-4162-994B-E81A9F535EDB}" presName="Name0" presStyleCnt="0">
        <dgm:presLayoutVars>
          <dgm:dir/>
          <dgm:resizeHandles val="exact"/>
        </dgm:presLayoutVars>
      </dgm:prSet>
      <dgm:spPr/>
    </dgm:pt>
    <dgm:pt modelId="{0AD426ED-53E8-4FA6-BA2F-48D9E72C6543}" type="pres">
      <dgm:prSet presAssocID="{44DE30D6-7A0D-420D-A967-C686FECF11FC}" presName="node" presStyleLbl="node1" presStyleIdx="0" presStyleCnt="3">
        <dgm:presLayoutVars>
          <dgm:bulletEnabled val="1"/>
        </dgm:presLayoutVars>
      </dgm:prSet>
      <dgm:spPr/>
    </dgm:pt>
    <dgm:pt modelId="{0F4E836F-FBB4-4341-BC1B-FCB7CBB44080}" type="pres">
      <dgm:prSet presAssocID="{C4AA1C51-A05F-4A5D-AEF4-0769CE7BFF38}" presName="sibTrans" presStyleLbl="sibTrans2D1" presStyleIdx="0" presStyleCnt="2"/>
      <dgm:spPr/>
    </dgm:pt>
    <dgm:pt modelId="{FE40AF5E-66A1-4C5A-9114-4F26AA354307}" type="pres">
      <dgm:prSet presAssocID="{C4AA1C51-A05F-4A5D-AEF4-0769CE7BFF38}" presName="connectorText" presStyleLbl="sibTrans2D1" presStyleIdx="0" presStyleCnt="2"/>
      <dgm:spPr/>
    </dgm:pt>
    <dgm:pt modelId="{3BBA8380-8FDA-4008-87DB-CD7F3AA65D74}" type="pres">
      <dgm:prSet presAssocID="{501C7DCE-7C5E-4940-8395-47B209F36CD7}" presName="node" presStyleLbl="node1" presStyleIdx="1" presStyleCnt="3">
        <dgm:presLayoutVars>
          <dgm:bulletEnabled val="1"/>
        </dgm:presLayoutVars>
      </dgm:prSet>
      <dgm:spPr/>
    </dgm:pt>
    <dgm:pt modelId="{230EEBF2-D9E1-4859-AE7E-BCFE0FDF700F}" type="pres">
      <dgm:prSet presAssocID="{C3016672-4B15-4F4D-BE0F-C90DEF419ADE}" presName="sibTrans" presStyleLbl="sibTrans2D1" presStyleIdx="1" presStyleCnt="2"/>
      <dgm:spPr/>
    </dgm:pt>
    <dgm:pt modelId="{86BD6E23-7DBC-4E09-B4D5-8FB8B9FC5339}" type="pres">
      <dgm:prSet presAssocID="{C3016672-4B15-4F4D-BE0F-C90DEF419ADE}" presName="connectorText" presStyleLbl="sibTrans2D1" presStyleIdx="1" presStyleCnt="2"/>
      <dgm:spPr/>
    </dgm:pt>
    <dgm:pt modelId="{46FAC460-6544-4EA4-886A-7BA8200DA155}" type="pres">
      <dgm:prSet presAssocID="{AEDF023E-41EF-48A1-9518-431E2869E621}" presName="node" presStyleLbl="node1" presStyleIdx="2" presStyleCnt="3">
        <dgm:presLayoutVars>
          <dgm:bulletEnabled val="1"/>
        </dgm:presLayoutVars>
      </dgm:prSet>
      <dgm:spPr/>
    </dgm:pt>
  </dgm:ptLst>
  <dgm:cxnLst>
    <dgm:cxn modelId="{38078F06-01FC-4B2D-B966-526DD2D96A36}" type="presOf" srcId="{AEDF023E-41EF-48A1-9518-431E2869E621}" destId="{46FAC460-6544-4EA4-886A-7BA8200DA155}" srcOrd="0" destOrd="0" presId="urn:microsoft.com/office/officeart/2005/8/layout/process1"/>
    <dgm:cxn modelId="{FB12B70C-DCAB-497E-BBF0-0F41EA10E6D5}" srcId="{AC246532-1D8F-4162-994B-E81A9F535EDB}" destId="{44DE30D6-7A0D-420D-A967-C686FECF11FC}" srcOrd="0" destOrd="0" parTransId="{C5261B92-537E-4995-9401-47C92A93A51F}" sibTransId="{C4AA1C51-A05F-4A5D-AEF4-0769CE7BFF38}"/>
    <dgm:cxn modelId="{0DEE0817-4EED-4F9E-8753-0A6E23A563F4}" type="presOf" srcId="{AC246532-1D8F-4162-994B-E81A9F535EDB}" destId="{BEB2B294-8277-4BFB-8814-A8EC0C087A79}" srcOrd="0" destOrd="0" presId="urn:microsoft.com/office/officeart/2005/8/layout/process1"/>
    <dgm:cxn modelId="{589FE017-2BC3-4A67-8390-66B7AD8E04AF}" srcId="{AC246532-1D8F-4162-994B-E81A9F535EDB}" destId="{AEDF023E-41EF-48A1-9518-431E2869E621}" srcOrd="2" destOrd="0" parTransId="{3F477DBB-90AB-4FD9-A46A-00E6D5878F01}" sibTransId="{B52C5B87-3F09-4876-B204-9B00F26ACA18}"/>
    <dgm:cxn modelId="{305AF832-B976-41C3-B0EA-3E04C7100B13}" srcId="{AC246532-1D8F-4162-994B-E81A9F535EDB}" destId="{501C7DCE-7C5E-4940-8395-47B209F36CD7}" srcOrd="1" destOrd="0" parTransId="{DE9A9863-2176-431E-B302-978D5CEF3635}" sibTransId="{C3016672-4B15-4F4D-BE0F-C90DEF419ADE}"/>
    <dgm:cxn modelId="{1168F33A-E860-42B7-ACD8-EA38B16A4B29}" type="presOf" srcId="{501C7DCE-7C5E-4940-8395-47B209F36CD7}" destId="{3BBA8380-8FDA-4008-87DB-CD7F3AA65D74}" srcOrd="0" destOrd="0" presId="urn:microsoft.com/office/officeart/2005/8/layout/process1"/>
    <dgm:cxn modelId="{1C981773-60A0-45BF-A89D-1CBD3088EBD5}" type="presOf" srcId="{C4AA1C51-A05F-4A5D-AEF4-0769CE7BFF38}" destId="{0F4E836F-FBB4-4341-BC1B-FCB7CBB44080}" srcOrd="0" destOrd="0" presId="urn:microsoft.com/office/officeart/2005/8/layout/process1"/>
    <dgm:cxn modelId="{734371DA-03DC-483A-B563-E025247F3D64}" type="presOf" srcId="{44DE30D6-7A0D-420D-A967-C686FECF11FC}" destId="{0AD426ED-53E8-4FA6-BA2F-48D9E72C6543}" srcOrd="0" destOrd="0" presId="urn:microsoft.com/office/officeart/2005/8/layout/process1"/>
    <dgm:cxn modelId="{E636B5F6-D57C-4EC9-B461-31F6C9E31FCB}" type="presOf" srcId="{C4AA1C51-A05F-4A5D-AEF4-0769CE7BFF38}" destId="{FE40AF5E-66A1-4C5A-9114-4F26AA354307}" srcOrd="1" destOrd="0" presId="urn:microsoft.com/office/officeart/2005/8/layout/process1"/>
    <dgm:cxn modelId="{C06E10FF-141A-43FA-ADCE-BFF7DCEDA822}" type="presOf" srcId="{C3016672-4B15-4F4D-BE0F-C90DEF419ADE}" destId="{230EEBF2-D9E1-4859-AE7E-BCFE0FDF700F}" srcOrd="0" destOrd="0" presId="urn:microsoft.com/office/officeart/2005/8/layout/process1"/>
    <dgm:cxn modelId="{A2A6C4FF-53B5-49CB-858F-51A6C8277A76}" type="presOf" srcId="{C3016672-4B15-4F4D-BE0F-C90DEF419ADE}" destId="{86BD6E23-7DBC-4E09-B4D5-8FB8B9FC5339}" srcOrd="1" destOrd="0" presId="urn:microsoft.com/office/officeart/2005/8/layout/process1"/>
    <dgm:cxn modelId="{6C661AA5-45DE-4D71-B571-176DC422CAAE}" type="presParOf" srcId="{BEB2B294-8277-4BFB-8814-A8EC0C087A79}" destId="{0AD426ED-53E8-4FA6-BA2F-48D9E72C6543}" srcOrd="0" destOrd="0" presId="urn:microsoft.com/office/officeart/2005/8/layout/process1"/>
    <dgm:cxn modelId="{B229495D-C748-4EBB-9C78-E34B0408CE2B}" type="presParOf" srcId="{BEB2B294-8277-4BFB-8814-A8EC0C087A79}" destId="{0F4E836F-FBB4-4341-BC1B-FCB7CBB44080}" srcOrd="1" destOrd="0" presId="urn:microsoft.com/office/officeart/2005/8/layout/process1"/>
    <dgm:cxn modelId="{F8DD6188-B6F7-4663-995E-8E00DE83AE0B}" type="presParOf" srcId="{0F4E836F-FBB4-4341-BC1B-FCB7CBB44080}" destId="{FE40AF5E-66A1-4C5A-9114-4F26AA354307}" srcOrd="0" destOrd="0" presId="urn:microsoft.com/office/officeart/2005/8/layout/process1"/>
    <dgm:cxn modelId="{811AD5E5-F41C-4D0A-8C37-CEA44971B85C}" type="presParOf" srcId="{BEB2B294-8277-4BFB-8814-A8EC0C087A79}" destId="{3BBA8380-8FDA-4008-87DB-CD7F3AA65D74}" srcOrd="2" destOrd="0" presId="urn:microsoft.com/office/officeart/2005/8/layout/process1"/>
    <dgm:cxn modelId="{806F6867-637B-49D0-8C52-5A54498DF3C2}" type="presParOf" srcId="{BEB2B294-8277-4BFB-8814-A8EC0C087A79}" destId="{230EEBF2-D9E1-4859-AE7E-BCFE0FDF700F}" srcOrd="3" destOrd="0" presId="urn:microsoft.com/office/officeart/2005/8/layout/process1"/>
    <dgm:cxn modelId="{63EE90C9-5492-4FA4-9856-7CD54790CC21}" type="presParOf" srcId="{230EEBF2-D9E1-4859-AE7E-BCFE0FDF700F}" destId="{86BD6E23-7DBC-4E09-B4D5-8FB8B9FC5339}" srcOrd="0" destOrd="0" presId="urn:microsoft.com/office/officeart/2005/8/layout/process1"/>
    <dgm:cxn modelId="{8E225804-3E15-4F8F-9650-8A77238CA64B}" type="presParOf" srcId="{BEB2B294-8277-4BFB-8814-A8EC0C087A79}" destId="{46FAC460-6544-4EA4-886A-7BA8200DA15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6DEC4-ECD2-4833-A396-FA87A5750171}">
      <dsp:nvSpPr>
        <dsp:cNvPr id="0" name=""/>
        <dsp:cNvSpPr/>
      </dsp:nvSpPr>
      <dsp:spPr>
        <a:xfrm>
          <a:off x="2153065" y="28368"/>
          <a:ext cx="2378914" cy="988395"/>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Gotham Book" panose="02000604040000020004" pitchFamily="50" charset="0"/>
            </a:rPr>
            <a:t>Early On</a:t>
          </a:r>
        </a:p>
      </dsp:txBody>
      <dsp:txXfrm>
        <a:off x="2153065" y="28368"/>
        <a:ext cx="2378914" cy="988395"/>
      </dsp:txXfrm>
    </dsp:sp>
    <dsp:sp modelId="{F8A87EA2-6004-4DB7-80FB-64B6FCBB40F4}">
      <dsp:nvSpPr>
        <dsp:cNvPr id="0" name=""/>
        <dsp:cNvSpPr/>
      </dsp:nvSpPr>
      <dsp:spPr>
        <a:xfrm>
          <a:off x="4391556" y="123272"/>
          <a:ext cx="2601934" cy="743407"/>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www.1800earlyon.org</a:t>
          </a:r>
        </a:p>
      </dsp:txBody>
      <dsp:txXfrm>
        <a:off x="4391556" y="123272"/>
        <a:ext cx="2601934" cy="743407"/>
      </dsp:txXfrm>
    </dsp:sp>
    <dsp:sp modelId="{B481EE13-701A-4877-A633-2A9CB2707C0E}">
      <dsp:nvSpPr>
        <dsp:cNvPr id="0" name=""/>
        <dsp:cNvSpPr/>
      </dsp:nvSpPr>
      <dsp:spPr>
        <a:xfrm>
          <a:off x="7106804" y="111407"/>
          <a:ext cx="2155880" cy="743407"/>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1-800-327-5966</a:t>
          </a:r>
        </a:p>
      </dsp:txBody>
      <dsp:txXfrm>
        <a:off x="7106804" y="111407"/>
        <a:ext cx="2155880" cy="743407"/>
      </dsp:txXfrm>
    </dsp:sp>
    <dsp:sp modelId="{EBEA0A32-6CA8-44CA-A911-4982D2621EBF}">
      <dsp:nvSpPr>
        <dsp:cNvPr id="0" name=""/>
        <dsp:cNvSpPr/>
      </dsp:nvSpPr>
      <dsp:spPr>
        <a:xfrm>
          <a:off x="2153065" y="1138975"/>
          <a:ext cx="2378914" cy="988395"/>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Gotham Book" panose="02000604040000020004" pitchFamily="50" charset="0"/>
            </a:rPr>
            <a:t>Build Up</a:t>
          </a:r>
        </a:p>
      </dsp:txBody>
      <dsp:txXfrm>
        <a:off x="2153065" y="1138975"/>
        <a:ext cx="2378914" cy="988395"/>
      </dsp:txXfrm>
    </dsp:sp>
    <dsp:sp modelId="{414CD2D6-77FA-45DF-BE5D-D6457D702B54}">
      <dsp:nvSpPr>
        <dsp:cNvPr id="0" name=""/>
        <dsp:cNvSpPr/>
      </dsp:nvSpPr>
      <dsp:spPr>
        <a:xfrm>
          <a:off x="4391556" y="1260691"/>
          <a:ext cx="2601934" cy="743407"/>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www.buildupmi.org</a:t>
          </a:r>
        </a:p>
      </dsp:txBody>
      <dsp:txXfrm>
        <a:off x="4391556" y="1260691"/>
        <a:ext cx="2601934" cy="743407"/>
      </dsp:txXfrm>
    </dsp:sp>
    <dsp:sp modelId="{4BC55C31-C9FA-4D87-9D43-3EFBE82FA7B8}">
      <dsp:nvSpPr>
        <dsp:cNvPr id="0" name=""/>
        <dsp:cNvSpPr/>
      </dsp:nvSpPr>
      <dsp:spPr>
        <a:xfrm>
          <a:off x="7106804" y="1248825"/>
          <a:ext cx="2155880" cy="743407"/>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1-888-320-8384 </a:t>
          </a:r>
        </a:p>
      </dsp:txBody>
      <dsp:txXfrm>
        <a:off x="7106804" y="1248825"/>
        <a:ext cx="2155880" cy="743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9B947-5312-468D-B5DC-DA6327743ADB}">
      <dsp:nvSpPr>
        <dsp:cNvPr id="0" name=""/>
        <dsp:cNvSpPr/>
      </dsp:nvSpPr>
      <dsp:spPr>
        <a:xfrm>
          <a:off x="958"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FFB5E4D-636F-43C4-9819-406C45DAB1B4}">
      <dsp:nvSpPr>
        <dsp:cNvPr id="0" name=""/>
        <dsp:cNvSpPr/>
      </dsp:nvSpPr>
      <dsp:spPr>
        <a:xfrm>
          <a:off x="551374" y="712927"/>
          <a:ext cx="1928306" cy="173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C2844-B87A-4E3D-8E36-891736651EA7}">
      <dsp:nvSpPr>
        <dsp:cNvPr id="0" name=""/>
        <dsp:cNvSpPr/>
      </dsp:nvSpPr>
      <dsp:spPr>
        <a:xfrm>
          <a:off x="150960" y="2495615"/>
          <a:ext cx="2700029" cy="1617997"/>
        </a:xfrm>
        <a:prstGeom prst="rect">
          <a:avLst/>
        </a:prstGeom>
        <a:solidFill>
          <a:srgbClr val="0C1B55"/>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Clr>
              <a:srgbClr val="498500"/>
            </a:buClr>
            <a:buSzPts val="2800"/>
            <a:buNone/>
          </a:pPr>
          <a:r>
            <a:rPr lang="es-ES" sz="2800" b="1" kern="1200" dirty="0">
              <a:solidFill>
                <a:srgbClr val="E6F6F3"/>
              </a:solidFill>
              <a:latin typeface="Gotham Book" panose="02000604040000020004" pitchFamily="50" charset="0"/>
              <a:ea typeface="Arial"/>
              <a:cs typeface="Arial"/>
              <a:sym typeface="Arial"/>
            </a:rPr>
            <a:t>Tráfico, vías de entrada y estacionamiento</a:t>
          </a:r>
          <a:endParaRPr lang="en-US" sz="2800" b="1" kern="1200" dirty="0">
            <a:solidFill>
              <a:srgbClr val="E6F6F3"/>
            </a:solidFill>
            <a:latin typeface="Gotham Book" panose="02000604040000020004" pitchFamily="50" charset="0"/>
          </a:endParaRPr>
        </a:p>
      </dsp:txBody>
      <dsp:txXfrm>
        <a:off x="150960" y="2495615"/>
        <a:ext cx="2700029" cy="1617997"/>
      </dsp:txXfrm>
    </dsp:sp>
    <dsp:sp modelId="{7F7C8AFD-5AB4-47D9-BCBA-7C5D295403E1}">
      <dsp:nvSpPr>
        <dsp:cNvPr id="0" name=""/>
        <dsp:cNvSpPr/>
      </dsp:nvSpPr>
      <dsp:spPr>
        <a:xfrm>
          <a:off x="3836982"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F3B0BE5C-1B43-4440-A465-3CB2C0061E9A}">
      <dsp:nvSpPr>
        <dsp:cNvPr id="0" name=""/>
        <dsp:cNvSpPr/>
      </dsp:nvSpPr>
      <dsp:spPr>
        <a:xfrm>
          <a:off x="4387398" y="712927"/>
          <a:ext cx="1928306" cy="173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DC2D3-7D09-4D06-8A58-11768741845C}">
      <dsp:nvSpPr>
        <dsp:cNvPr id="0" name=""/>
        <dsp:cNvSpPr/>
      </dsp:nvSpPr>
      <dsp:spPr>
        <a:xfrm>
          <a:off x="3986983" y="2495615"/>
          <a:ext cx="2700029" cy="1617997"/>
        </a:xfrm>
        <a:prstGeom prst="rect">
          <a:avLst/>
        </a:prstGeom>
        <a:solidFill>
          <a:srgbClr val="0C1B55"/>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Clr>
              <a:srgbClr val="498500"/>
            </a:buClr>
            <a:buSzPts val="2800"/>
            <a:buFont typeface="Arial"/>
            <a:buNone/>
          </a:pPr>
          <a:r>
            <a:rPr lang="en-US" sz="2800" b="1" i="0" u="none" strike="noStrike" kern="1200" cap="none" dirty="0" err="1">
              <a:solidFill>
                <a:srgbClr val="E6F6F3"/>
              </a:solidFill>
              <a:latin typeface="Gotham Book" panose="02000604040000020004" pitchFamily="50" charset="0"/>
              <a:ea typeface="Arial"/>
              <a:cs typeface="Arial"/>
              <a:sym typeface="Arial"/>
            </a:rPr>
            <a:t>Clima</a:t>
          </a:r>
          <a:endParaRPr lang="en-US" sz="2800" b="1" kern="1200" dirty="0">
            <a:solidFill>
              <a:srgbClr val="E6F6F3"/>
            </a:solidFill>
            <a:latin typeface="Gotham Book" panose="02000604040000020004" pitchFamily="50" charset="0"/>
          </a:endParaRPr>
        </a:p>
      </dsp:txBody>
      <dsp:txXfrm>
        <a:off x="3986983" y="2495615"/>
        <a:ext cx="2700029" cy="1617997"/>
      </dsp:txXfrm>
    </dsp:sp>
    <dsp:sp modelId="{6F459D1F-0006-46D2-AB58-77839A170340}">
      <dsp:nvSpPr>
        <dsp:cNvPr id="0" name=""/>
        <dsp:cNvSpPr/>
      </dsp:nvSpPr>
      <dsp:spPr>
        <a:xfrm>
          <a:off x="7673005"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AE0B6BE-E569-4F19-B994-CD64C0611770}">
      <dsp:nvSpPr>
        <dsp:cNvPr id="0" name=""/>
        <dsp:cNvSpPr/>
      </dsp:nvSpPr>
      <dsp:spPr>
        <a:xfrm>
          <a:off x="8223421" y="712927"/>
          <a:ext cx="1928306" cy="1732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67739-2410-4E97-91F2-8261F3FF9E51}">
      <dsp:nvSpPr>
        <dsp:cNvPr id="0" name=""/>
        <dsp:cNvSpPr/>
      </dsp:nvSpPr>
      <dsp:spPr>
        <a:xfrm>
          <a:off x="7823007" y="2495615"/>
          <a:ext cx="2700029" cy="1617997"/>
        </a:xfrm>
        <a:prstGeom prst="rect">
          <a:avLst/>
        </a:prstGeom>
        <a:solidFill>
          <a:srgbClr val="0C1B55"/>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Clr>
              <a:srgbClr val="498500"/>
            </a:buClr>
            <a:buSzPts val="2800"/>
            <a:buFont typeface="Arial"/>
            <a:buNone/>
          </a:pPr>
          <a:r>
            <a:rPr lang="en-US" sz="2800" b="1" i="0" u="none" strike="noStrike" kern="1200" cap="none" dirty="0">
              <a:solidFill>
                <a:srgbClr val="E6F6F3"/>
              </a:solidFill>
              <a:latin typeface="Gotham Book" panose="02000604040000020004" pitchFamily="50" charset="0"/>
              <a:ea typeface="Arial"/>
              <a:cs typeface="Arial"/>
              <a:sym typeface="Arial"/>
            </a:rPr>
            <a:t>Parque </a:t>
          </a:r>
          <a:r>
            <a:rPr lang="en-US" sz="2800" b="1" i="0" u="none" strike="noStrike" kern="1200" cap="none" dirty="0" err="1">
              <a:solidFill>
                <a:srgbClr val="E6F6F3"/>
              </a:solidFill>
              <a:latin typeface="Gotham Book" panose="02000604040000020004" pitchFamily="50" charset="0"/>
              <a:ea typeface="Arial"/>
              <a:cs typeface="Arial"/>
              <a:sym typeface="Arial"/>
            </a:rPr>
            <a:t>infantil</a:t>
          </a:r>
          <a:endParaRPr lang="en-US" sz="2800" b="1" kern="1200" dirty="0">
            <a:solidFill>
              <a:srgbClr val="E6F6F3"/>
            </a:solidFill>
            <a:latin typeface="Gotham Book" panose="02000604040000020004" pitchFamily="50" charset="0"/>
          </a:endParaRPr>
        </a:p>
      </dsp:txBody>
      <dsp:txXfrm>
        <a:off x="7823007" y="2495615"/>
        <a:ext cx="2700029" cy="1617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986BF-EE46-41E2-B943-0207F641351F}">
      <dsp:nvSpPr>
        <dsp:cNvPr id="0" name=""/>
        <dsp:cNvSpPr/>
      </dsp:nvSpPr>
      <dsp:spPr>
        <a:xfrm>
          <a:off x="1029841" y="1526"/>
          <a:ext cx="3725573" cy="2980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9AA8E-6806-4055-B7B0-4DB4BEE1AF7F}">
      <dsp:nvSpPr>
        <dsp:cNvPr id="0" name=""/>
        <dsp:cNvSpPr/>
      </dsp:nvSpPr>
      <dsp:spPr>
        <a:xfrm>
          <a:off x="1365142"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Gotham Book" panose="02000604040000020004" pitchFamily="50" charset="0"/>
              <a:ea typeface="Arial"/>
              <a:cs typeface="Arial"/>
              <a:sym typeface="Arial"/>
            </a:rPr>
            <a:t>Pintura</a:t>
          </a:r>
          <a:endParaRPr lang="en-US" sz="2800" b="1" kern="1200" dirty="0">
            <a:solidFill>
              <a:schemeClr val="bg1"/>
            </a:solidFill>
            <a:latin typeface="Gotham Book" panose="02000604040000020004" pitchFamily="50" charset="0"/>
          </a:endParaRPr>
        </a:p>
      </dsp:txBody>
      <dsp:txXfrm>
        <a:off x="1365142" y="2855660"/>
        <a:ext cx="3315760" cy="699720"/>
      </dsp:txXfrm>
    </dsp:sp>
    <dsp:sp modelId="{3F3C88A4-7243-48B4-9039-0B86BD5CB1A5}">
      <dsp:nvSpPr>
        <dsp:cNvPr id="0" name=""/>
        <dsp:cNvSpPr/>
      </dsp:nvSpPr>
      <dsp:spPr>
        <a:xfrm>
          <a:off x="5127972" y="1526"/>
          <a:ext cx="3725573" cy="2980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02C20-04C5-46AE-A768-78A81AB13236}">
      <dsp:nvSpPr>
        <dsp:cNvPr id="0" name=""/>
        <dsp:cNvSpPr/>
      </dsp:nvSpPr>
      <dsp:spPr>
        <a:xfrm>
          <a:off x="5463274"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Agua</a:t>
          </a:r>
        </a:p>
      </dsp:txBody>
      <dsp:txXfrm>
        <a:off x="5463274" y="2855660"/>
        <a:ext cx="3315760" cy="699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F9B-1536-406F-8D25-A01DD2191B90}">
      <dsp:nvSpPr>
        <dsp:cNvPr id="0" name=""/>
        <dsp:cNvSpPr/>
      </dsp:nvSpPr>
      <dsp:spPr>
        <a:xfrm>
          <a:off x="4112236" y="1583"/>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dk1"/>
              </a:solidFill>
              <a:latin typeface="Gotham Book" panose="02000604040000020004" pitchFamily="50" charset="0"/>
              <a:ea typeface="Arial"/>
              <a:cs typeface="Arial"/>
              <a:sym typeface="Arial"/>
            </a:rPr>
            <a:t>Limpiar</a:t>
          </a:r>
          <a:r>
            <a:rPr lang="en-US" sz="2400" kern="1200" dirty="0">
              <a:solidFill>
                <a:schemeClr val="dk1"/>
              </a:solidFill>
              <a:latin typeface="Gotham Book" panose="02000604040000020004" pitchFamily="50" charset="0"/>
              <a:ea typeface="Arial"/>
              <a:cs typeface="Arial"/>
              <a:sym typeface="Arial"/>
            </a:rPr>
            <a:t> </a:t>
          </a:r>
          <a:r>
            <a:rPr lang="en-US" sz="2400" kern="1200" dirty="0" err="1">
              <a:solidFill>
                <a:schemeClr val="dk1"/>
              </a:solidFill>
              <a:latin typeface="Gotham Book" panose="02000604040000020004" pitchFamily="50" charset="0"/>
              <a:ea typeface="Arial"/>
              <a:cs typeface="Arial"/>
              <a:sym typeface="Arial"/>
            </a:rPr>
            <a:t>inmediatamente</a:t>
          </a:r>
          <a:r>
            <a:rPr lang="en-US" sz="2400" kern="1200" dirty="0">
              <a:solidFill>
                <a:schemeClr val="dk1"/>
              </a:solidFill>
              <a:latin typeface="Gotham Book" panose="02000604040000020004" pitchFamily="50" charset="0"/>
              <a:ea typeface="Arial"/>
              <a:cs typeface="Arial"/>
              <a:sym typeface="Arial"/>
            </a:rPr>
            <a:t> </a:t>
          </a:r>
          <a:r>
            <a:rPr lang="en-US" sz="2400" kern="1200" dirty="0" err="1">
              <a:solidFill>
                <a:schemeClr val="dk1"/>
              </a:solidFill>
              <a:latin typeface="Gotham Book" panose="02000604040000020004" pitchFamily="50" charset="0"/>
              <a:ea typeface="Arial"/>
              <a:cs typeface="Arial"/>
              <a:sym typeface="Arial"/>
            </a:rPr>
            <a:t>los</a:t>
          </a:r>
          <a:r>
            <a:rPr lang="en-US" sz="2400" kern="1200" dirty="0">
              <a:solidFill>
                <a:schemeClr val="dk1"/>
              </a:solidFill>
              <a:latin typeface="Gotham Book" panose="02000604040000020004" pitchFamily="50" charset="0"/>
              <a:ea typeface="Arial"/>
              <a:cs typeface="Arial"/>
              <a:sym typeface="Arial"/>
            </a:rPr>
            <a:t> </a:t>
          </a:r>
          <a:r>
            <a:rPr lang="en-US" sz="2400" kern="1200" dirty="0" err="1">
              <a:solidFill>
                <a:schemeClr val="dk1"/>
              </a:solidFill>
              <a:latin typeface="Gotham Book" panose="02000604040000020004" pitchFamily="50" charset="0"/>
              <a:ea typeface="Arial"/>
              <a:cs typeface="Arial"/>
              <a:sym typeface="Arial"/>
            </a:rPr>
            <a:t>derrames</a:t>
          </a:r>
          <a:endParaRPr lang="en-US" sz="2400" kern="1200" dirty="0">
            <a:solidFill>
              <a:srgbClr val="0C1B55"/>
            </a:solidFill>
            <a:latin typeface="Gotham Book" panose="02000604040000020004" pitchFamily="50" charset="0"/>
          </a:endParaRPr>
        </a:p>
      </dsp:txBody>
      <dsp:txXfrm>
        <a:off x="4112236" y="1583"/>
        <a:ext cx="4109110" cy="1357311"/>
      </dsp:txXfrm>
    </dsp:sp>
    <dsp:sp modelId="{150999C2-22D5-4C54-9EF9-A76652E9CC9F}">
      <dsp:nvSpPr>
        <dsp:cNvPr id="0" name=""/>
        <dsp:cNvSpPr/>
      </dsp:nvSpPr>
      <dsp:spPr>
        <a:xfrm>
          <a:off x="2646564" y="0"/>
          <a:ext cx="1343738" cy="1357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D26D6-5783-41CB-8689-2041C288800F}">
      <dsp:nvSpPr>
        <dsp:cNvPr id="0" name=""/>
        <dsp:cNvSpPr/>
      </dsp:nvSpPr>
      <dsp:spPr>
        <a:xfrm>
          <a:off x="2661193" y="1582851"/>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dk1"/>
              </a:solidFill>
              <a:latin typeface="Gotham Book" panose="02000604040000020004" pitchFamily="50" charset="0"/>
              <a:ea typeface="Arial"/>
              <a:cs typeface="Arial"/>
              <a:sym typeface="Arial"/>
            </a:rPr>
            <a:t>Utilizar guantes si es posible </a:t>
          </a:r>
          <a:endParaRPr lang="en-US" sz="2400" kern="1200" dirty="0">
            <a:solidFill>
              <a:srgbClr val="0C1B55"/>
            </a:solidFill>
            <a:latin typeface="Gotham Book" panose="02000604040000020004" pitchFamily="50" charset="0"/>
          </a:endParaRPr>
        </a:p>
      </dsp:txBody>
      <dsp:txXfrm>
        <a:off x="2661193" y="1582851"/>
        <a:ext cx="4109110" cy="1357311"/>
      </dsp:txXfrm>
    </dsp:sp>
    <dsp:sp modelId="{E2583E3C-81BC-451A-9A90-EA10EB631A1A}">
      <dsp:nvSpPr>
        <dsp:cNvPr id="0" name=""/>
        <dsp:cNvSpPr/>
      </dsp:nvSpPr>
      <dsp:spPr>
        <a:xfrm>
          <a:off x="6877608" y="1582851"/>
          <a:ext cx="1343738" cy="1357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58FD4-46B5-4737-B196-3362A5325F91}">
      <dsp:nvSpPr>
        <dsp:cNvPr id="0" name=""/>
        <dsp:cNvSpPr/>
      </dsp:nvSpPr>
      <dsp:spPr>
        <a:xfrm>
          <a:off x="4112236" y="3164118"/>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dk1"/>
              </a:solidFill>
              <a:latin typeface="Gotham Book" panose="02000604040000020004" pitchFamily="50" charset="0"/>
              <a:ea typeface="Arial"/>
              <a:cs typeface="Arial"/>
              <a:sym typeface="Arial"/>
            </a:rPr>
            <a:t>Evite que los derrames entren en contacto con los ojos, la nariz, la boca o las llagas abiertas</a:t>
          </a:r>
          <a:endParaRPr lang="en-US" sz="2400" kern="1200" dirty="0">
            <a:solidFill>
              <a:srgbClr val="0C1B55"/>
            </a:solidFill>
            <a:latin typeface="Gotham Book" panose="02000604040000020004" pitchFamily="50" charset="0"/>
          </a:endParaRPr>
        </a:p>
      </dsp:txBody>
      <dsp:txXfrm>
        <a:off x="4112236" y="3164118"/>
        <a:ext cx="4109110" cy="1357311"/>
      </dsp:txXfrm>
    </dsp:sp>
    <dsp:sp modelId="{F4CC7941-BCA1-4847-87CE-BAAACFCF7847}">
      <dsp:nvSpPr>
        <dsp:cNvPr id="0" name=""/>
        <dsp:cNvSpPr/>
      </dsp:nvSpPr>
      <dsp:spPr>
        <a:xfrm>
          <a:off x="2646564" y="3164118"/>
          <a:ext cx="1343738" cy="1357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6C79-7C40-4AB6-B993-71DDDE079D31}">
      <dsp:nvSpPr>
        <dsp:cNvPr id="0" name=""/>
        <dsp:cNvSpPr/>
      </dsp:nvSpPr>
      <dsp:spPr>
        <a:xfrm>
          <a:off x="227818" y="785043"/>
          <a:ext cx="3339649" cy="3628721"/>
        </a:xfrm>
        <a:prstGeom prst="ellipse">
          <a:avLst/>
        </a:prstGeom>
        <a:blipFill rotWithShape="1">
          <a:blip xmlns:r="http://schemas.openxmlformats.org/officeDocument/2006/relationships" r:embed="rId1">
            <a:alphaModFix/>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5AF584-F56D-41DD-B5AF-5D20BC335BEF}">
      <dsp:nvSpPr>
        <dsp:cNvPr id="0" name=""/>
        <dsp:cNvSpPr/>
      </dsp:nvSpPr>
      <dsp:spPr>
        <a:xfrm>
          <a:off x="1212939" y="2523952"/>
          <a:ext cx="1141589" cy="5886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733550">
            <a:lnSpc>
              <a:spcPct val="90000"/>
            </a:lnSpc>
            <a:spcBef>
              <a:spcPct val="0"/>
            </a:spcBef>
            <a:spcAft>
              <a:spcPct val="35000"/>
            </a:spcAft>
            <a:buNone/>
          </a:pPr>
          <a:endParaRPr lang="en-US" sz="3900" kern="1200" dirty="0"/>
        </a:p>
      </dsp:txBody>
      <dsp:txXfrm>
        <a:off x="1212939" y="2523952"/>
        <a:ext cx="1141589" cy="5886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F96-3B2B-4813-9995-50048A516987}">
      <dsp:nvSpPr>
        <dsp:cNvPr id="0" name=""/>
        <dsp:cNvSpPr/>
      </dsp:nvSpPr>
      <dsp:spPr>
        <a:xfrm>
          <a:off x="1989821" y="206479"/>
          <a:ext cx="2313662" cy="1945955"/>
        </a:xfrm>
        <a:prstGeom prst="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7A5D8-1DCD-4668-BC99-487FB2F1C2BE}">
      <dsp:nvSpPr>
        <dsp:cNvPr id="0" name=""/>
        <dsp:cNvSpPr/>
      </dsp:nvSpPr>
      <dsp:spPr>
        <a:xfrm>
          <a:off x="276343" y="1060933"/>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1"/>
              </a:solidFill>
              <a:latin typeface="Gotham Book" panose="02000604040000020004" pitchFamily="50" charset="0"/>
              <a:ea typeface="Arial"/>
              <a:cs typeface="Arial"/>
              <a:sym typeface="Arial"/>
            </a:rPr>
            <a:t>Bolsos</a:t>
          </a:r>
          <a:endParaRPr lang="en-US" sz="2400" kern="1200" dirty="0">
            <a:solidFill>
              <a:schemeClr val="bg1"/>
            </a:solidFill>
            <a:latin typeface="Gotham Book" panose="02000604040000020004" pitchFamily="50" charset="0"/>
          </a:endParaRPr>
        </a:p>
      </dsp:txBody>
      <dsp:txXfrm>
        <a:off x="276343" y="1060933"/>
        <a:ext cx="2140609" cy="1253922"/>
      </dsp:txXfrm>
    </dsp:sp>
    <dsp:sp modelId="{02BE1B0A-E370-4B48-BAE5-1B5C3A78C9B4}">
      <dsp:nvSpPr>
        <dsp:cNvPr id="0" name=""/>
        <dsp:cNvSpPr/>
      </dsp:nvSpPr>
      <dsp:spPr>
        <a:xfrm>
          <a:off x="6439672" y="206479"/>
          <a:ext cx="2313662" cy="19459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D8D8D-B75C-4AA3-9895-700F1D82654A}">
      <dsp:nvSpPr>
        <dsp:cNvPr id="0" name=""/>
        <dsp:cNvSpPr/>
      </dsp:nvSpPr>
      <dsp:spPr>
        <a:xfrm>
          <a:off x="4726201" y="1077259"/>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1"/>
              </a:solidFill>
              <a:latin typeface="Gotham Book" panose="02000604040000020004" pitchFamily="50" charset="0"/>
              <a:ea typeface="Arial"/>
              <a:cs typeface="Arial"/>
              <a:sym typeface="Arial"/>
            </a:rPr>
            <a:t>Gabinete</a:t>
          </a:r>
          <a:r>
            <a:rPr lang="en-US" sz="2400" kern="1200" dirty="0">
              <a:solidFill>
                <a:schemeClr val="bg1"/>
              </a:solidFill>
              <a:latin typeface="Gotham Book" panose="02000604040000020004" pitchFamily="50" charset="0"/>
              <a:ea typeface="Arial"/>
              <a:cs typeface="Arial"/>
              <a:sym typeface="Arial"/>
            </a:rPr>
            <a:t> de </a:t>
          </a:r>
          <a:r>
            <a:rPr lang="en-US" sz="2400" kern="1200" dirty="0" err="1">
              <a:solidFill>
                <a:schemeClr val="bg1"/>
              </a:solidFill>
              <a:latin typeface="Gotham Book" panose="02000604040000020004" pitchFamily="50" charset="0"/>
              <a:ea typeface="Arial"/>
              <a:cs typeface="Arial"/>
              <a:sym typeface="Arial"/>
            </a:rPr>
            <a:t>baño</a:t>
          </a:r>
          <a:endParaRPr lang="en-US" sz="2400" kern="1200" dirty="0">
            <a:solidFill>
              <a:schemeClr val="bg1"/>
            </a:solidFill>
            <a:latin typeface="Gotham Book" panose="02000604040000020004" pitchFamily="50" charset="0"/>
          </a:endParaRPr>
        </a:p>
      </dsp:txBody>
      <dsp:txXfrm>
        <a:off x="4726201" y="1077259"/>
        <a:ext cx="2140609" cy="1253922"/>
      </dsp:txXfrm>
    </dsp:sp>
    <dsp:sp modelId="{F0B5ABED-1BCA-4BC1-B43D-CB3680DEC54A}">
      <dsp:nvSpPr>
        <dsp:cNvPr id="0" name=""/>
        <dsp:cNvSpPr/>
      </dsp:nvSpPr>
      <dsp:spPr>
        <a:xfrm>
          <a:off x="1989821" y="2628948"/>
          <a:ext cx="2313662" cy="194595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1AA191-3D1C-4737-82C1-47E744D89B6C}">
      <dsp:nvSpPr>
        <dsp:cNvPr id="0" name=""/>
        <dsp:cNvSpPr/>
      </dsp:nvSpPr>
      <dsp:spPr>
        <a:xfrm>
          <a:off x="276343" y="3483402"/>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Gotham Book" panose="02000604040000020004" pitchFamily="50" charset="0"/>
              <a:ea typeface="Arial"/>
              <a:cs typeface="Arial"/>
              <a:sym typeface="Arial"/>
            </a:rPr>
            <a:t>Mesillas de </a:t>
          </a:r>
          <a:r>
            <a:rPr lang="en-US" sz="2400" kern="1200" dirty="0" err="1">
              <a:solidFill>
                <a:schemeClr val="bg1"/>
              </a:solidFill>
              <a:latin typeface="Gotham Book" panose="02000604040000020004" pitchFamily="50" charset="0"/>
              <a:ea typeface="Arial"/>
              <a:cs typeface="Arial"/>
              <a:sym typeface="Arial"/>
            </a:rPr>
            <a:t>noche</a:t>
          </a:r>
          <a:endParaRPr lang="en-US" sz="2400" kern="1200" dirty="0">
            <a:solidFill>
              <a:schemeClr val="bg1"/>
            </a:solidFill>
            <a:latin typeface="Gotham Book" panose="02000604040000020004" pitchFamily="50" charset="0"/>
          </a:endParaRPr>
        </a:p>
      </dsp:txBody>
      <dsp:txXfrm>
        <a:off x="276343" y="3483402"/>
        <a:ext cx="2140609" cy="1253922"/>
      </dsp:txXfrm>
    </dsp:sp>
    <dsp:sp modelId="{A3E1358B-1094-44DC-83E7-F6B7477D4E25}">
      <dsp:nvSpPr>
        <dsp:cNvPr id="0" name=""/>
        <dsp:cNvSpPr/>
      </dsp:nvSpPr>
      <dsp:spPr>
        <a:xfrm>
          <a:off x="6439672" y="2628948"/>
          <a:ext cx="2313662" cy="194595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5F06-8DC2-4961-8F73-A79C9CFDDC93}">
      <dsp:nvSpPr>
        <dsp:cNvPr id="0" name=""/>
        <dsp:cNvSpPr/>
      </dsp:nvSpPr>
      <dsp:spPr>
        <a:xfrm>
          <a:off x="4726201" y="3499728"/>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1"/>
              </a:solidFill>
              <a:latin typeface="Gotham Book" panose="02000604040000020004" pitchFamily="50" charset="0"/>
              <a:ea typeface="Arial"/>
              <a:cs typeface="Arial"/>
              <a:sym typeface="Arial"/>
            </a:rPr>
            <a:t>Estuche</a:t>
          </a:r>
          <a:r>
            <a:rPr lang="en-US" sz="2400" kern="1200" dirty="0">
              <a:solidFill>
                <a:schemeClr val="bg1"/>
              </a:solidFill>
              <a:latin typeface="Gotham Book" panose="02000604040000020004" pitchFamily="50" charset="0"/>
              <a:ea typeface="Arial"/>
              <a:cs typeface="Arial"/>
              <a:sym typeface="Arial"/>
            </a:rPr>
            <a:t> para </a:t>
          </a:r>
          <a:r>
            <a:rPr lang="en-US" sz="2400" kern="1200" dirty="0" err="1">
              <a:solidFill>
                <a:schemeClr val="bg1"/>
              </a:solidFill>
              <a:latin typeface="Gotham Book" panose="02000604040000020004" pitchFamily="50" charset="0"/>
              <a:ea typeface="Arial"/>
              <a:cs typeface="Arial"/>
              <a:sym typeface="Arial"/>
            </a:rPr>
            <a:t>píldoras</a:t>
          </a:r>
          <a:endParaRPr lang="en-US" sz="2400" kern="1200" dirty="0">
            <a:solidFill>
              <a:schemeClr val="bg1"/>
            </a:solidFill>
            <a:latin typeface="Gotham Book" panose="02000604040000020004" pitchFamily="50" charset="0"/>
          </a:endParaRPr>
        </a:p>
      </dsp:txBody>
      <dsp:txXfrm>
        <a:off x="4726201" y="3499728"/>
        <a:ext cx="2140609" cy="12539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F32CA-5C2D-42B9-9B09-B896D928C623}">
      <dsp:nvSpPr>
        <dsp:cNvPr id="0" name=""/>
        <dsp:cNvSpPr/>
      </dsp:nvSpPr>
      <dsp:spPr>
        <a:xfrm>
          <a:off x="285766" y="1128131"/>
          <a:ext cx="1404925" cy="13151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FD3365-A251-4B6F-B578-C1C9A9AE7400}">
      <dsp:nvSpPr>
        <dsp:cNvPr id="0" name=""/>
        <dsp:cNvSpPr/>
      </dsp:nvSpPr>
      <dsp:spPr>
        <a:xfrm>
          <a:off x="21727"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498500"/>
            </a:buClr>
            <a:buSzPts val="2800"/>
            <a:buFont typeface="Arial"/>
            <a:buNone/>
          </a:pPr>
          <a:r>
            <a:rPr lang="en-US" sz="2400" b="0" i="0" u="none" strike="noStrike" kern="1200" cap="none" dirty="0" err="1">
              <a:solidFill>
                <a:srgbClr val="0C1B55"/>
              </a:solidFill>
              <a:latin typeface="Gotham Book" panose="02000604040000020004" pitchFamily="50" charset="0"/>
              <a:ea typeface="Arial"/>
              <a:cs typeface="Arial"/>
              <a:sym typeface="Arial"/>
            </a:rPr>
            <a:t>Prueba</a:t>
          </a:r>
          <a:r>
            <a:rPr lang="en-US" sz="2400" b="0" i="0" u="none" strike="noStrike" kern="1200" cap="none" dirty="0">
              <a:solidFill>
                <a:srgbClr val="0C1B55"/>
              </a:solidFill>
              <a:latin typeface="Gotham Book" panose="02000604040000020004" pitchFamily="50" charset="0"/>
              <a:ea typeface="Arial"/>
              <a:cs typeface="Arial"/>
              <a:sym typeface="Arial"/>
            </a:rPr>
            <a:t> </a:t>
          </a:r>
          <a:r>
            <a:rPr lang="en-US" sz="2400" b="0" i="0" u="none" strike="noStrike" kern="1200" cap="none" dirty="0" err="1">
              <a:solidFill>
                <a:srgbClr val="0C1B55"/>
              </a:solidFill>
              <a:latin typeface="Gotham Book" panose="02000604040000020004" pitchFamily="50" charset="0"/>
              <a:ea typeface="Arial"/>
              <a:cs typeface="Arial"/>
              <a:sym typeface="Arial"/>
            </a:rPr>
            <a:t>mensual</a:t>
          </a:r>
          <a:endParaRPr lang="en-US" sz="2400" kern="1200" dirty="0">
            <a:solidFill>
              <a:srgbClr val="0C1B55"/>
            </a:solidFill>
            <a:latin typeface="Gotham Book" panose="02000604040000020004" pitchFamily="50" charset="0"/>
          </a:endParaRPr>
        </a:p>
      </dsp:txBody>
      <dsp:txXfrm>
        <a:off x="21727" y="2473197"/>
        <a:ext cx="2146802" cy="1624670"/>
      </dsp:txXfrm>
    </dsp:sp>
    <dsp:sp modelId="{E58B8F7C-CCFF-4D2F-805E-49E152EA2C6E}">
      <dsp:nvSpPr>
        <dsp:cNvPr id="0" name=""/>
        <dsp:cNvSpPr/>
      </dsp:nvSpPr>
      <dsp:spPr>
        <a:xfrm>
          <a:off x="2673782" y="1128131"/>
          <a:ext cx="1404925" cy="13151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C18C2F-D0D4-4C1B-8A68-EC4812D7B8A4}">
      <dsp:nvSpPr>
        <dsp:cNvPr id="0" name=""/>
        <dsp:cNvSpPr/>
      </dsp:nvSpPr>
      <dsp:spPr>
        <a:xfrm>
          <a:off x="2409742"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498500"/>
            </a:buClr>
            <a:buSzPts val="2800"/>
            <a:buNone/>
          </a:pPr>
          <a:r>
            <a:rPr lang="en-US" sz="2400" kern="1200" dirty="0" err="1">
              <a:solidFill>
                <a:srgbClr val="0C1B55"/>
              </a:solidFill>
              <a:latin typeface="Gotham Book" panose="02000604040000020004" pitchFamily="50" charset="0"/>
              <a:ea typeface="Arial"/>
              <a:cs typeface="Arial"/>
              <a:sym typeface="Arial"/>
            </a:rPr>
            <a:t>Práctica</a:t>
          </a:r>
          <a:r>
            <a:rPr lang="en-US" sz="2400" kern="1200" dirty="0">
              <a:solidFill>
                <a:srgbClr val="0C1B55"/>
              </a:solidFill>
              <a:latin typeface="Gotham Book" panose="02000604040000020004" pitchFamily="50" charset="0"/>
              <a:ea typeface="Arial"/>
              <a:cs typeface="Arial"/>
              <a:sym typeface="Arial"/>
            </a:rPr>
            <a:t> </a:t>
          </a:r>
          <a:r>
            <a:rPr lang="en-US" sz="2400" kern="1200" dirty="0" err="1">
              <a:solidFill>
                <a:srgbClr val="0C1B55"/>
              </a:solidFill>
              <a:latin typeface="Gotham Book" panose="02000604040000020004" pitchFamily="50" charset="0"/>
              <a:ea typeface="Arial"/>
              <a:cs typeface="Arial"/>
              <a:sym typeface="Arial"/>
            </a:rPr>
            <a:t>mensual</a:t>
          </a:r>
          <a:endParaRPr lang="en-US" sz="2400" kern="1200" dirty="0">
            <a:solidFill>
              <a:srgbClr val="0C1B55"/>
            </a:solidFill>
            <a:latin typeface="Gotham Book" panose="02000604040000020004" pitchFamily="50" charset="0"/>
          </a:endParaRPr>
        </a:p>
      </dsp:txBody>
      <dsp:txXfrm>
        <a:off x="2409742" y="2473197"/>
        <a:ext cx="2146802" cy="1624670"/>
      </dsp:txXfrm>
    </dsp:sp>
    <dsp:sp modelId="{BE0CB525-0FE2-4C6B-AAC0-49C398ECF71C}">
      <dsp:nvSpPr>
        <dsp:cNvPr id="0" name=""/>
        <dsp:cNvSpPr/>
      </dsp:nvSpPr>
      <dsp:spPr>
        <a:xfrm>
          <a:off x="5061798" y="1128131"/>
          <a:ext cx="1404925" cy="13151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2E6821-3EE8-42CB-8441-6B4C4473FB42}">
      <dsp:nvSpPr>
        <dsp:cNvPr id="0" name=""/>
        <dsp:cNvSpPr/>
      </dsp:nvSpPr>
      <dsp:spPr>
        <a:xfrm>
          <a:off x="4797758"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498500"/>
            </a:buClr>
            <a:buSzPts val="2800"/>
            <a:buFont typeface="Arial"/>
            <a:buNone/>
          </a:pPr>
          <a:r>
            <a:rPr lang="en-US" sz="2400" b="0" i="0" u="none" strike="noStrike" kern="1200" cap="none" dirty="0">
              <a:solidFill>
                <a:srgbClr val="0C1B55"/>
              </a:solidFill>
              <a:latin typeface="Gotham Book" panose="02000604040000020004" pitchFamily="50" charset="0"/>
              <a:ea typeface="Arial"/>
              <a:cs typeface="Arial"/>
              <a:sym typeface="Arial"/>
            </a:rPr>
            <a:t>Practique </a:t>
          </a:r>
          <a:r>
            <a:rPr lang="en-US" sz="2400" b="0" i="0" u="none" strike="noStrike" kern="1200" cap="none" dirty="0" err="1">
              <a:solidFill>
                <a:srgbClr val="0C1B55"/>
              </a:solidFill>
              <a:latin typeface="Gotham Book" panose="02000604040000020004" pitchFamily="50" charset="0"/>
              <a:ea typeface="Arial"/>
              <a:cs typeface="Arial"/>
              <a:sym typeface="Arial"/>
            </a:rPr>
            <a:t>todas</a:t>
          </a:r>
          <a:r>
            <a:rPr lang="en-US" sz="2400" b="0" i="0" u="none" strike="noStrike" kern="1200" cap="none" dirty="0">
              <a:solidFill>
                <a:srgbClr val="0C1B55"/>
              </a:solidFill>
              <a:latin typeface="Gotham Book" panose="02000604040000020004" pitchFamily="50" charset="0"/>
              <a:ea typeface="Arial"/>
              <a:cs typeface="Arial"/>
              <a:sym typeface="Arial"/>
            </a:rPr>
            <a:t> las </a:t>
          </a:r>
          <a:r>
            <a:rPr lang="en-US" sz="2400" b="0" i="0" u="none" strike="noStrike" kern="1200" cap="none" dirty="0" err="1">
              <a:solidFill>
                <a:srgbClr val="0C1B55"/>
              </a:solidFill>
              <a:latin typeface="Gotham Book" panose="02000604040000020004" pitchFamily="50" charset="0"/>
              <a:ea typeface="Arial"/>
              <a:cs typeface="Arial"/>
              <a:sym typeface="Arial"/>
            </a:rPr>
            <a:t>salidas</a:t>
          </a:r>
          <a:endParaRPr lang="en-US" sz="2400" kern="1200" dirty="0">
            <a:solidFill>
              <a:srgbClr val="0C1B55"/>
            </a:solidFill>
            <a:latin typeface="Gotham Book" panose="02000604040000020004" pitchFamily="50" charset="0"/>
          </a:endParaRPr>
        </a:p>
      </dsp:txBody>
      <dsp:txXfrm>
        <a:off x="4797758" y="2473197"/>
        <a:ext cx="2146802" cy="1624670"/>
      </dsp:txXfrm>
    </dsp:sp>
    <dsp:sp modelId="{E0070FA8-ABAF-43E8-80F4-A14A3529F586}">
      <dsp:nvSpPr>
        <dsp:cNvPr id="0" name=""/>
        <dsp:cNvSpPr/>
      </dsp:nvSpPr>
      <dsp:spPr>
        <a:xfrm>
          <a:off x="7449813" y="1128131"/>
          <a:ext cx="1404925" cy="13151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E4F058-530D-41C5-95E2-7A94201B92A8}">
      <dsp:nvSpPr>
        <dsp:cNvPr id="0" name=""/>
        <dsp:cNvSpPr/>
      </dsp:nvSpPr>
      <dsp:spPr>
        <a:xfrm>
          <a:off x="7185774"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498500"/>
            </a:buClr>
            <a:buSzPct val="100000"/>
            <a:buFont typeface="Arial"/>
            <a:buNone/>
          </a:pPr>
          <a:r>
            <a:rPr lang="es-ES" sz="2400" b="0" i="0" u="none" strike="noStrike" kern="1200" cap="none" dirty="0">
              <a:solidFill>
                <a:srgbClr val="0C1B55"/>
              </a:solidFill>
              <a:latin typeface="Gotham Book" panose="02000604040000020004" pitchFamily="50" charset="0"/>
              <a:ea typeface="Arial"/>
              <a:cs typeface="Arial"/>
              <a:sym typeface="Arial"/>
            </a:rPr>
            <a:t>¿Qué ocurrirá en el lugar de encuentro? </a:t>
          </a:r>
          <a:endParaRPr lang="en-US" sz="2400" kern="1200" dirty="0">
            <a:solidFill>
              <a:srgbClr val="0C1B55"/>
            </a:solidFill>
            <a:latin typeface="Gotham Book" panose="02000604040000020004" pitchFamily="50" charset="0"/>
          </a:endParaRPr>
        </a:p>
      </dsp:txBody>
      <dsp:txXfrm>
        <a:off x="7185774" y="2473197"/>
        <a:ext cx="2146802" cy="1624670"/>
      </dsp:txXfrm>
    </dsp:sp>
    <dsp:sp modelId="{8975AB5D-DEBB-4405-9E67-5F37FB1C6007}">
      <dsp:nvSpPr>
        <dsp:cNvPr id="0" name=""/>
        <dsp:cNvSpPr/>
      </dsp:nvSpPr>
      <dsp:spPr>
        <a:xfrm>
          <a:off x="9837829" y="1128131"/>
          <a:ext cx="1404925" cy="13151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466688-C46E-40F3-A6FD-D4B24BC7A27E}">
      <dsp:nvSpPr>
        <dsp:cNvPr id="0" name=""/>
        <dsp:cNvSpPr/>
      </dsp:nvSpPr>
      <dsp:spPr>
        <a:xfrm>
          <a:off x="9559493"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498500"/>
            </a:buClr>
            <a:buSzPct val="100000"/>
            <a:buFont typeface="Arial"/>
            <a:buNone/>
          </a:pPr>
          <a:r>
            <a:rPr lang="en-US" sz="2400" b="0" i="0" u="none" strike="noStrike" kern="1200" cap="none" dirty="0" err="1">
              <a:solidFill>
                <a:srgbClr val="0C1B55"/>
              </a:solidFill>
              <a:latin typeface="Gotham Book" panose="02000604040000020004" pitchFamily="50" charset="0"/>
              <a:ea typeface="Arial"/>
              <a:cs typeface="Arial"/>
              <a:sym typeface="Arial"/>
            </a:rPr>
            <a:t>Nunca</a:t>
          </a:r>
          <a:r>
            <a:rPr lang="en-US" sz="2400" b="0" i="0" u="none" strike="noStrike" kern="1200" cap="none" dirty="0">
              <a:solidFill>
                <a:srgbClr val="0C1B55"/>
              </a:solidFill>
              <a:latin typeface="Gotham Book" panose="02000604040000020004" pitchFamily="50" charset="0"/>
              <a:ea typeface="Arial"/>
              <a:cs typeface="Arial"/>
              <a:sym typeface="Arial"/>
            </a:rPr>
            <a:t> </a:t>
          </a:r>
          <a:r>
            <a:rPr lang="en-US" sz="2400" b="0" i="0" u="none" strike="noStrike" kern="1200" cap="none" dirty="0" err="1">
              <a:solidFill>
                <a:srgbClr val="0C1B55"/>
              </a:solidFill>
              <a:latin typeface="Gotham Book" panose="02000604040000020004" pitchFamily="50" charset="0"/>
              <a:ea typeface="Arial"/>
              <a:cs typeface="Arial"/>
              <a:sym typeface="Arial"/>
            </a:rPr>
            <a:t>vuelva</a:t>
          </a:r>
          <a:r>
            <a:rPr lang="en-US" sz="2400" b="0" i="0" u="none" strike="noStrike" kern="1200" cap="none" dirty="0">
              <a:solidFill>
                <a:srgbClr val="0C1B55"/>
              </a:solidFill>
              <a:latin typeface="Gotham Book" panose="02000604040000020004" pitchFamily="50" charset="0"/>
              <a:ea typeface="Arial"/>
              <a:cs typeface="Arial"/>
              <a:sym typeface="Arial"/>
            </a:rPr>
            <a:t> a </a:t>
          </a:r>
          <a:r>
            <a:rPr lang="en-US" sz="2400" b="0" i="0" u="none" strike="noStrike" kern="1200" cap="none" dirty="0" err="1">
              <a:solidFill>
                <a:srgbClr val="0C1B55"/>
              </a:solidFill>
              <a:latin typeface="Gotham Book" panose="02000604040000020004" pitchFamily="50" charset="0"/>
              <a:ea typeface="Arial"/>
              <a:cs typeface="Arial"/>
              <a:sym typeface="Arial"/>
            </a:rPr>
            <a:t>entrar</a:t>
          </a:r>
          <a:endParaRPr lang="en-US" sz="2400" kern="1200" dirty="0">
            <a:solidFill>
              <a:srgbClr val="0C1B55"/>
            </a:solidFill>
            <a:latin typeface="Gotham Book" panose="02000604040000020004" pitchFamily="50" charset="0"/>
          </a:endParaRPr>
        </a:p>
      </dsp:txBody>
      <dsp:txXfrm>
        <a:off x="9559493" y="2473197"/>
        <a:ext cx="2146802" cy="16246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26ED-53E8-4FA6-BA2F-48D9E72C6543}">
      <dsp:nvSpPr>
        <dsp:cNvPr id="0" name=""/>
        <dsp:cNvSpPr/>
      </dsp:nvSpPr>
      <dsp:spPr>
        <a:xfrm>
          <a:off x="9926" y="196354"/>
          <a:ext cx="2966979" cy="3941968"/>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C1B55"/>
              </a:solidFill>
              <a:latin typeface="Gotham Book" panose="02000604040000020004" pitchFamily="50" charset="0"/>
            </a:rPr>
            <a:t>Nivel 1</a:t>
          </a:r>
        </a:p>
        <a:p>
          <a:pPr marL="0" lvl="0" indent="0" algn="ctr" defTabSz="1244600">
            <a:lnSpc>
              <a:spcPct val="90000"/>
            </a:lnSpc>
            <a:spcBef>
              <a:spcPct val="0"/>
            </a:spcBef>
            <a:spcAft>
              <a:spcPct val="35000"/>
            </a:spcAft>
            <a:buNone/>
          </a:pPr>
          <a:r>
            <a:rPr lang="es-ES" sz="2800" kern="1200" dirty="0">
              <a:solidFill>
                <a:schemeClr val="dk1"/>
              </a:solidFill>
              <a:latin typeface="Calibri"/>
              <a:ea typeface="Calibri"/>
              <a:cs typeface="Calibri"/>
              <a:sym typeface="Calibri"/>
            </a:rPr>
            <a:t>Realización de la Orientación  Great </a:t>
          </a:r>
          <a:r>
            <a:rPr lang="es-ES" sz="2800" kern="1200" dirty="0" err="1">
              <a:solidFill>
                <a:schemeClr val="dk1"/>
              </a:solidFill>
              <a:latin typeface="Calibri"/>
              <a:ea typeface="Calibri"/>
              <a:cs typeface="Calibri"/>
              <a:sym typeface="Calibri"/>
            </a:rPr>
            <a:t>Start</a:t>
          </a:r>
          <a:r>
            <a:rPr lang="es-ES" sz="2800" kern="1200" dirty="0">
              <a:solidFill>
                <a:schemeClr val="dk1"/>
              </a:solidFill>
              <a:latin typeface="Calibri"/>
              <a:ea typeface="Calibri"/>
              <a:cs typeface="Calibri"/>
              <a:sym typeface="Calibri"/>
            </a:rPr>
            <a:t> </a:t>
          </a:r>
          <a:r>
            <a:rPr lang="es-ES" sz="2800" kern="1200" dirty="0" err="1">
              <a:solidFill>
                <a:schemeClr val="dk1"/>
              </a:solidFill>
              <a:latin typeface="Calibri"/>
              <a:ea typeface="Calibri"/>
              <a:cs typeface="Calibri"/>
              <a:sym typeface="Calibri"/>
            </a:rPr>
            <a:t>to</a:t>
          </a:r>
          <a:r>
            <a:rPr lang="es-ES" sz="2800" kern="1200" dirty="0">
              <a:solidFill>
                <a:schemeClr val="dk1"/>
              </a:solidFill>
              <a:latin typeface="Calibri"/>
              <a:ea typeface="Calibri"/>
              <a:cs typeface="Calibri"/>
              <a:sym typeface="Calibri"/>
            </a:rPr>
            <a:t> </a:t>
          </a:r>
          <a:r>
            <a:rPr lang="es-ES" sz="2800" kern="1200" dirty="0" err="1">
              <a:solidFill>
                <a:schemeClr val="dk1"/>
              </a:solidFill>
              <a:latin typeface="Calibri"/>
              <a:ea typeface="Calibri"/>
              <a:cs typeface="Calibri"/>
              <a:sym typeface="Calibri"/>
            </a:rPr>
            <a:t>Quality</a:t>
          </a:r>
          <a:r>
            <a:rPr lang="es-ES" sz="2800" kern="1200" dirty="0">
              <a:solidFill>
                <a:schemeClr val="dk1"/>
              </a:solidFill>
              <a:latin typeface="Calibri"/>
              <a:ea typeface="Calibri"/>
              <a:cs typeface="Calibri"/>
              <a:sym typeface="Calibri"/>
            </a:rPr>
            <a:t>.</a:t>
          </a:r>
          <a:endParaRPr lang="en-US" sz="2800" b="1" kern="1200" dirty="0">
            <a:solidFill>
              <a:srgbClr val="0C1B55"/>
            </a:solidFill>
            <a:latin typeface="Gotham Book" panose="02000604040000020004" pitchFamily="50" charset="0"/>
          </a:endParaRPr>
        </a:p>
      </dsp:txBody>
      <dsp:txXfrm>
        <a:off x="96826" y="283254"/>
        <a:ext cx="2793179" cy="3768168"/>
      </dsp:txXfrm>
    </dsp:sp>
    <dsp:sp modelId="{0F4E836F-FBB4-4341-BC1B-FCB7CBB44080}">
      <dsp:nvSpPr>
        <dsp:cNvPr id="0" name=""/>
        <dsp:cNvSpPr/>
      </dsp:nvSpPr>
      <dsp:spPr>
        <a:xfrm>
          <a:off x="3273604" y="1799432"/>
          <a:ext cx="628999" cy="735811"/>
        </a:xfrm>
        <a:prstGeom prst="rightArrow">
          <a:avLst>
            <a:gd name="adj1" fmla="val 60000"/>
            <a:gd name="adj2" fmla="val 50000"/>
          </a:avLst>
        </a:prstGeom>
        <a:solidFill>
          <a:srgbClr val="00A886"/>
        </a:solidFill>
        <a:ln>
          <a:solidFill>
            <a:srgbClr val="00A88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solidFill>
              <a:srgbClr val="0C1B55"/>
            </a:solidFill>
            <a:latin typeface="Gotham Book" panose="02000604040000020004" pitchFamily="50" charset="0"/>
          </a:endParaRPr>
        </a:p>
      </dsp:txBody>
      <dsp:txXfrm>
        <a:off x="3273604" y="1946594"/>
        <a:ext cx="440299" cy="441487"/>
      </dsp:txXfrm>
    </dsp:sp>
    <dsp:sp modelId="{3BBA8380-8FDA-4008-87DB-CD7F3AA65D74}">
      <dsp:nvSpPr>
        <dsp:cNvPr id="0" name=""/>
        <dsp:cNvSpPr/>
      </dsp:nvSpPr>
      <dsp:spPr>
        <a:xfrm>
          <a:off x="4163698" y="196354"/>
          <a:ext cx="2966979" cy="3941968"/>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C1B55"/>
              </a:solidFill>
              <a:latin typeface="Gotham Book" panose="02000604040000020004" pitchFamily="50" charset="0"/>
            </a:rPr>
            <a:t>Nivel 2</a:t>
          </a:r>
        </a:p>
        <a:p>
          <a:pPr marL="0" lvl="0" indent="0" algn="ctr" defTabSz="1244600">
            <a:lnSpc>
              <a:spcPct val="90000"/>
            </a:lnSpc>
            <a:spcBef>
              <a:spcPct val="0"/>
            </a:spcBef>
            <a:spcAft>
              <a:spcPct val="35000"/>
            </a:spcAft>
            <a:buNone/>
          </a:pPr>
          <a:r>
            <a:rPr lang="en-US" sz="2800" kern="1200" dirty="0" err="1">
              <a:solidFill>
                <a:schemeClr val="dk1"/>
              </a:solidFill>
              <a:latin typeface="Calibri"/>
              <a:ea typeface="Calibri"/>
              <a:cs typeface="Calibri"/>
              <a:sym typeface="Calibri"/>
            </a:rPr>
            <a:t>Realización</a:t>
          </a:r>
          <a:r>
            <a:rPr lang="en-US" sz="2800" kern="1200" dirty="0">
              <a:solidFill>
                <a:schemeClr val="dk1"/>
              </a:solidFill>
              <a:latin typeface="Calibri"/>
              <a:ea typeface="Calibri"/>
              <a:cs typeface="Calibri"/>
              <a:sym typeface="Calibri"/>
            </a:rPr>
            <a:t> del Nivel 1 y 10 horas de </a:t>
          </a:r>
          <a:r>
            <a:rPr lang="en-US" sz="2800" kern="1200" dirty="0" err="1">
              <a:solidFill>
                <a:schemeClr val="dk1"/>
              </a:solidFill>
              <a:latin typeface="Calibri"/>
              <a:ea typeface="Calibri"/>
              <a:cs typeface="Calibri"/>
              <a:sym typeface="Calibri"/>
            </a:rPr>
            <a:t>capacitación</a:t>
          </a:r>
          <a:r>
            <a:rPr lang="en-US" sz="2800" kern="1200" dirty="0">
              <a:solidFill>
                <a:schemeClr val="dk1"/>
              </a:solidFill>
              <a:latin typeface="Calibri"/>
              <a:ea typeface="Calibri"/>
              <a:cs typeface="Calibri"/>
              <a:sym typeface="Calibri"/>
            </a:rPr>
            <a:t> fundamental </a:t>
          </a:r>
          <a:r>
            <a:rPr lang="en-US" sz="2800" kern="1200" dirty="0" err="1">
              <a:solidFill>
                <a:schemeClr val="dk1"/>
              </a:solidFill>
              <a:latin typeface="Calibri"/>
              <a:ea typeface="Calibri"/>
              <a:cs typeface="Calibri"/>
              <a:sym typeface="Calibri"/>
            </a:rPr>
            <a:t>aprobada</a:t>
          </a:r>
          <a:r>
            <a:rPr lang="en-US" sz="2800" kern="1200" dirty="0">
              <a:solidFill>
                <a:schemeClr val="dk1"/>
              </a:solidFill>
              <a:latin typeface="Calibri"/>
              <a:ea typeface="Calibri"/>
              <a:cs typeface="Calibri"/>
              <a:sym typeface="Calibri"/>
            </a:rPr>
            <a:t> de Nivel 2 </a:t>
          </a:r>
          <a:r>
            <a:rPr lang="en-US" sz="2800" kern="1200" dirty="0" err="1">
              <a:solidFill>
                <a:schemeClr val="dk1"/>
              </a:solidFill>
              <a:latin typeface="Calibri"/>
              <a:ea typeface="Calibri"/>
              <a:cs typeface="Calibri"/>
              <a:sym typeface="Calibri"/>
            </a:rPr>
            <a:t>anualmente</a:t>
          </a:r>
          <a:endParaRPr lang="en-US" sz="2800" b="1" kern="1200" dirty="0">
            <a:solidFill>
              <a:srgbClr val="0C1B55"/>
            </a:solidFill>
            <a:latin typeface="Gotham Book" panose="02000604040000020004" pitchFamily="50" charset="0"/>
          </a:endParaRPr>
        </a:p>
      </dsp:txBody>
      <dsp:txXfrm>
        <a:off x="4250598" y="283254"/>
        <a:ext cx="2793179" cy="3768168"/>
      </dsp:txXfrm>
    </dsp:sp>
    <dsp:sp modelId="{230EEBF2-D9E1-4859-AE7E-BCFE0FDF700F}">
      <dsp:nvSpPr>
        <dsp:cNvPr id="0" name=""/>
        <dsp:cNvSpPr/>
      </dsp:nvSpPr>
      <dsp:spPr>
        <a:xfrm>
          <a:off x="7427376" y="1799432"/>
          <a:ext cx="628999" cy="735811"/>
        </a:xfrm>
        <a:prstGeom prst="rightArrow">
          <a:avLst>
            <a:gd name="adj1" fmla="val 60000"/>
            <a:gd name="adj2" fmla="val 50000"/>
          </a:avLst>
        </a:prstGeom>
        <a:solidFill>
          <a:srgbClr val="00A886"/>
        </a:solidFill>
        <a:ln>
          <a:solidFill>
            <a:srgbClr val="00A88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solidFill>
              <a:srgbClr val="0C1B55"/>
            </a:solidFill>
            <a:latin typeface="Gotham Book" panose="02000604040000020004" pitchFamily="50" charset="0"/>
          </a:endParaRPr>
        </a:p>
      </dsp:txBody>
      <dsp:txXfrm>
        <a:off x="7427376" y="1946594"/>
        <a:ext cx="440299" cy="441487"/>
      </dsp:txXfrm>
    </dsp:sp>
    <dsp:sp modelId="{46FAC460-6544-4EA4-886A-7BA8200DA155}">
      <dsp:nvSpPr>
        <dsp:cNvPr id="0" name=""/>
        <dsp:cNvSpPr/>
      </dsp:nvSpPr>
      <dsp:spPr>
        <a:xfrm>
          <a:off x="8317470" y="196354"/>
          <a:ext cx="2966979" cy="3941968"/>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C1B55"/>
              </a:solidFill>
              <a:latin typeface="Gotham Book" panose="02000604040000020004" pitchFamily="50" charset="0"/>
            </a:rPr>
            <a:t>Nivel 3</a:t>
          </a:r>
        </a:p>
        <a:p>
          <a:pPr marL="0" lvl="0" indent="0" algn="ctr" defTabSz="1244600">
            <a:lnSpc>
              <a:spcPct val="90000"/>
            </a:lnSpc>
            <a:spcBef>
              <a:spcPct val="0"/>
            </a:spcBef>
            <a:spcAft>
              <a:spcPts val="0"/>
            </a:spcAft>
            <a:buNone/>
          </a:pPr>
          <a:r>
            <a:rPr lang="es-ES" sz="2400" kern="1200" dirty="0">
              <a:solidFill>
                <a:schemeClr val="dk1"/>
              </a:solidFill>
              <a:latin typeface="Calibri"/>
              <a:ea typeface="Calibri"/>
              <a:cs typeface="Calibri"/>
              <a:sym typeface="Calibri"/>
            </a:rPr>
            <a:t>20 horas de capacitación de Nivel 2</a:t>
          </a:r>
        </a:p>
        <a:p>
          <a:pPr marL="0" lvl="0" indent="0" algn="ctr" defTabSz="1244600">
            <a:lnSpc>
              <a:spcPct val="90000"/>
            </a:lnSpc>
            <a:spcBef>
              <a:spcPct val="0"/>
            </a:spcBef>
            <a:spcAft>
              <a:spcPts val="0"/>
            </a:spcAft>
            <a:buClr>
              <a:schemeClr val="dk1"/>
            </a:buClr>
            <a:buSzPts val="1100"/>
            <a:buFont typeface="Calibri"/>
            <a:buNone/>
          </a:pPr>
          <a:r>
            <a:rPr lang="en-US" sz="2400" kern="1200" dirty="0">
              <a:solidFill>
                <a:schemeClr val="dk1"/>
              </a:solidFill>
              <a:latin typeface="Calibri"/>
              <a:ea typeface="Calibri"/>
              <a:cs typeface="Calibri"/>
              <a:sym typeface="Calibri"/>
            </a:rPr>
            <a:t>y </a:t>
          </a:r>
          <a:r>
            <a:rPr lang="en-US" sz="2400" kern="1200" dirty="0" err="1">
              <a:solidFill>
                <a:schemeClr val="dk1"/>
              </a:solidFill>
              <a:latin typeface="Calibri"/>
              <a:ea typeface="Calibri"/>
              <a:cs typeface="Calibri"/>
              <a:sym typeface="Calibri"/>
            </a:rPr>
            <a:t>mínimo</a:t>
          </a:r>
          <a:endParaRPr lang="en-US" sz="2400" kern="1200" dirty="0">
            <a:solidFill>
              <a:schemeClr val="dk1"/>
            </a:solidFill>
            <a:latin typeface="Calibri"/>
            <a:ea typeface="Calibri"/>
            <a:cs typeface="Calibri"/>
            <a:sym typeface="Calibri"/>
          </a:endParaRPr>
        </a:p>
        <a:p>
          <a:pPr marL="0" lvl="0" indent="0" algn="ctr" defTabSz="1244600">
            <a:lnSpc>
              <a:spcPct val="90000"/>
            </a:lnSpc>
            <a:spcBef>
              <a:spcPct val="0"/>
            </a:spcBef>
            <a:spcAft>
              <a:spcPts val="0"/>
            </a:spcAft>
            <a:buClr>
              <a:schemeClr val="dk1"/>
            </a:buClr>
            <a:buSzPts val="1100"/>
            <a:buFont typeface="Calibri"/>
            <a:buNone/>
          </a:pPr>
          <a:r>
            <a:rPr lang="en-US" sz="2400" kern="1200" dirty="0">
              <a:solidFill>
                <a:schemeClr val="dk1"/>
              </a:solidFill>
              <a:latin typeface="Calibri"/>
              <a:ea typeface="Calibri"/>
              <a:cs typeface="Calibri"/>
              <a:sym typeface="Calibri"/>
            </a:rPr>
            <a:t>10 horas de </a:t>
          </a:r>
          <a:r>
            <a:rPr lang="en-US" sz="2400" kern="1200" dirty="0" err="1">
              <a:solidFill>
                <a:schemeClr val="dk1"/>
              </a:solidFill>
              <a:latin typeface="Calibri"/>
              <a:ea typeface="Calibri"/>
              <a:cs typeface="Calibri"/>
              <a:sym typeface="Calibri"/>
            </a:rPr>
            <a:t>implementación</a:t>
          </a:r>
          <a:r>
            <a:rPr lang="en-US" sz="2400" kern="1200" dirty="0">
              <a:solidFill>
                <a:schemeClr val="dk1"/>
              </a:solidFill>
              <a:latin typeface="Calibri"/>
              <a:ea typeface="Calibri"/>
              <a:cs typeface="Calibri"/>
              <a:sym typeface="Calibri"/>
            </a:rPr>
            <a:t> </a:t>
          </a:r>
        </a:p>
        <a:p>
          <a:pPr marL="0" lvl="0" indent="0" algn="ctr" defTabSz="1244600">
            <a:lnSpc>
              <a:spcPct val="90000"/>
            </a:lnSpc>
            <a:spcBef>
              <a:spcPct val="0"/>
            </a:spcBef>
            <a:spcAft>
              <a:spcPts val="0"/>
            </a:spcAft>
            <a:buClr>
              <a:schemeClr val="dk1"/>
            </a:buClr>
            <a:buSzPts val="1100"/>
            <a:buFont typeface="Calibri"/>
            <a:buNone/>
          </a:pPr>
          <a:r>
            <a:rPr lang="es-ES" sz="2400" kern="1200" dirty="0">
              <a:solidFill>
                <a:schemeClr val="dk1"/>
              </a:solidFill>
              <a:latin typeface="Calibri"/>
              <a:ea typeface="Calibri"/>
              <a:cs typeface="Calibri"/>
              <a:sym typeface="Calibri"/>
            </a:rPr>
            <a:t>de un plan aprobado de Mejora de Calidad</a:t>
          </a:r>
          <a:r>
            <a:rPr lang="es-ES" sz="2800" kern="1200" dirty="0">
              <a:solidFill>
                <a:schemeClr val="dk1"/>
              </a:solidFill>
              <a:latin typeface="Calibri"/>
              <a:ea typeface="Calibri"/>
              <a:cs typeface="Calibri"/>
              <a:sym typeface="Calibri"/>
            </a:rPr>
            <a:t>. </a:t>
          </a:r>
          <a:endParaRPr lang="en-US" sz="2800" b="1" kern="1200" dirty="0">
            <a:solidFill>
              <a:srgbClr val="0C1B55"/>
            </a:solidFill>
            <a:latin typeface="Gotham Book" panose="02000604040000020004" pitchFamily="50" charset="0"/>
          </a:endParaRPr>
        </a:p>
      </dsp:txBody>
      <dsp:txXfrm>
        <a:off x="8404370" y="283254"/>
        <a:ext cx="2793179" cy="376816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4412-549B-4668-9539-1CB338DC3F5A}"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8241-32BF-4FA3-935E-0B22A005B532}" type="slidenum">
              <a:rPr lang="en-US" smtClean="0"/>
              <a:t>‹#›</a:t>
            </a:fld>
            <a:endParaRPr lang="en-US"/>
          </a:p>
        </p:txBody>
      </p:sp>
    </p:spTree>
    <p:extLst>
      <p:ext uri="{BB962C8B-B14F-4D97-AF65-F5344CB8AC3E}">
        <p14:creationId xmlns:p14="http://schemas.microsoft.com/office/powerpoint/2010/main" val="182042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youtube.com/watch?v=lnXZPbuZ_UM&amp;t=2s"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DOfEu2zqrk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lkc.ohs.acf.hhs.gov/school-readiness/effective-practice-guides/approaches-learnin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implypsychology.org/piaget.html" TargetMode="External"/><Relationship Id="rId4" Type="http://schemas.openxmlformats.org/officeDocument/2006/relationships/hyperlink" Target="https://www.michigan.gov/mileap/-/media/Project/Websites/mileap/Documents/Early-Childhood-Education/gsrp/standards/ECSQ-B-K_Final.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it.ly/GSQOPreSurvey"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forms.office.com/r/0srhKhNjDw"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kidshealth.org/en/parents/shake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higan.gov/mdhhs/0,5885,7-339-71548_57836_69566-165976--,00.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fire/is-your-home-a-fire-hazard.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parents.com/kids/safety/outdoor/sun-care-basics/" TargetMode="External"/><Relationship Id="rId3" Type="http://schemas.openxmlformats.org/officeDocument/2006/relationships/hyperlink" Target="https://www.safekids.org/infographic/facts-about-kids-and-danger-drowning" TargetMode="External"/><Relationship Id="rId7" Type="http://schemas.openxmlformats.org/officeDocument/2006/relationships/hyperlink" Target="https://www.fda.gov/consumers/consumer-updates/should-you-put-sunscreen-infants-not-usually"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playgroundsafety.org/sites/default/files/2018-11/npps-report-card.pdf" TargetMode="External"/><Relationship Id="rId5" Type="http://schemas.openxmlformats.org/officeDocument/2006/relationships/hyperlink" Target="https://www.epa.gov/sites/production/files/documents/actionsteps.pdf" TargetMode="External"/><Relationship Id="rId4" Type="http://schemas.openxmlformats.org/officeDocument/2006/relationships/hyperlink" Target="https://www.safekids.org/sites/default/files/documents/water_safety_tips_0.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dc.gov/tobacco/basic_information/e-cigarette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parents.com/kids/health/the-dangers-of-vaping-around-your-kid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cf.hhs.gov/sites/default/files/ecd/caring_for_our_children_basics.pdf" TargetMode="External"/><Relationship Id="rId7" Type="http://schemas.openxmlformats.org/officeDocument/2006/relationships/hyperlink" Target="https://time.com/4908654/cell-phone-bacteria/"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nature.com/articles/s41522-018-0050-9" TargetMode="External"/><Relationship Id="rId5" Type="http://schemas.openxmlformats.org/officeDocument/2006/relationships/hyperlink" Target="https://www.poison.org/articles/2007-jun/hand-sanitizer-whats-the-real-story" TargetMode="External"/><Relationship Id="rId4" Type="http://schemas.openxmlformats.org/officeDocument/2006/relationships/hyperlink" Target="https://www.cdc.gov/handwashing/when-how-handwashing.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vaccines/vac-gen/vaxwithme.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pa.gov/coronavirus/whats-difference-between-products-disinfect-sanitize-and-clean-surfac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michigan.gov/michiganprepares/plan"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michigan.gov/miready"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mfis.org/fire-stats-1"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safekids.org/sites/default/files/documents/fire_escape_plan_grid.pdf" TargetMode="External"/><Relationship Id="rId7" Type="http://schemas.openxmlformats.org/officeDocument/2006/relationships/hyperlink" Target="https://www.michigan.gov/documents/lara/NFPA._Smoke_alarm_disability_tips._7.2019._MIPLogo._ECS._Final_663829_7.pdf"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www.michigan.gov/documents/lara/DN_Installation_Form_711419_7.pdf" TargetMode="External"/><Relationship Id="rId5" Type="http://schemas.openxmlformats.org/officeDocument/2006/relationships/hyperlink" Target="https://www.michigan.gov/lara/0,4601,7-154-89334_42271_42384-140662--,00.html" TargetMode="External"/><Relationship Id="rId4" Type="http://schemas.openxmlformats.org/officeDocument/2006/relationships/hyperlink" Target="https://www.michigan.gov/documents/lara/NFPA._Escape_Planning_tips._7.2019._MIPLogo_ECS._Final_663894_7.pdf"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ichigan.gov/documents/lara/NFPA._Escape_Planning_tips._7.2019._MIPLogo_ECS._Final_663894_7.pdf"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michigan.gov/documents/lara/NFPA._Smoke_alarm_disability_tips._7.2019._MIPLogo._ECS._Final_663829_7.pdf" TargetMode="External"/><Relationship Id="rId5" Type="http://schemas.openxmlformats.org/officeDocument/2006/relationships/hyperlink" Target="https://www.michigan.gov/documents/lara/DN_Installation_Form_711419_7.pdf" TargetMode="External"/><Relationship Id="rId4" Type="http://schemas.openxmlformats.org/officeDocument/2006/relationships/hyperlink" Target="https://www.michigan.gov/lara/0,4601,7-154-89334_42271_42384-140662--,00.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ichigan.gov/documents/lara/NFPA._Remebering_when_fire_safety_Tips._7.2019._MIPLogo._ECS._Final_663887_7.pdf"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usfa.fema.gov/downloads/pdf/publications/fire_safety_disabilities_flyer.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ichigan.gov/michiganprepares/0,4621,7-232-65025_65035---,00.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eather.com/safety/tornado/news/what-to-do-in-storm-mobile-home-tornado"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cdc.gov/breastfeeding/recommendations/handling_breastmilk.htm"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cdc.gov/breastfeeding/pdf/preparation-of-breast-milk_H.pdf"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Dé la bienvenida a los participantes a la capacitación presentándose a sí mismo y a cualquier otro instructor o personal que vaya a apoyar al grupo </a:t>
            </a:r>
            <a:endParaRPr lang="es-ES" b="0" dirty="0"/>
          </a:p>
          <a:p>
            <a:pPr defTabSz="2396015">
              <a:defRPr/>
            </a:pPr>
            <a:endParaRPr lang="en-US" b="1" baseline="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a:t>
            </a:fld>
            <a:endParaRPr lang="en-US"/>
          </a:p>
        </p:txBody>
      </p:sp>
    </p:spTree>
    <p:extLst>
      <p:ext uri="{BB962C8B-B14F-4D97-AF65-F5344CB8AC3E}">
        <p14:creationId xmlns:p14="http://schemas.microsoft.com/office/powerpoint/2010/main" val="171571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Explique y lea brevemente los Acuerdos de Trabajo</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Demuestre su Señal de Atención, si es pertinente </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**Recuerde a los proveedores que si pierden más de 10 minutos de la capacitación, tendrán que recuperar el contenido**</a:t>
            </a:r>
            <a:endParaRPr lang="es-ES" b="0" dirty="0">
              <a:latin typeface="Arial"/>
              <a:ea typeface="Arial"/>
              <a:cs typeface="Arial"/>
              <a:sym typeface="Arial"/>
            </a:endParaRPr>
          </a:p>
          <a:p>
            <a:pPr defTabSz="2469933">
              <a:defRPr/>
            </a:pPr>
            <a:endParaRPr lang="en-US" b="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a:t>
            </a:fld>
            <a:endParaRPr lang="en-US"/>
          </a:p>
        </p:txBody>
      </p:sp>
    </p:spTree>
    <p:extLst>
      <p:ext uri="{BB962C8B-B14F-4D97-AF65-F5344CB8AC3E}">
        <p14:creationId xmlns:p14="http://schemas.microsoft.com/office/powerpoint/2010/main" val="2413748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p>
          <a:p>
            <a:pPr marL="0" lvl="0" indent="0" algn="l" rtl="0">
              <a:spcBef>
                <a:spcPts val="0"/>
              </a:spcBef>
              <a:spcAft>
                <a:spcPts val="0"/>
              </a:spcAft>
              <a:buNone/>
            </a:pPr>
            <a:r>
              <a:rPr lang="es-ES" b="0" u="none" dirty="0"/>
              <a:t>Aliente a los proveedores a introducir esta información en sus teléfonos si aún no han tenido la oportunidad de hacerlo.</a:t>
            </a: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100</a:t>
            </a:fld>
            <a:endParaRPr lang="en-US"/>
          </a:p>
        </p:txBody>
      </p:sp>
    </p:spTree>
    <p:extLst>
      <p:ext uri="{BB962C8B-B14F-4D97-AF65-F5344CB8AC3E}">
        <p14:creationId xmlns:p14="http://schemas.microsoft.com/office/powerpoint/2010/main" val="9843683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Introducir los Primeros Auxilios Pediátricos y la RCP</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Esta sección debe ser completada por la entidad de Primeros Auxilios/Reanimación Cardiopulmonar aprobada por el Centro de Recursos</a:t>
            </a:r>
          </a:p>
        </p:txBody>
      </p:sp>
      <p:sp>
        <p:nvSpPr>
          <p:cNvPr id="4" name="Slide Number Placeholder 3"/>
          <p:cNvSpPr>
            <a:spLocks noGrp="1"/>
          </p:cNvSpPr>
          <p:nvPr>
            <p:ph type="sldNum" sz="quarter" idx="5"/>
          </p:nvPr>
        </p:nvSpPr>
        <p:spPr/>
        <p:txBody>
          <a:bodyPr/>
          <a:lstStyle/>
          <a:p>
            <a:fld id="{22688241-32BF-4FA3-935E-0B22A005B532}" type="slidenum">
              <a:rPr lang="en-US" smtClean="0"/>
              <a:t>101</a:t>
            </a:fld>
            <a:endParaRPr lang="en-US"/>
          </a:p>
        </p:txBody>
      </p:sp>
    </p:spTree>
    <p:extLst>
      <p:ext uri="{BB962C8B-B14F-4D97-AF65-F5344CB8AC3E}">
        <p14:creationId xmlns:p14="http://schemas.microsoft.com/office/powerpoint/2010/main" val="26175606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dirty="0">
                <a:latin typeface="Times New Roman"/>
                <a:ea typeface="Times New Roman"/>
                <a:cs typeface="Times New Roman"/>
                <a:sym typeface="Times New Roman"/>
              </a:rPr>
              <a:t> </a:t>
            </a:r>
            <a:r>
              <a:rPr lang="es-ES" sz="1200" b="1" dirty="0"/>
              <a:t>Puntos de discusión/notas del facilitador</a:t>
            </a:r>
            <a:endParaRPr lang="es-ES" dirty="0"/>
          </a:p>
          <a:p>
            <a:pPr marL="0" marR="0" lvl="0" indent="0" algn="l" rtl="0">
              <a:lnSpc>
                <a:spcPct val="107000"/>
              </a:lnSpc>
              <a:spcBef>
                <a:spcPts val="0"/>
              </a:spcBef>
              <a:spcAft>
                <a:spcPts val="0"/>
              </a:spcAft>
              <a:buNone/>
            </a:pPr>
            <a:endParaRPr lang="es-ES" sz="1200" dirty="0">
              <a:latin typeface="+mn-lt"/>
              <a:ea typeface="Calibri"/>
              <a:cs typeface="Calibri"/>
              <a:sym typeface="Calibri"/>
            </a:endParaRPr>
          </a:p>
          <a:p>
            <a:pPr marL="0" marR="0" lvl="0" indent="0" algn="l" rtl="0">
              <a:lnSpc>
                <a:spcPct val="107000"/>
              </a:lnSpc>
              <a:spcBef>
                <a:spcPts val="80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Este contenido no le certificará en RCP/Primeros Auxilios, pero cumple con el requisito para convertirse en un proveedor exento de licencia.</a:t>
            </a:r>
            <a:endParaRPr lang="es-ES" dirty="0"/>
          </a:p>
          <a:p>
            <a:pPr marL="0" marR="0" lvl="0" indent="0" algn="l" rtl="0">
              <a:lnSpc>
                <a:spcPct val="107000"/>
              </a:lnSpc>
              <a:spcBef>
                <a:spcPts val="800"/>
              </a:spcBef>
              <a:spcAft>
                <a:spcPts val="0"/>
              </a:spcAft>
              <a:buNone/>
            </a:pPr>
            <a:endParaRPr lang="es-ES" sz="1200" dirty="0">
              <a:latin typeface="+mn-lt"/>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Le recomendamos encarecidamente que se inscriba en una de nuestras sesiones presenciales si puede hacerlo en el futuro. </a:t>
            </a:r>
            <a:endParaRPr lang="es-ES" sz="1200" dirty="0">
              <a:latin typeface="+mn-lt"/>
              <a:ea typeface="Calibri"/>
              <a:cs typeface="Calibri"/>
              <a:sym typeface="Calibri"/>
            </a:endParaRPr>
          </a:p>
          <a:p>
            <a:pPr marL="0" lvl="0" indent="0" algn="l" rtl="0">
              <a:spcBef>
                <a:spcPts val="800"/>
              </a:spcBef>
              <a:spcAft>
                <a:spcPts val="0"/>
              </a:spcAft>
              <a:buNone/>
            </a:pPr>
            <a:r>
              <a:rPr lang="es-ES" sz="1200" dirty="0">
                <a:latin typeface="Times New Roman"/>
                <a:ea typeface="Times New Roman"/>
                <a:cs typeface="Times New Roman"/>
                <a:sym typeface="Times New Roman"/>
              </a:rPr>
              <a:t>▪ Los proveedores entrenados en el curso de RCP y Primeros Auxilios pueden disminuir las consecuencias de lesiones y reducir el potencial de las condiciones con amenaza de muerte para los niños que cuidamos y con los que trabajamos. La siguiente sección de esta formación tratará sobre la reanimación cardiopulmonar y los primeros auxilios. </a:t>
            </a:r>
            <a:endParaRPr lang="es-ES" dirty="0"/>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102</a:t>
            </a:fld>
            <a:endParaRPr lang="en-US"/>
          </a:p>
        </p:txBody>
      </p:sp>
    </p:spTree>
    <p:extLst>
      <p:ext uri="{BB962C8B-B14F-4D97-AF65-F5344CB8AC3E}">
        <p14:creationId xmlns:p14="http://schemas.microsoft.com/office/powerpoint/2010/main" val="23583312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b="1" dirty="0"/>
              <a:t>Puntos de discusión/notas del facilitador</a:t>
            </a:r>
            <a:endParaRPr lang="es-ES" dirty="0"/>
          </a:p>
          <a:p>
            <a:pPr marL="0" marR="0" lvl="0" indent="0" algn="l" rtl="0">
              <a:lnSpc>
                <a:spcPct val="107000"/>
              </a:lnSpc>
              <a:spcBef>
                <a:spcPts val="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Veamos qué son los primeros auxilios.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Los primeros auxilios se utilizan cuando se necesita un tratamiento de emergencia para una lesión o enfermedad.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La lesión o enfermedad puede requerir o no un tratamiento médico adicional.</a:t>
            </a:r>
            <a:endParaRPr lang="es-ES" sz="1200" dirty="0">
              <a:latin typeface="Calibri"/>
              <a:ea typeface="Calibri"/>
              <a:cs typeface="Calibri"/>
              <a:sym typeface="Calibri"/>
            </a:endParaRPr>
          </a:p>
          <a:p>
            <a:pPr marL="0" lvl="0" indent="0" algn="l" rtl="0">
              <a:spcBef>
                <a:spcPts val="800"/>
              </a:spcBef>
              <a:spcAft>
                <a:spcPts val="0"/>
              </a:spcAft>
              <a:buNone/>
            </a:pPr>
            <a:r>
              <a:rPr lang="es-ES" sz="1200" dirty="0">
                <a:latin typeface="Times New Roman"/>
                <a:ea typeface="Times New Roman"/>
                <a:cs typeface="Times New Roman"/>
                <a:sym typeface="Times New Roman"/>
              </a:rPr>
              <a:t>▪ Los primeros auxilios son importantes porque cuando se produce una lesión puede haber sólo momentos para proporcionar el tipo de atención que podría salvar una vida. </a:t>
            </a: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103</a:t>
            </a:fld>
            <a:endParaRPr lang="en-US"/>
          </a:p>
        </p:txBody>
      </p:sp>
    </p:spTree>
    <p:extLst>
      <p:ext uri="{BB962C8B-B14F-4D97-AF65-F5344CB8AC3E}">
        <p14:creationId xmlns:p14="http://schemas.microsoft.com/office/powerpoint/2010/main" val="15134748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b="1" dirty="0"/>
              <a:t>Puntos de discusión/notas del facilitador</a:t>
            </a:r>
            <a:endParaRPr lang="es-ES" dirty="0"/>
          </a:p>
          <a:p>
            <a:pPr marL="0" marR="0" lvl="0" indent="0" algn="l" rtl="0">
              <a:lnSpc>
                <a:spcPct val="107000"/>
              </a:lnSpc>
              <a:spcBef>
                <a:spcPts val="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Hay muchos temas de primeros auxilios. Vamos a hablar de los que se enumeran aquí.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En el caso de una hemorragia, que implica un sangrado grave, retire toda la ropa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o residuos de la herida y pon tu esfuerzo en detener la hemorragia.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Aplique un torniquete en la extremidad afectada, o un vendaje de presión si no es una extremidad del cuerpo. Haga que la persona se acueste. Inmovilice la zona afectada y llame al 911.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Para una herida abierta menor que esté sangrando: limpie y aplique presión.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La primera acción con las convulsiones es colocar al niño en el suelo y girarlo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y ponerlo de lado. Si se trata de un niño con antecedentes de convulsiones, debe haber debe haber un plan de cuidados en el que se hable de la medicación y los tratamientos. Siempre notifique a los padres de la convulsión. Si la convulsión no se resuelve rápidamente llame al 911.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En el caso de reacciones alérgicas, observe al niño para detectar una reacción de anafilaxia. Si se percibe, inyecte epinefrina inmediatamente y llame al 911. Si el individuo deja de respirar, practique la reanimación cardiopulmonar. Esto se trata con más detalle en la sección de alergias alimentarias.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 Haga correr agua fría sobre la zona de la quemadura. No aplique pomada o manteca. Para cualquier cosa que no sea una quemadura muy leve se debe llamar al 911.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En caso de envenenamiento, no provoque el vómito. Llame al teléfono de control de intoxicaciones y siga sus indicaciones.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Si ve a un niño con la piel pálida y húmeda después de un traumatismo, puede estar en shock. Acuéstelo, eleve sus piernas, cúbralo con una manta y llame al 911.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Si una lesión en la cabeza implica una hemorragia, sigue el tratamiento para una herida abierta sangrante. El tratamiento adicional para una lesión en la cabeza depende de la de la gravedad de la misma. Si es leve, aplique hielo envuelto en una toalla durante 20 minutos para reducir la hinchazón y el dolor. Repita la operación al cabo de una hora. Observe si hay signos de una  posible lesión más grave, como pérdida de conciencia, cambios en el comportamiento, sangre o líquido por la nariz o el oído, convulsiones. Si se produce alguno de ellos llame al 911. </a:t>
            </a:r>
            <a:endParaRPr lang="es-ES" sz="1200" dirty="0">
              <a:latin typeface="Calibri"/>
              <a:ea typeface="Calibri"/>
              <a:cs typeface="Calibri"/>
              <a:sym typeface="Calibri"/>
            </a:endParaRPr>
          </a:p>
          <a:p>
            <a:pPr marL="0" lvl="0" indent="0" algn="l" rtl="0">
              <a:spcBef>
                <a:spcPts val="800"/>
              </a:spcBef>
              <a:spcAft>
                <a:spcPts val="0"/>
              </a:spcAft>
              <a:buNone/>
            </a:pPr>
            <a:r>
              <a:rPr lang="es-ES" sz="1200" dirty="0">
                <a:latin typeface="Times New Roman"/>
                <a:ea typeface="Times New Roman"/>
                <a:cs typeface="Times New Roman"/>
                <a:sym typeface="Times New Roman"/>
              </a:rPr>
              <a:t>▪ Para una descripción completa de cómo reaccionar en cualquiera de estas circunstancias es importante contar con un certificado de primeros auxilios y seguir la formación impartida. </a:t>
            </a: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104</a:t>
            </a:fld>
            <a:endParaRPr lang="en-US"/>
          </a:p>
        </p:txBody>
      </p:sp>
    </p:spTree>
    <p:extLst>
      <p:ext uri="{BB962C8B-B14F-4D97-AF65-F5344CB8AC3E}">
        <p14:creationId xmlns:p14="http://schemas.microsoft.com/office/powerpoint/2010/main" val="41110155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dirty="0">
                <a:latin typeface="Times New Roman"/>
                <a:ea typeface="Times New Roman"/>
                <a:cs typeface="Times New Roman"/>
                <a:sym typeface="Times New Roman"/>
              </a:rPr>
              <a:t> </a:t>
            </a:r>
            <a:r>
              <a:rPr lang="es-ES" sz="1200" b="1" dirty="0"/>
              <a:t>Puntos de discusión/notas del facilitador</a:t>
            </a:r>
            <a:endParaRPr lang="es-ES" dirty="0"/>
          </a:p>
          <a:p>
            <a:pPr marL="0" marR="0" lvl="0" indent="0" algn="l" rtl="0">
              <a:lnSpc>
                <a:spcPct val="107000"/>
              </a:lnSpc>
              <a:spcBef>
                <a:spcPts val="0"/>
              </a:spcBef>
              <a:spcAft>
                <a:spcPts val="0"/>
              </a:spcAft>
              <a:buNone/>
            </a:pPr>
            <a:endParaRPr lang="es-ES" sz="1200" dirty="0">
              <a:latin typeface="+mn-lt"/>
              <a:ea typeface="Calibri"/>
              <a:cs typeface="Calibri"/>
              <a:sym typeface="Calibri"/>
            </a:endParaRPr>
          </a:p>
          <a:p>
            <a:pPr marL="0" marR="0" lvl="0" indent="0" algn="l" rtl="0">
              <a:lnSpc>
                <a:spcPct val="107000"/>
              </a:lnSpc>
              <a:spcBef>
                <a:spcPts val="80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Este contenido no le certificará en RCP/Primeros Auxilios, pero cumple con el requisito para convertirse en un proveedor exento de licencia.</a:t>
            </a:r>
            <a:endParaRPr lang="es-ES" dirty="0"/>
          </a:p>
          <a:p>
            <a:pPr marL="0" marR="0" lvl="0" indent="0" algn="l" rtl="0">
              <a:lnSpc>
                <a:spcPct val="107000"/>
              </a:lnSpc>
              <a:spcBef>
                <a:spcPts val="800"/>
              </a:spcBef>
              <a:spcAft>
                <a:spcPts val="0"/>
              </a:spcAft>
              <a:buNone/>
            </a:pPr>
            <a:endParaRPr lang="es-ES" sz="1200" dirty="0">
              <a:latin typeface="+mn-lt"/>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Le recomendamos encarecidamente que se inscriba en una de nuestras sesiones presenciales si puede hacerlo en el futuro. </a:t>
            </a:r>
            <a:endParaRPr lang="es-ES" sz="1200" dirty="0">
              <a:latin typeface="+mn-lt"/>
              <a:ea typeface="Calibri"/>
              <a:cs typeface="Calibri"/>
              <a:sym typeface="Calibri"/>
            </a:endParaRPr>
          </a:p>
          <a:p>
            <a:pPr marL="0" lvl="0" indent="0" algn="l" rtl="0">
              <a:spcBef>
                <a:spcPts val="800"/>
              </a:spcBef>
              <a:spcAft>
                <a:spcPts val="0"/>
              </a:spcAft>
              <a:buNone/>
            </a:pPr>
            <a:r>
              <a:rPr lang="es-ES" sz="1200" dirty="0">
                <a:latin typeface="Times New Roman"/>
                <a:ea typeface="Times New Roman"/>
                <a:cs typeface="Times New Roman"/>
                <a:sym typeface="Times New Roman"/>
              </a:rPr>
              <a:t>▪ Los proveedores entrenados en el curso de RCP y Primeros Auxilios pueden disminuir las consecuencias de lesiones y reducir el potencial de las condiciones con amenaza de muerte para los niños que cuidamos y con los que trabajamos. La siguiente sección de esta formación tratará sobre la reanimación cardiopulmonar y los primeros auxilios. </a:t>
            </a:r>
            <a:endParaRPr lang="es-ES" dirty="0"/>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105</a:t>
            </a:fld>
            <a:endParaRPr lang="en-US"/>
          </a:p>
        </p:txBody>
      </p:sp>
    </p:spTree>
    <p:extLst>
      <p:ext uri="{BB962C8B-B14F-4D97-AF65-F5344CB8AC3E}">
        <p14:creationId xmlns:p14="http://schemas.microsoft.com/office/powerpoint/2010/main" val="24977997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b="1" dirty="0"/>
              <a:t>Puntos de discusión/notas del facilitador</a:t>
            </a:r>
            <a:endParaRPr lang="es-ES" dirty="0"/>
          </a:p>
          <a:p>
            <a:pPr marL="0" marR="0" lvl="0" indent="0" algn="l" rtl="0">
              <a:lnSpc>
                <a:spcPct val="107000"/>
              </a:lnSpc>
              <a:spcBef>
                <a:spcPts val="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La reanimación cardiopulmonar suele denominarse RCP.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b="1" dirty="0">
                <a:latin typeface="Times New Roman"/>
                <a:ea typeface="Times New Roman"/>
                <a:cs typeface="Times New Roman"/>
                <a:sym typeface="Times New Roman"/>
              </a:rPr>
              <a:t>La RCP es un procedimiento que puede salvar vidas cuando el corazón de un bebé, un niño o un adulto deja de latir o no puede respirar.</a:t>
            </a:r>
            <a:endParaRPr lang="es-ES" dirty="0"/>
          </a:p>
          <a:p>
            <a:pPr marL="0" marR="0" lvl="0" indent="0" algn="l" rtl="0">
              <a:lnSpc>
                <a:spcPct val="107000"/>
              </a:lnSpc>
              <a:spcBef>
                <a:spcPts val="800"/>
              </a:spcBef>
              <a:spcAft>
                <a:spcPts val="0"/>
              </a:spcAft>
              <a:buNone/>
            </a:pPr>
            <a:endParaRPr lang="es-ES" sz="1200" b="1" dirty="0">
              <a:latin typeface="Calibri"/>
              <a:ea typeface="Calibri"/>
              <a:cs typeface="Calibri"/>
              <a:sym typeface="Calibri"/>
            </a:endParaRPr>
          </a:p>
          <a:p>
            <a:pPr marL="0" lvl="0" indent="0" algn="l" rtl="0">
              <a:spcBef>
                <a:spcPts val="800"/>
              </a:spcBef>
              <a:spcAft>
                <a:spcPts val="0"/>
              </a:spcAft>
              <a:buNone/>
            </a:pPr>
            <a:r>
              <a:rPr lang="es-ES" sz="1200" b="1" dirty="0">
                <a:latin typeface="Times New Roman"/>
                <a:ea typeface="Times New Roman"/>
                <a:cs typeface="Times New Roman"/>
                <a:sym typeface="Times New Roman"/>
              </a:rPr>
              <a:t>La reanimación cardiopulmonar incluye el tratamiento de las vías respiratorias obstruidas, la respiración de rescate y compresiones torácicas. </a:t>
            </a:r>
            <a:endParaRPr lang="es-ES" b="1" dirty="0"/>
          </a:p>
        </p:txBody>
      </p:sp>
      <p:sp>
        <p:nvSpPr>
          <p:cNvPr id="4" name="Slide Number Placeholder 3"/>
          <p:cNvSpPr>
            <a:spLocks noGrp="1"/>
          </p:cNvSpPr>
          <p:nvPr>
            <p:ph type="sldNum" sz="quarter" idx="5"/>
          </p:nvPr>
        </p:nvSpPr>
        <p:spPr/>
        <p:txBody>
          <a:bodyPr/>
          <a:lstStyle/>
          <a:p>
            <a:fld id="{22688241-32BF-4FA3-935E-0B22A005B532}" type="slidenum">
              <a:rPr lang="en-US" smtClean="0"/>
              <a:t>106</a:t>
            </a:fld>
            <a:endParaRPr lang="en-US"/>
          </a:p>
        </p:txBody>
      </p:sp>
    </p:spTree>
    <p:extLst>
      <p:ext uri="{BB962C8B-B14F-4D97-AF65-F5344CB8AC3E}">
        <p14:creationId xmlns:p14="http://schemas.microsoft.com/office/powerpoint/2010/main" val="33488056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Clr>
                <a:schemeClr val="dk1"/>
              </a:buClr>
              <a:buSzPts val="1800"/>
              <a:buFont typeface="Arial"/>
              <a:buNone/>
            </a:pPr>
            <a:r>
              <a:rPr lang="es-ES" sz="1200" b="1" dirty="0"/>
              <a:t>Puntos de discusión/notas del facilitador</a:t>
            </a: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Ahora vamos a cubrir las compresiones torácicas y las respiraciones de rescate.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Al realizar la RCP en un adulto, utilice las dos manos y presione 5 cm o 2 </a:t>
            </a:r>
            <a:r>
              <a:rPr lang="es-ES" sz="1200" dirty="0" err="1">
                <a:latin typeface="Times New Roman"/>
                <a:ea typeface="Times New Roman"/>
                <a:cs typeface="Times New Roman"/>
                <a:sym typeface="Times New Roman"/>
              </a:rPr>
              <a:t>inches</a:t>
            </a:r>
            <a:r>
              <a:rPr lang="es-ES" sz="1200" dirty="0">
                <a:latin typeface="Times New Roman"/>
                <a:ea typeface="Times New Roman"/>
                <a:cs typeface="Times New Roman"/>
                <a:sym typeface="Times New Roman"/>
              </a:rPr>
              <a:t> hacia abajo.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Coloque el talón de una mano en el centro del pecho en el esternón.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Coloque el talón de la otra mano directamente encima de la primera. Entrelace los dedos. </a:t>
            </a:r>
            <a:endParaRPr lang="es-ES" dirty="0"/>
          </a:p>
          <a:p>
            <a:pPr marL="0" marR="0" lvl="0" indent="0" algn="l" rtl="0">
              <a:lnSpc>
                <a:spcPct val="107000"/>
              </a:lnSpc>
              <a:spcBef>
                <a:spcPts val="80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Coloque los hombros directamente sobre las manos. Mantenga los brazos rectos y oprima hacia abajo.</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Cuando aplique la RCP a un niño, utilice 2 manos y presione hacia abajo 2 pulgadas. </a:t>
            </a:r>
            <a:endParaRPr lang="es-ES" dirty="0"/>
          </a:p>
          <a:p>
            <a:pPr marL="0" marR="0" lvl="0" indent="0" algn="l" rtl="0">
              <a:lnSpc>
                <a:spcPct val="107000"/>
              </a:lnSpc>
              <a:spcBef>
                <a:spcPts val="80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Para un bebé utilice 2 dedos y presione hacia abajo 1 y ½ pulgadas.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El ritmo debe ser de 100 compresiones torácicas por minuto, al estar trabajando con alguien, una estrategia para mantener la concentración es cantar la canción '</a:t>
            </a:r>
            <a:r>
              <a:rPr lang="es-ES" sz="1200" dirty="0" err="1">
                <a:latin typeface="Times New Roman"/>
                <a:ea typeface="Times New Roman"/>
                <a:cs typeface="Times New Roman"/>
                <a:sym typeface="Times New Roman"/>
              </a:rPr>
              <a:t>Staying</a:t>
            </a:r>
            <a:r>
              <a:rPr lang="es-ES" sz="1200" dirty="0">
                <a:latin typeface="Times New Roman"/>
                <a:ea typeface="Times New Roman"/>
                <a:cs typeface="Times New Roman"/>
                <a:sym typeface="Times New Roman"/>
              </a:rPr>
              <a:t> </a:t>
            </a:r>
            <a:r>
              <a:rPr lang="es-ES" sz="1200" dirty="0" err="1">
                <a:latin typeface="Times New Roman"/>
                <a:ea typeface="Times New Roman"/>
                <a:cs typeface="Times New Roman"/>
                <a:sym typeface="Times New Roman"/>
              </a:rPr>
              <a:t>Alive</a:t>
            </a:r>
            <a:r>
              <a:rPr lang="es-ES" sz="1200" dirty="0">
                <a:latin typeface="Times New Roman"/>
                <a:ea typeface="Times New Roman"/>
                <a:cs typeface="Times New Roman"/>
                <a:sym typeface="Times New Roman"/>
              </a:rPr>
              <a:t>'. Esto puede ayudarle a programar sus compresiones para que sean 100 por minuto.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Nota: Cuando esté realizando las compresiones, el ritmo y la cantidad no cambian. Sin embargo, la fuerza de la compresión varía con los bebés, </a:t>
            </a: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niños y adultos.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Cuando haga clic en las diapositivas, la tabla desaparecerá y los vídeos aparecerán. Para ver el vídeo, haga clic en cada uno de ellos.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lvl="0" indent="0" algn="l" rtl="0">
              <a:spcBef>
                <a:spcPts val="800"/>
              </a:spcBef>
              <a:spcAft>
                <a:spcPts val="0"/>
              </a:spcAft>
              <a:buNone/>
            </a:pPr>
            <a:r>
              <a:rPr lang="es-ES" sz="1200" dirty="0">
                <a:latin typeface="Times New Roman"/>
                <a:ea typeface="Times New Roman"/>
                <a:cs typeface="Times New Roman"/>
                <a:sym typeface="Times New Roman"/>
              </a:rPr>
              <a:t>▪ Ahora veamos cómo se ve en acción para los bebés y los niños</a:t>
            </a:r>
            <a:endParaRPr lang="es-ES" dirty="0"/>
          </a:p>
          <a:p>
            <a:pPr marL="0" lvl="0" indent="0" algn="l" rtl="0">
              <a:spcBef>
                <a:spcPts val="0"/>
              </a:spcBef>
              <a:spcAft>
                <a:spcPts val="0"/>
              </a:spcAft>
              <a:buNone/>
            </a:pPr>
            <a:endParaRPr lang="es-ES" sz="1200" dirty="0">
              <a:latin typeface="Times New Roman"/>
              <a:ea typeface="Times New Roman"/>
              <a:cs typeface="Times New Roman"/>
              <a:sym typeface="Times New Roman"/>
            </a:endParaRPr>
          </a:p>
          <a:p>
            <a:pPr marL="0" lvl="0" indent="0" algn="l" rtl="0">
              <a:spcBef>
                <a:spcPts val="0"/>
              </a:spcBef>
              <a:spcAft>
                <a:spcPts val="0"/>
              </a:spcAft>
              <a:buNone/>
            </a:pPr>
            <a:r>
              <a:rPr lang="es-ES" sz="1200" dirty="0" err="1">
                <a:latin typeface="Times New Roman"/>
                <a:ea typeface="Times New Roman"/>
                <a:cs typeface="Times New Roman"/>
                <a:sym typeface="Times New Roman"/>
              </a:rPr>
              <a:t>Resource</a:t>
            </a:r>
            <a:r>
              <a:rPr lang="es-ES" sz="1200" dirty="0">
                <a:latin typeface="Times New Roman"/>
                <a:ea typeface="Times New Roman"/>
                <a:cs typeface="Times New Roman"/>
                <a:sym typeface="Times New Roman"/>
              </a:rPr>
              <a:t>:</a:t>
            </a:r>
            <a:endParaRPr lang="es-ES" dirty="0"/>
          </a:p>
          <a:p>
            <a:pPr marL="0" lvl="0" indent="0" algn="l" rtl="0">
              <a:spcBef>
                <a:spcPts val="0"/>
              </a:spcBef>
              <a:spcAft>
                <a:spcPts val="0"/>
              </a:spcAft>
              <a:buNone/>
            </a:pPr>
            <a:r>
              <a:rPr lang="es-ES" sz="1800" u="sng" dirty="0">
                <a:solidFill>
                  <a:schemeClr val="hlink"/>
                </a:solidFill>
                <a:hlinkClick r:id="rId3"/>
              </a:rPr>
              <a:t>(30) Who </a:t>
            </a:r>
            <a:r>
              <a:rPr lang="es-ES" sz="1800" u="sng" dirty="0" err="1">
                <a:solidFill>
                  <a:schemeClr val="hlink"/>
                </a:solidFill>
                <a:hlinkClick r:id="rId3"/>
              </a:rPr>
              <a:t>to</a:t>
            </a:r>
            <a:r>
              <a:rPr lang="es-ES" sz="1800" u="sng" dirty="0">
                <a:solidFill>
                  <a:schemeClr val="hlink"/>
                </a:solidFill>
                <a:hlinkClick r:id="rId3"/>
              </a:rPr>
              <a:t> do CPR </a:t>
            </a:r>
            <a:r>
              <a:rPr lang="es-ES" sz="1800" u="sng" dirty="0" err="1">
                <a:solidFill>
                  <a:schemeClr val="hlink"/>
                </a:solidFill>
                <a:hlinkClick r:id="rId3"/>
              </a:rPr>
              <a:t>on</a:t>
            </a:r>
            <a:r>
              <a:rPr lang="es-ES" sz="1800" u="sng" dirty="0">
                <a:solidFill>
                  <a:schemeClr val="hlink"/>
                </a:solidFill>
                <a:hlinkClick r:id="rId3"/>
              </a:rPr>
              <a:t> a Child – </a:t>
            </a:r>
            <a:r>
              <a:rPr lang="es-ES" sz="1800" u="sng" dirty="0" err="1">
                <a:solidFill>
                  <a:schemeClr val="hlink"/>
                </a:solidFill>
                <a:hlinkClick r:id="rId3"/>
              </a:rPr>
              <a:t>Spanish</a:t>
            </a:r>
            <a:r>
              <a:rPr lang="es-ES" sz="1800" u="sng" dirty="0">
                <a:solidFill>
                  <a:schemeClr val="hlink"/>
                </a:solidFill>
                <a:hlinkClick r:id="rId3"/>
              </a:rPr>
              <a:t> – YouTube</a:t>
            </a:r>
            <a:endParaRPr lang="es-ES" sz="1800" dirty="0"/>
          </a:p>
        </p:txBody>
      </p:sp>
      <p:sp>
        <p:nvSpPr>
          <p:cNvPr id="4" name="Slide Number Placeholder 3"/>
          <p:cNvSpPr>
            <a:spLocks noGrp="1"/>
          </p:cNvSpPr>
          <p:nvPr>
            <p:ph type="sldNum" sz="quarter" idx="5"/>
          </p:nvPr>
        </p:nvSpPr>
        <p:spPr/>
        <p:txBody>
          <a:bodyPr/>
          <a:lstStyle/>
          <a:p>
            <a:fld id="{22688241-32BF-4FA3-935E-0B22A005B532}" type="slidenum">
              <a:rPr lang="en-US" smtClean="0"/>
              <a:t>107</a:t>
            </a:fld>
            <a:endParaRPr lang="en-US"/>
          </a:p>
        </p:txBody>
      </p:sp>
    </p:spTree>
    <p:extLst>
      <p:ext uri="{BB962C8B-B14F-4D97-AF65-F5344CB8AC3E}">
        <p14:creationId xmlns:p14="http://schemas.microsoft.com/office/powerpoint/2010/main" val="39072747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p>
          <a:p>
            <a:pPr marL="0" lvl="0" indent="0" algn="l" rtl="0">
              <a:spcBef>
                <a:spcPts val="0"/>
              </a:spcBef>
              <a:spcAft>
                <a:spcPts val="0"/>
              </a:spcAft>
              <a:buNone/>
            </a:pPr>
            <a:r>
              <a:rPr lang="es-ES" b="0" u="none" dirty="0"/>
              <a:t>Compruebe que la zona es segura y acueste a la víctima. Si la zona parece segura, acércate a la víctima por el costado. Toca su hombro y grita "Oye, ¿estás bien?". Si la víctima no responde, se trata de una emergencia</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Si hay otra persona, envíela a llamar al 911. Si hay un DEA cerca, envíelo a buscarlo. Si la víctima es un adulto y usted está solo, es posible que tenga que conseguir un teléfono y el DEA antes de iniciar la RCP en un adulto. Si la víctima es un niño o un bebé y usted está solo, realice la RCP durante 2 minutos antes de salir para llamar al 911</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Compruebe la respiración. Si no respira, inicie la RCP. Mire el pecho de la víctima durante 5-10 segundos para evaluar la respiración antes de empezar la RCP. Recuerde mirar, escuchar y sentir. Busque la elevación del tórax. Escuche si hay flujo de aire. Sienta el movimiento del aire.</a:t>
            </a:r>
            <a:endParaRPr lang="es-ES" dirty="0"/>
          </a:p>
          <a:p>
            <a:pPr marL="0" marR="0" lvl="0" indent="0" algn="l" rtl="0">
              <a:lnSpc>
                <a:spcPct val="107000"/>
              </a:lnSpc>
              <a:spcBef>
                <a:spcPts val="0"/>
              </a:spcBef>
              <a:spcAft>
                <a:spcPts val="0"/>
              </a:spcAft>
              <a:buNone/>
            </a:pPr>
            <a:endParaRPr lang="es-ES" sz="1200" dirty="0">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r>
              <a:rPr lang="es-ES" sz="1200" b="1" dirty="0">
                <a:latin typeface="Times New Roman"/>
                <a:ea typeface="Times New Roman"/>
                <a:cs typeface="Times New Roman"/>
                <a:sym typeface="Times New Roman"/>
              </a:rPr>
              <a:t>Realice 30 compresiones torácicas.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b="1" dirty="0">
                <a:latin typeface="Times New Roman"/>
                <a:ea typeface="Times New Roman"/>
                <a:cs typeface="Times New Roman"/>
                <a:sym typeface="Times New Roman"/>
              </a:rPr>
              <a:t>▪ Abra las vías respiratorias e incline la barbilla hacia atrás</a:t>
            </a:r>
            <a:r>
              <a:rPr lang="es-ES" sz="1200" dirty="0">
                <a:latin typeface="Times New Roman"/>
                <a:ea typeface="Times New Roman"/>
                <a:cs typeface="Times New Roman"/>
                <a:sym typeface="Times New Roman"/>
              </a:rPr>
              <a:t>. Para abrir las vías respiratorias coloque una mano sobre la frente y aplique una presión firme y hacia atrás. Coloque los dedos de la otra mano en la parte ósea de la mandíbula y levante el mentón.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dirty="0">
                <a:latin typeface="Times New Roman"/>
                <a:ea typeface="Times New Roman"/>
                <a:cs typeface="Times New Roman"/>
                <a:sym typeface="Times New Roman"/>
              </a:rPr>
              <a:t>▪ </a:t>
            </a:r>
            <a:r>
              <a:rPr lang="es-ES" sz="1200" b="1" dirty="0">
                <a:latin typeface="Times New Roman"/>
                <a:ea typeface="Times New Roman"/>
                <a:cs typeface="Times New Roman"/>
                <a:sym typeface="Times New Roman"/>
              </a:rPr>
              <a:t>Realice dos respiraciones de rescate. </a:t>
            </a:r>
            <a:r>
              <a:rPr lang="es-ES" sz="1200" dirty="0">
                <a:latin typeface="Times New Roman"/>
                <a:ea typeface="Times New Roman"/>
                <a:cs typeface="Times New Roman"/>
                <a:sym typeface="Times New Roman"/>
              </a:rPr>
              <a:t>Para las respiraciones boca a boca, abra la vías respiratorias y apriete la nariz. Inhale una respiración de tamaño normal, selle su boca sobre la boca de la víctima y dé dos respiraciones durante 1 segundo cada una.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marR="0" lvl="0" indent="0" algn="l" rtl="0">
              <a:lnSpc>
                <a:spcPct val="107000"/>
              </a:lnSpc>
              <a:spcBef>
                <a:spcPts val="800"/>
              </a:spcBef>
              <a:spcAft>
                <a:spcPts val="0"/>
              </a:spcAft>
              <a:buNone/>
            </a:pPr>
            <a:r>
              <a:rPr lang="es-ES" sz="1200" b="1" dirty="0">
                <a:latin typeface="Times New Roman"/>
                <a:ea typeface="Times New Roman"/>
                <a:cs typeface="Times New Roman"/>
                <a:sym typeface="Times New Roman"/>
              </a:rPr>
              <a:t>▪ Repítalo hasta que llegue la ambulancia o alguien con un DEA</a:t>
            </a:r>
            <a:r>
              <a:rPr lang="es-ES" sz="1200" dirty="0">
                <a:latin typeface="Times New Roman"/>
                <a:ea typeface="Times New Roman"/>
                <a:cs typeface="Times New Roman"/>
                <a:sym typeface="Times New Roman"/>
              </a:rPr>
              <a:t>. Repita este ciclo y continúe con la reanimación cardiopulmonar hasta que llegue la ayuda o esté demasiado agotado para continuar. </a:t>
            </a:r>
            <a:endParaRPr lang="es-ES" dirty="0"/>
          </a:p>
          <a:p>
            <a:pPr marL="0" marR="0" lvl="0" indent="0" algn="l" rtl="0">
              <a:lnSpc>
                <a:spcPct val="107000"/>
              </a:lnSpc>
              <a:spcBef>
                <a:spcPts val="800"/>
              </a:spcBef>
              <a:spcAft>
                <a:spcPts val="0"/>
              </a:spcAft>
              <a:buNone/>
            </a:pPr>
            <a:endParaRPr lang="es-ES" sz="1200" dirty="0">
              <a:latin typeface="Calibri"/>
              <a:ea typeface="Calibri"/>
              <a:cs typeface="Calibri"/>
              <a:sym typeface="Calibri"/>
            </a:endParaRPr>
          </a:p>
          <a:p>
            <a:pPr marL="0" lvl="0" indent="0" algn="l" rtl="0">
              <a:spcBef>
                <a:spcPts val="800"/>
              </a:spcBef>
              <a:spcAft>
                <a:spcPts val="0"/>
              </a:spcAft>
              <a:buNone/>
            </a:pPr>
            <a:r>
              <a:rPr lang="es-ES" sz="1200" dirty="0">
                <a:latin typeface="Times New Roman"/>
                <a:ea typeface="Times New Roman"/>
                <a:cs typeface="Times New Roman"/>
                <a:sym typeface="Times New Roman"/>
              </a:rPr>
              <a:t>▪ Utilice la RCP cuando un adulto no respire o cuando sólo jadee ocasionalmente, y cuando no responda a las preguntas o a los golpecitos en el hombro. En niños y bebés, utilice la RCP cuando no estén respirando normalmente y no responden. </a:t>
            </a: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108</a:t>
            </a:fld>
            <a:endParaRPr lang="en-US"/>
          </a:p>
        </p:txBody>
      </p:sp>
    </p:spTree>
    <p:extLst>
      <p:ext uri="{BB962C8B-B14F-4D97-AF65-F5344CB8AC3E}">
        <p14:creationId xmlns:p14="http://schemas.microsoft.com/office/powerpoint/2010/main" val="38680989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p>
          <a:p>
            <a:pPr marL="0" lvl="0" indent="0" algn="l" rtl="0">
              <a:spcBef>
                <a:spcPts val="0"/>
              </a:spcBef>
              <a:spcAft>
                <a:spcPts val="0"/>
              </a:spcAft>
              <a:buNone/>
            </a:pPr>
            <a:r>
              <a:rPr lang="es-ES" b="0" u="none" dirty="0"/>
              <a:t>Si alguno de los participantes selecciona una respuesta incorrecta, explique de nuevo el procedimiento correcto en detalle antes de pasar al siguiente punto. </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Vamos a realizar la última encuesta del día. Hay tres escenarios, por favor seleccione la mejor respuesta para cada escenario. </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Actividad virtual</a:t>
            </a:r>
            <a:endParaRPr lang="es-ES" dirty="0"/>
          </a:p>
          <a:p>
            <a:pPr marL="0" lvl="0" indent="0" algn="l" rtl="0">
              <a:spcBef>
                <a:spcPts val="0"/>
              </a:spcBef>
              <a:spcAft>
                <a:spcPts val="0"/>
              </a:spcAft>
              <a:buNone/>
            </a:pPr>
            <a:r>
              <a:rPr lang="es-ES" b="0" u="none" dirty="0"/>
              <a:t>Establezca cada encuesta con respuestas de opción múltiple </a:t>
            </a:r>
            <a:endParaRPr lang="es-ES" dirty="0"/>
          </a:p>
          <a:p>
            <a:pPr marL="0" lvl="0" indent="0" algn="l" rtl="0">
              <a:spcBef>
                <a:spcPts val="0"/>
              </a:spcBef>
              <a:spcAft>
                <a:spcPts val="0"/>
              </a:spcAft>
              <a:buNone/>
            </a:pPr>
            <a:r>
              <a:rPr lang="es-ES" b="0" u="none" dirty="0"/>
              <a:t>Las respuestas siguientes son las respuestas correctas que deben incluirse en las opciones de elección múltiple</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1" u="none" dirty="0"/>
              <a:t>Bebé Anna </a:t>
            </a:r>
            <a:r>
              <a:rPr lang="es-ES" b="0" u="none" dirty="0"/>
              <a:t>- Acuéstela sobre su antebrazo, </a:t>
            </a:r>
            <a:r>
              <a:rPr lang="es-ES" b="0" u="none" dirty="0" err="1"/>
              <a:t>déle</a:t>
            </a:r>
            <a:r>
              <a:rPr lang="es-ES" b="0" u="none" dirty="0"/>
              <a:t> 5 palmadas en la espalda entre los omóplatos, luego gírela sobre su otro brazo, haga 5 compresiones en el pecho justo debajo de la línea del pezón. Repite este ciclo hasta que empiece a respirar o a llorar. Si no responde, llama al 911 y comienza la RCP.</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1" u="none" dirty="0" err="1"/>
              <a:t>Devonte</a:t>
            </a:r>
            <a:r>
              <a:rPr lang="es-ES" b="0" u="none" dirty="0"/>
              <a:t> - Limpia la herida y aplica presión con una gasa o apósito limpio</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1" u="none" dirty="0"/>
              <a:t>Emi </a:t>
            </a:r>
            <a:r>
              <a:rPr lang="es-ES" b="0" u="none" dirty="0"/>
              <a:t>- Comprueba la seguridad de la escena, pide ayuda e inicia la RCP</a:t>
            </a:r>
            <a:endParaRPr lang="es-ES" dirty="0"/>
          </a:p>
          <a:p>
            <a:pPr marL="0" lvl="0" indent="0" algn="l" rtl="0">
              <a:spcBef>
                <a:spcPts val="0"/>
              </a:spcBef>
              <a:spcAft>
                <a:spcPts val="0"/>
              </a:spcAft>
              <a:buNone/>
            </a:pPr>
            <a:r>
              <a:rPr lang="es-ES" b="0" dirty="0"/>
              <a:t>, </a:t>
            </a:r>
            <a:r>
              <a:rPr lang="es-ES" b="0" dirty="0" err="1"/>
              <a:t>begin</a:t>
            </a:r>
            <a:r>
              <a:rPr lang="es-ES" b="0" dirty="0"/>
              <a:t> CPR</a:t>
            </a:r>
            <a:endParaRPr lang="es-ES" dirty="0"/>
          </a:p>
          <a:p>
            <a:pPr marL="0" lvl="0" indent="0" algn="l" rtl="0">
              <a:spcBef>
                <a:spcPts val="0"/>
              </a:spcBef>
              <a:spcAft>
                <a:spcPts val="0"/>
              </a:spcAft>
              <a:buNone/>
            </a:pP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109</a:t>
            </a:fld>
            <a:endParaRPr lang="en-US"/>
          </a:p>
        </p:txBody>
      </p:sp>
    </p:spTree>
    <p:extLst>
      <p:ext uri="{BB962C8B-B14F-4D97-AF65-F5344CB8AC3E}">
        <p14:creationId xmlns:p14="http://schemas.microsoft.com/office/powerpoint/2010/main" val="356201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1" u="none" dirty="0">
                <a:latin typeface="Arial"/>
                <a:ea typeface="Arial"/>
                <a:cs typeface="Arial"/>
                <a:sym typeface="Arial"/>
              </a:rPr>
              <a:t>Facilite la actividad para conocernos</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1" u="none" dirty="0">
                <a:latin typeface="Arial"/>
                <a:ea typeface="Arial"/>
                <a:cs typeface="Arial"/>
                <a:sym typeface="Arial"/>
              </a:rPr>
              <a:t>Límite de tiempo: 10 minutos (cualquier tamaño de grupo)</a:t>
            </a:r>
            <a:endParaRPr lang="es-ES" dirty="0"/>
          </a:p>
          <a:p>
            <a:pPr marL="0" lvl="0" indent="0" algn="l" rtl="0">
              <a:spcBef>
                <a:spcPts val="0"/>
              </a:spcBef>
              <a:spcAft>
                <a:spcPts val="0"/>
              </a:spcAft>
              <a:buNone/>
            </a:pPr>
            <a:r>
              <a:rPr lang="es-ES" b="0" u="none" dirty="0">
                <a:latin typeface="Arial"/>
                <a:ea typeface="Arial"/>
                <a:cs typeface="Arial"/>
                <a:sym typeface="Arial"/>
              </a:rPr>
              <a:t>Objetivos de la actividad</a:t>
            </a:r>
            <a:endParaRPr lang="es-ES" dirty="0"/>
          </a:p>
          <a:p>
            <a:pPr marL="0" lvl="0" indent="0" algn="l" rtl="0">
              <a:spcBef>
                <a:spcPts val="0"/>
              </a:spcBef>
              <a:spcAft>
                <a:spcPts val="0"/>
              </a:spcAft>
              <a:buNone/>
            </a:pPr>
            <a:r>
              <a:rPr lang="es-ES" b="0" u="none" dirty="0">
                <a:latin typeface="Arial"/>
                <a:ea typeface="Arial"/>
                <a:cs typeface="Arial"/>
                <a:sym typeface="Arial"/>
              </a:rPr>
              <a:t>Lograr que se escuchen voces en la sala/espacio</a:t>
            </a:r>
            <a:endParaRPr lang="es-ES" dirty="0"/>
          </a:p>
          <a:p>
            <a:pPr marL="0" lvl="0" indent="0" algn="l" rtl="0">
              <a:spcBef>
                <a:spcPts val="0"/>
              </a:spcBef>
              <a:spcAft>
                <a:spcPts val="0"/>
              </a:spcAft>
              <a:buNone/>
            </a:pPr>
            <a:r>
              <a:rPr lang="es-ES" b="0" u="none" dirty="0">
                <a:latin typeface="Arial"/>
                <a:ea typeface="Arial"/>
                <a:cs typeface="Arial"/>
                <a:sym typeface="Arial"/>
              </a:rPr>
              <a:t>Saber qué grupos de edad atienden los proveedores, para que los instructores puedan guiar la conversación para satisfacer sus necesidades</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Presentarse primero utilizando las preguntas</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1" u="none" dirty="0">
                <a:latin typeface="Arial"/>
                <a:ea typeface="Arial"/>
                <a:cs typeface="Arial"/>
                <a:sym typeface="Arial"/>
              </a:rPr>
              <a:t>Tamaño del grupo 1-11 </a:t>
            </a:r>
            <a:endParaRPr lang="es-ES" dirty="0"/>
          </a:p>
          <a:p>
            <a:pPr marL="0" lvl="0" indent="0" algn="l" rtl="0">
              <a:spcBef>
                <a:spcPts val="0"/>
              </a:spcBef>
              <a:spcAft>
                <a:spcPts val="0"/>
              </a:spcAft>
              <a:buNone/>
            </a:pPr>
            <a:r>
              <a:rPr lang="es-ES" b="0" u="none" dirty="0">
                <a:latin typeface="Arial"/>
                <a:ea typeface="Arial"/>
                <a:cs typeface="Arial"/>
                <a:sym typeface="Arial"/>
              </a:rPr>
              <a:t>Hacer que los participantes se turnen para compartir con todo el grupo sus respuestas a estas preguntas </a:t>
            </a:r>
            <a:endParaRPr lang="es-ES" dirty="0"/>
          </a:p>
          <a:p>
            <a:pPr marL="0" lvl="0" indent="0" algn="l" rtl="0">
              <a:spcBef>
                <a:spcPts val="0"/>
              </a:spcBef>
              <a:spcAft>
                <a:spcPts val="0"/>
              </a:spcAft>
              <a:buNone/>
            </a:pPr>
            <a:r>
              <a:rPr lang="es-ES" b="0" u="none" dirty="0">
                <a:latin typeface="Arial"/>
                <a:ea typeface="Arial"/>
                <a:cs typeface="Arial"/>
                <a:sym typeface="Arial"/>
              </a:rPr>
              <a:t>Tome nota de si hay un rango de edades o no </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1" u="none" dirty="0">
                <a:latin typeface="Arial"/>
                <a:ea typeface="Arial"/>
                <a:cs typeface="Arial"/>
                <a:sym typeface="Arial"/>
              </a:rPr>
              <a:t>Tamaño del grupo 12+ </a:t>
            </a:r>
            <a:endParaRPr lang="es-ES" dirty="0"/>
          </a:p>
          <a:p>
            <a:pPr marL="0" lvl="0" indent="0" algn="l" rtl="0">
              <a:spcBef>
                <a:spcPts val="0"/>
              </a:spcBef>
              <a:spcAft>
                <a:spcPts val="0"/>
              </a:spcAft>
              <a:buNone/>
            </a:pPr>
            <a:r>
              <a:rPr lang="es-ES" b="0" u="none" dirty="0">
                <a:latin typeface="Arial"/>
                <a:ea typeface="Arial"/>
                <a:cs typeface="Arial"/>
                <a:sym typeface="Arial"/>
              </a:rPr>
              <a:t>Los participantes se dirigen a un compañero de que esté a su lado y se presenta. </a:t>
            </a:r>
            <a:endParaRPr lang="es-ES" dirty="0"/>
          </a:p>
          <a:p>
            <a:pPr marL="0" lvl="0" indent="0" algn="l" rtl="0">
              <a:spcBef>
                <a:spcPts val="0"/>
              </a:spcBef>
              <a:spcAft>
                <a:spcPts val="0"/>
              </a:spcAft>
              <a:buNone/>
            </a:pPr>
            <a:r>
              <a:rPr lang="es-ES" b="0" u="none" dirty="0">
                <a:latin typeface="Arial"/>
                <a:ea typeface="Arial"/>
                <a:cs typeface="Arial"/>
                <a:sym typeface="Arial"/>
              </a:rPr>
              <a:t>Cuando vuelvan al grupo completo, pida a los proveedores que compartan si escucharon algo interesante </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Pida a las proveedoras que levanten la mano en grupo (o que indiquen de alguna manera si no pueden levantar la mano) qué grupos de edad atienden ((desde el nacimiento hasta los 12 meses), niños pequeños (de 18 meses a 2 años), preescolares (de 3 a 5 años) y niños en edad escolar (de 6 a 12 años)</a:t>
            </a:r>
            <a:endParaRPr lang="es-ES" b="0" dirty="0"/>
          </a:p>
        </p:txBody>
      </p:sp>
      <p:sp>
        <p:nvSpPr>
          <p:cNvPr id="4" name="Slide Number Placeholder 3"/>
          <p:cNvSpPr>
            <a:spLocks noGrp="1"/>
          </p:cNvSpPr>
          <p:nvPr>
            <p:ph type="sldNum" sz="quarter" idx="5"/>
          </p:nvPr>
        </p:nvSpPr>
        <p:spPr/>
        <p:txBody>
          <a:bodyPr/>
          <a:lstStyle/>
          <a:p>
            <a:fld id="{22688241-32BF-4FA3-935E-0B22A005B532}" type="slidenum">
              <a:rPr lang="en-US" smtClean="0"/>
              <a:t>11</a:t>
            </a:fld>
            <a:endParaRPr lang="en-US"/>
          </a:p>
        </p:txBody>
      </p:sp>
    </p:spTree>
    <p:extLst>
      <p:ext uri="{BB962C8B-B14F-4D97-AF65-F5344CB8AC3E}">
        <p14:creationId xmlns:p14="http://schemas.microsoft.com/office/powerpoint/2010/main" val="27807231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p>
          <a:p>
            <a:pPr marL="0" lvl="0" indent="0" algn="l" rtl="0">
              <a:spcBef>
                <a:spcPts val="0"/>
              </a:spcBef>
              <a:spcAft>
                <a:spcPts val="0"/>
              </a:spcAft>
              <a:buNone/>
            </a:pPr>
            <a:r>
              <a:rPr lang="es-ES" b="0" u="none" dirty="0"/>
              <a:t>Guíe a los participantes para que completen la encuesta final y brinde el apoyo necesario</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Recuerde a los proveedores que deben completar esta encuesta para recibir créditos por el curso</a:t>
            </a:r>
            <a:endParaRPr lang="es-ES" dirty="0"/>
          </a:p>
          <a:p>
            <a:pPr marL="0" lvl="0" indent="0" algn="l" rtl="0">
              <a:spcBef>
                <a:spcPts val="0"/>
              </a:spcBef>
              <a:spcAft>
                <a:spcPts val="0"/>
              </a:spcAft>
              <a:buNone/>
            </a:pPr>
            <a:endParaRPr lang="es-ES" b="0" u="none" dirty="0"/>
          </a:p>
          <a:p>
            <a:pPr marL="0" lvl="0" indent="0" algn="l">
              <a:spcBef>
                <a:spcPts val="0"/>
              </a:spcBef>
              <a:spcAft>
                <a:spcPts val="0"/>
              </a:spcAft>
              <a:buNone/>
            </a:pPr>
            <a:r>
              <a:rPr lang="es-ES" dirty="0"/>
              <a:t>https://forms.office.com/r/DDfynJsr5B</a:t>
            </a:r>
            <a:endParaRPr lang="es-ES" dirty="0">
              <a:ea typeface="Calibri" panose="020F0502020204030204"/>
              <a:cs typeface="Calibri" panose="020F0502020204030204"/>
            </a:endParaRPr>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*Asegúrese de que los participantes escriban este enlace directamente en su navegador; si hacen una búsqueda, aparecerá el </a:t>
            </a:r>
            <a:r>
              <a:rPr lang="es-ES" b="0" u="none" dirty="0" err="1"/>
              <a:t>pdf</a:t>
            </a:r>
            <a:r>
              <a:rPr lang="es-ES" b="0" u="none" dirty="0"/>
              <a:t> completo de </a:t>
            </a:r>
            <a:r>
              <a:rPr lang="en-US" b="0" i="0" dirty="0">
                <a:solidFill>
                  <a:srgbClr val="223F63"/>
                </a:solidFill>
                <a:effectLst/>
                <a:latin typeface="Segoe UI" panose="020B0502040204020203" pitchFamily="34" charset="0"/>
              </a:rPr>
              <a:t>LEPPT</a:t>
            </a:r>
            <a:r>
              <a:rPr lang="es-ES" b="0" u="none" dirty="0"/>
              <a:t> PowerPoint*.</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Si la capacitación es virtual, escriba el enlace en la casilla del chat </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En persona, puede hacer que los participantes le muestren sus pantallas con el mensaje de finalización de la encuesta o hacer que hagan una copia en papel (el instructor tendrá que introducirlas manualmente después del </a:t>
            </a:r>
            <a:r>
              <a:rPr lang="en-US" b="0" i="0" dirty="0">
                <a:solidFill>
                  <a:srgbClr val="223F63"/>
                </a:solidFill>
                <a:effectLst/>
                <a:latin typeface="Segoe UI" panose="020B0502040204020203" pitchFamily="34" charset="0"/>
              </a:rPr>
              <a:t>LEPPT </a:t>
            </a:r>
            <a:r>
              <a:rPr lang="es-ES" b="1" u="none" dirty="0"/>
              <a:t>)</a:t>
            </a:r>
            <a:endParaRPr lang="es-ES" dirty="0"/>
          </a:p>
          <a:p>
            <a:pPr marL="0" lvl="0" indent="0" algn="l" rtl="0">
              <a:spcBef>
                <a:spcPts val="0"/>
              </a:spcBef>
              <a:spcAft>
                <a:spcPts val="0"/>
              </a:spcAft>
              <a:buNone/>
            </a:pPr>
            <a:endParaRPr lang="es-ES" b="0" dirty="0"/>
          </a:p>
        </p:txBody>
      </p:sp>
      <p:sp>
        <p:nvSpPr>
          <p:cNvPr id="4" name="Slide Number Placeholder 3"/>
          <p:cNvSpPr>
            <a:spLocks noGrp="1"/>
          </p:cNvSpPr>
          <p:nvPr>
            <p:ph type="sldNum" sz="quarter" idx="5"/>
          </p:nvPr>
        </p:nvSpPr>
        <p:spPr/>
        <p:txBody>
          <a:bodyPr/>
          <a:lstStyle/>
          <a:p>
            <a:fld id="{22688241-32BF-4FA3-935E-0B22A005B532}" type="slidenum">
              <a:rPr lang="en-US" smtClean="0"/>
              <a:t>110</a:t>
            </a:fld>
            <a:endParaRPr lang="en-US"/>
          </a:p>
        </p:txBody>
      </p:sp>
    </p:spTree>
    <p:extLst>
      <p:ext uri="{BB962C8B-B14F-4D97-AF65-F5344CB8AC3E}">
        <p14:creationId xmlns:p14="http://schemas.microsoft.com/office/powerpoint/2010/main" val="21833952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111</a:t>
            </a:fld>
            <a:endParaRPr lang="en-US"/>
          </a:p>
        </p:txBody>
      </p:sp>
    </p:spTree>
    <p:extLst>
      <p:ext uri="{BB962C8B-B14F-4D97-AF65-F5344CB8AC3E}">
        <p14:creationId xmlns:p14="http://schemas.microsoft.com/office/powerpoint/2010/main" val="94885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Introducción al desarrollo infantil</a:t>
            </a:r>
            <a:endParaRPr lang="es-ES" b="0" dirty="0">
              <a:solidFill>
                <a:srgbClr val="000000"/>
              </a:solidFill>
              <a:latin typeface="Calibri"/>
              <a:ea typeface="Calibri"/>
              <a:cs typeface="Calibri"/>
              <a:sym typeface="Calibri"/>
            </a:endParaRPr>
          </a:p>
          <a:p>
            <a:pPr defTabSz="914153">
              <a:defRPr/>
            </a:pPr>
            <a:endParaRPr lang="en-US" dirty="0">
              <a:solidFill>
                <a:srgbClr val="000000"/>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12</a:t>
            </a:fld>
            <a:endParaRPr lang="en-US"/>
          </a:p>
        </p:txBody>
      </p:sp>
    </p:spTree>
    <p:extLst>
      <p:ext uri="{BB962C8B-B14F-4D97-AF65-F5344CB8AC3E}">
        <p14:creationId xmlns:p14="http://schemas.microsoft.com/office/powerpoint/2010/main" val="417758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Introduzca esta diapositiva explicando el aumento a la atención y las investigaciones sobre el desarrollo del cerebro en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ahora sabemos que el desarrollo del cerebro comienza muy temprano en la vida (incluso antes de que los niños nazcan) y continúa hasta la edad adulta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científicos solían creer que nuestros genes determinaban todo lo que íbamos a ser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la ciencia ha demostrado que la genética proporciona un mapa básico de nuestros cerebros, pero que las experiencias cotidianas son las que determinan si nuestros cerebros tendrán unos cimientos fuertes o débiles en los cuales construir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proveedores son verdaderos "constructores de cerebros" (las actividades que eligen cuando pasan tiempo con los niños tienen un impacto directo en su desarrollo cerebral)</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Presentar el vídeo (explica un concepto llamado Servir y Devolver, que sabemos que apoya el desarrollo saludable del cerebro)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Reproduce el vídeo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Pregunta a los participantes qué han notado o qué les ha llamado la atención del vídeo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Explica que son las interacciones sencillas y cotidianas que realizamos, como jugar al cucú, nombrar objetos, hacer preguntas abiertas y mantener conversaciones, son las que ayudan al desarrollo de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Enlace del video</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https://www.youtube.com/watch?v=NggUbMZWnIc</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err="1"/>
              <a:t>Source</a:t>
            </a:r>
            <a:r>
              <a:rPr lang="es-ES" b="1" dirty="0"/>
              <a:t>: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Center </a:t>
            </a:r>
            <a:r>
              <a:rPr lang="es-ES" b="0" dirty="0" err="1"/>
              <a:t>on</a:t>
            </a:r>
            <a:r>
              <a:rPr lang="es-ES" b="0" dirty="0"/>
              <a:t> </a:t>
            </a:r>
            <a:r>
              <a:rPr lang="es-ES" b="0" dirty="0" err="1"/>
              <a:t>the</a:t>
            </a:r>
            <a:r>
              <a:rPr lang="es-ES" b="0" dirty="0"/>
              <a:t> </a:t>
            </a:r>
            <a:r>
              <a:rPr lang="es-ES" b="0" dirty="0" err="1"/>
              <a:t>Developing</a:t>
            </a:r>
            <a:r>
              <a:rPr lang="es-ES" b="0" dirty="0"/>
              <a:t> Child Harvard </a:t>
            </a:r>
            <a:r>
              <a:rPr lang="es-ES" b="0" dirty="0" err="1"/>
              <a:t>University</a:t>
            </a:r>
            <a:r>
              <a:rPr lang="es-ES" b="0" dirty="0"/>
              <a:t>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https://www.youtube.com/c/HarvardCenter/videos </a:t>
            </a: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latin typeface="Arial"/>
                <a:ea typeface="Arial"/>
                <a:cs typeface="Arial"/>
                <a:sym typeface="Arial"/>
              </a:rPr>
              <a:t>Video Link  -English</a:t>
            </a:r>
            <a:endParaRPr lang="es-ES" dirty="0"/>
          </a:p>
          <a:p>
            <a:pPr marL="0" lvl="0" indent="0" algn="l" rtl="0">
              <a:spcBef>
                <a:spcPts val="0"/>
              </a:spcBef>
              <a:spcAft>
                <a:spcPts val="0"/>
              </a:spcAft>
              <a:buNone/>
            </a:pPr>
            <a:r>
              <a:rPr lang="es-ES" dirty="0">
                <a:latin typeface="Arial"/>
                <a:ea typeface="Arial"/>
                <a:cs typeface="Arial"/>
                <a:sym typeface="Arial"/>
              </a:rPr>
              <a:t>https://www.youtube.com/watch?v=KNrnZag17Ek&amp;t=1s</a:t>
            </a:r>
            <a:endParaRPr lang="es-ES" dirty="0"/>
          </a:p>
          <a:p>
            <a:pPr marL="0" lvl="0" indent="0" algn="l" rtl="0">
              <a:spcBef>
                <a:spcPts val="0"/>
              </a:spcBef>
              <a:spcAft>
                <a:spcPts val="0"/>
              </a:spcAft>
              <a:buNone/>
            </a:pPr>
            <a:r>
              <a:rPr lang="es-ES" b="1" dirty="0" err="1">
                <a:latin typeface="Arial"/>
                <a:ea typeface="Arial"/>
                <a:cs typeface="Arial"/>
                <a:sym typeface="Arial"/>
              </a:rPr>
              <a:t>Sources</a:t>
            </a:r>
            <a:endParaRPr lang="es-ES" dirty="0"/>
          </a:p>
          <a:p>
            <a:pPr marL="0" lvl="0" indent="0" algn="l" rtl="0">
              <a:spcBef>
                <a:spcPts val="0"/>
              </a:spcBef>
              <a:spcAft>
                <a:spcPts val="0"/>
              </a:spcAft>
              <a:buNone/>
            </a:pPr>
            <a:r>
              <a:rPr lang="es-ES" dirty="0">
                <a:latin typeface="Arial"/>
                <a:ea typeface="Arial"/>
                <a:cs typeface="Arial"/>
                <a:sym typeface="Arial"/>
              </a:rPr>
              <a:t>https://developingchild.harvard.edu/resources/experiences-build-brain-architecture/</a:t>
            </a:r>
            <a:endParaRPr lang="es-ES" dirty="0"/>
          </a:p>
          <a:p>
            <a:pPr marL="0" lvl="0" indent="0" algn="l" rtl="0">
              <a:spcBef>
                <a:spcPts val="0"/>
              </a:spcBef>
              <a:spcAft>
                <a:spcPts val="0"/>
              </a:spcAft>
              <a:buNone/>
            </a:pPr>
            <a:r>
              <a:rPr lang="es-ES" dirty="0">
                <a:latin typeface="Arial"/>
                <a:ea typeface="Arial"/>
                <a:cs typeface="Arial"/>
                <a:sym typeface="Arial"/>
              </a:rPr>
              <a:t>https://46y5eh11fhgw3ve3ytpwxt9r-wpengine.netdna-ssl.com/wp-content/uploads/2016/05/8-Things-to-Remember-About-Child-Development.pdf</a:t>
            </a:r>
          </a:p>
          <a:p>
            <a:pPr defTabSz="914153">
              <a:defRPr/>
            </a:pPr>
            <a:endParaRPr lang="en-US" dirty="0">
              <a:latin typeface="Gotham Book" panose="02000604040000020004" pitchFamily="50" charset="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13</a:t>
            </a:fld>
            <a:endParaRPr lang="en-US"/>
          </a:p>
        </p:txBody>
      </p:sp>
    </p:spTree>
    <p:extLst>
      <p:ext uri="{BB962C8B-B14F-4D97-AF65-F5344CB8AC3E}">
        <p14:creationId xmlns:p14="http://schemas.microsoft.com/office/powerpoint/2010/main" val="40989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Presenta el vídeo (muestra una interacción cotidiana entre un padre y un hijo que demuestra lo sencillo que puede ser el Servir y Devolver)</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Pida a los participantes que piensen en dónde ven alguno de los 5 pasos de servir y devolver del último vídeo (repase los pasos): </a:t>
            </a:r>
            <a:endParaRPr lang="es-ES" dirty="0"/>
          </a:p>
          <a:p>
            <a:pPr marL="0" lvl="0" indent="0" algn="l" rtl="0">
              <a:spcBef>
                <a:spcPts val="0"/>
              </a:spcBef>
              <a:spcAft>
                <a:spcPts val="0"/>
              </a:spcAft>
              <a:buNone/>
            </a:pPr>
            <a:endParaRPr lang="es-ES" dirty="0">
              <a:latin typeface="Arial"/>
              <a:ea typeface="Arial"/>
              <a:cs typeface="Arial"/>
              <a:sym typeface="Arial"/>
            </a:endParaRPr>
          </a:p>
          <a:p>
            <a:pPr marL="228600" lvl="0" indent="-228600" algn="l" rtl="0">
              <a:spcBef>
                <a:spcPts val="0"/>
              </a:spcBef>
              <a:spcAft>
                <a:spcPts val="0"/>
              </a:spcAft>
              <a:buClr>
                <a:schemeClr val="dk1"/>
              </a:buClr>
              <a:buSzPts val="1200"/>
              <a:buFont typeface="Calibri"/>
              <a:buAutoNum type="arabicPeriod"/>
            </a:pPr>
            <a:r>
              <a:rPr lang="es-ES" dirty="0">
                <a:latin typeface="Arial"/>
                <a:ea typeface="Arial"/>
                <a:cs typeface="Arial"/>
                <a:sym typeface="Arial"/>
              </a:rPr>
              <a:t>Comparta el enfoque </a:t>
            </a:r>
            <a:endParaRPr lang="es-ES" dirty="0"/>
          </a:p>
          <a:p>
            <a:pPr marL="228600" lvl="0" indent="-228600" algn="l" rtl="0">
              <a:spcBef>
                <a:spcPts val="0"/>
              </a:spcBef>
              <a:spcAft>
                <a:spcPts val="0"/>
              </a:spcAft>
              <a:buClr>
                <a:schemeClr val="dk1"/>
              </a:buClr>
              <a:buSzPts val="1200"/>
              <a:buFont typeface="Calibri"/>
              <a:buAutoNum type="arabicPeriod"/>
            </a:pPr>
            <a:r>
              <a:rPr lang="es-ES" dirty="0">
                <a:latin typeface="Arial"/>
                <a:ea typeface="Arial"/>
                <a:cs typeface="Arial"/>
                <a:sym typeface="Arial"/>
              </a:rPr>
              <a:t>Apoyar y animar/alentar</a:t>
            </a:r>
            <a:endParaRPr lang="es-ES" dirty="0"/>
          </a:p>
          <a:p>
            <a:pPr marL="228600" lvl="0" indent="-228600" algn="l" rtl="0">
              <a:spcBef>
                <a:spcPts val="0"/>
              </a:spcBef>
              <a:spcAft>
                <a:spcPts val="0"/>
              </a:spcAft>
              <a:buClr>
                <a:schemeClr val="dk1"/>
              </a:buClr>
              <a:buSzPts val="1200"/>
              <a:buFont typeface="Calibri"/>
              <a:buAutoNum type="arabicPeriod"/>
            </a:pPr>
            <a:r>
              <a:rPr lang="es-ES" dirty="0">
                <a:latin typeface="Arial"/>
                <a:ea typeface="Arial"/>
                <a:cs typeface="Arial"/>
                <a:sym typeface="Arial"/>
              </a:rPr>
              <a:t>Nombrarlo </a:t>
            </a:r>
            <a:endParaRPr lang="es-ES" dirty="0"/>
          </a:p>
          <a:p>
            <a:pPr marL="228600" lvl="0" indent="-228600" algn="l" rtl="0">
              <a:spcBef>
                <a:spcPts val="0"/>
              </a:spcBef>
              <a:spcAft>
                <a:spcPts val="0"/>
              </a:spcAft>
              <a:buClr>
                <a:schemeClr val="dk1"/>
              </a:buClr>
              <a:buSzPts val="1200"/>
              <a:buFont typeface="Calibri"/>
              <a:buAutoNum type="arabicPeriod"/>
            </a:pPr>
            <a:r>
              <a:rPr lang="es-ES" dirty="0">
                <a:latin typeface="Arial"/>
                <a:ea typeface="Arial"/>
                <a:cs typeface="Arial"/>
                <a:sym typeface="Arial"/>
              </a:rPr>
              <a:t>Tomar turnos de ida y vuelta</a:t>
            </a:r>
            <a:endParaRPr lang="es-ES" dirty="0"/>
          </a:p>
          <a:p>
            <a:pPr marL="228600" lvl="0" indent="-228600" algn="l" rtl="0">
              <a:spcBef>
                <a:spcPts val="0"/>
              </a:spcBef>
              <a:spcAft>
                <a:spcPts val="0"/>
              </a:spcAft>
              <a:buClr>
                <a:schemeClr val="dk1"/>
              </a:buClr>
              <a:buSzPts val="1200"/>
              <a:buFont typeface="Calibri"/>
              <a:buAutoNum type="arabicPeriod"/>
            </a:pPr>
            <a:r>
              <a:rPr lang="es-ES" dirty="0">
                <a:latin typeface="Arial"/>
                <a:ea typeface="Arial"/>
                <a:cs typeface="Arial"/>
                <a:sym typeface="Arial"/>
              </a:rPr>
              <a:t>Practicar los comienzos y los finales</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Poner el vídeo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Pida a los participantes que compartan los puntos en los que han notado los pasos de Servir y Devolver y cualquier otra cosa que hayan notado</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Recuérdales que las actividades cotidianas se convierten en oportunidades para el desarrollo del cerebro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Pregúnteles a los participantes qué actividades cotidianas realizan con los niños que podrían ser oportunidades para el desarrollo del cerebro</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Las respuestas deben incluir</a:t>
            </a:r>
            <a:endParaRPr lang="es-ES" dirty="0"/>
          </a:p>
          <a:p>
            <a:pPr marL="0" lvl="0" indent="0" algn="l" rtl="0">
              <a:spcBef>
                <a:spcPts val="0"/>
              </a:spcBef>
              <a:spcAft>
                <a:spcPts val="0"/>
              </a:spcAft>
              <a:buNone/>
            </a:pPr>
            <a:r>
              <a:rPr lang="es-ES" dirty="0">
                <a:latin typeface="Arial"/>
                <a:ea typeface="Arial"/>
                <a:cs typeface="Arial"/>
                <a:sym typeface="Arial"/>
              </a:rPr>
              <a:t>*Lea las respuestas que no hayan sido enumeradas por el grupo</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Hacer la compra                   Comenzar a comer juntos</a:t>
            </a:r>
            <a:endParaRPr lang="es-ES" dirty="0"/>
          </a:p>
          <a:p>
            <a:pPr marL="0" lvl="0" indent="0" algn="l" rtl="0">
              <a:spcBef>
                <a:spcPts val="0"/>
              </a:spcBef>
              <a:spcAft>
                <a:spcPts val="0"/>
              </a:spcAft>
              <a:buNone/>
            </a:pPr>
            <a:r>
              <a:rPr lang="es-ES" dirty="0">
                <a:latin typeface="Arial"/>
                <a:ea typeface="Arial"/>
                <a:cs typeface="Arial"/>
                <a:sym typeface="Arial"/>
              </a:rPr>
              <a:t>Jugar a juegos                       Limpiar </a:t>
            </a:r>
            <a:endParaRPr lang="es-ES" dirty="0"/>
          </a:p>
          <a:p>
            <a:pPr marL="0" lvl="0" indent="0" algn="l" rtl="0">
              <a:spcBef>
                <a:spcPts val="0"/>
              </a:spcBef>
              <a:spcAft>
                <a:spcPts val="0"/>
              </a:spcAft>
              <a:buNone/>
            </a:pPr>
            <a:r>
              <a:rPr lang="es-ES" dirty="0">
                <a:latin typeface="Arial"/>
                <a:ea typeface="Arial"/>
                <a:cs typeface="Arial"/>
                <a:sym typeface="Arial"/>
              </a:rPr>
              <a:t>Cocinar                                  Ir al parque o jugar juntos al aire libre</a:t>
            </a:r>
            <a:endParaRPr lang="es-ES" dirty="0"/>
          </a:p>
          <a:p>
            <a:pPr marL="0" lvl="0" indent="0" algn="l" rtl="0">
              <a:spcBef>
                <a:spcPts val="0"/>
              </a:spcBef>
              <a:spcAft>
                <a:spcPts val="0"/>
              </a:spcAft>
              <a:buNone/>
            </a:pPr>
            <a:r>
              <a:rPr lang="es-ES" dirty="0">
                <a:latin typeface="Arial"/>
                <a:ea typeface="Arial"/>
                <a:cs typeface="Arial"/>
                <a:sym typeface="Arial"/>
              </a:rPr>
              <a:t>Leer libros                              Esperar en la fila</a:t>
            </a:r>
            <a:endParaRPr lang="es-ES" b="1" dirty="0"/>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Video Link</a:t>
            </a:r>
            <a:endParaRPr lang="es-ES" dirty="0"/>
          </a:p>
          <a:p>
            <a:pPr marL="0" lvl="0" indent="0" algn="l" rtl="0">
              <a:spcBef>
                <a:spcPts val="0"/>
              </a:spcBef>
              <a:spcAft>
                <a:spcPts val="0"/>
              </a:spcAft>
              <a:buNone/>
            </a:pPr>
            <a:r>
              <a:rPr lang="es-ES" u="sng" dirty="0">
                <a:solidFill>
                  <a:schemeClr val="hlink"/>
                </a:solidFill>
                <a:latin typeface="Arial"/>
                <a:ea typeface="Arial"/>
                <a:cs typeface="Arial"/>
                <a:sym typeface="Arial"/>
                <a:hlinkClick r:id="rId3"/>
              </a:rPr>
              <a:t>https://www.youtube.com/watch?v=DOfEu2zqrkQ</a:t>
            </a:r>
            <a:r>
              <a:rPr lang="es-ES" dirty="0">
                <a:latin typeface="Arial"/>
                <a:ea typeface="Arial"/>
                <a:cs typeface="Arial"/>
                <a:sym typeface="Arial"/>
              </a:rPr>
              <a:t> </a:t>
            </a:r>
            <a:endParaRPr lang="es-ES" dirty="0"/>
          </a:p>
          <a:p>
            <a:pPr marL="0" lvl="0" indent="0" algn="l" rtl="0">
              <a:spcBef>
                <a:spcPts val="0"/>
              </a:spcBef>
              <a:spcAft>
                <a:spcPts val="0"/>
              </a:spcAft>
              <a:buNone/>
            </a:pPr>
            <a:r>
              <a:rPr lang="es-ES" b="1" dirty="0" err="1">
                <a:latin typeface="Arial"/>
                <a:ea typeface="Arial"/>
                <a:cs typeface="Arial"/>
                <a:sym typeface="Arial"/>
              </a:rPr>
              <a:t>Source</a:t>
            </a:r>
            <a:endParaRPr lang="es-ES" dirty="0"/>
          </a:p>
          <a:p>
            <a:pPr marL="0" lvl="0" indent="0" algn="l" rtl="0">
              <a:spcBef>
                <a:spcPts val="0"/>
              </a:spcBef>
              <a:spcAft>
                <a:spcPts val="0"/>
              </a:spcAft>
              <a:buNone/>
            </a:pPr>
            <a:r>
              <a:rPr lang="es-ES" dirty="0">
                <a:latin typeface="Arial"/>
                <a:ea typeface="Arial"/>
                <a:cs typeface="Arial"/>
                <a:sym typeface="Arial"/>
              </a:rPr>
              <a:t>https://www.cdc.gov/ncbddd/actearly/milestones/index.html</a:t>
            </a:r>
            <a:endParaRPr lang="es-ES" dirty="0"/>
          </a:p>
          <a:p>
            <a:pPr defTabSz="914153">
              <a:defRPr/>
            </a:pPr>
            <a:endParaRPr lang="en-US" dirty="0">
              <a:latin typeface="Gotham Book" panose="02000604040000020004" pitchFamily="50" charset="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14</a:t>
            </a:fld>
            <a:endParaRPr lang="en-US"/>
          </a:p>
        </p:txBody>
      </p:sp>
    </p:spTree>
    <p:extLst>
      <p:ext uri="{BB962C8B-B14F-4D97-AF65-F5344CB8AC3E}">
        <p14:creationId xmlns:p14="http://schemas.microsoft.com/office/powerpoint/2010/main" val="345575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los hitos del desarrollo explicando qué son las habilidades que se observan en los bebés y los niños a medida que crecen.</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los niños alcanzan estos hitos en la forma en que juegan, aprenden, hablan, actúan y mueven sus cuerpos.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Comparte ejemplos de hitos (habilidades como dar el primer paso, sonreír por primera vez y decir “adiós” con la mano, señalar objetos).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hay cinco ámbitos o grupos de hitos que se utilizan para ayudarnos a comprender cómo se desarrollan los niños.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Pide a los participantes que se ofrezcan como voluntarios para compartir sus conocimientos sobre cualquiera de las cinco categorías de hitos del desarrollo.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Social/Emocional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Físico/Movimiento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Lenguaje/Comunicación</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Cognitivo/Pensamiento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Enfoques del aprendizaje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Social/Emocional: </a:t>
            </a:r>
            <a:r>
              <a:rPr lang="es-ES" dirty="0">
                <a:solidFill>
                  <a:srgbClr val="333333"/>
                </a:solidFill>
                <a:latin typeface="Arial"/>
                <a:ea typeface="Arial"/>
                <a:cs typeface="Arial"/>
                <a:sym typeface="Arial"/>
              </a:rPr>
              <a:t>este ámbito se refiere a cómo los niños interactúan con los demás y expresan sus emociones.</a:t>
            </a:r>
          </a:p>
          <a:p>
            <a:pPr marL="0" lvl="0" indent="0" algn="l" rtl="0">
              <a:lnSpc>
                <a:spcPct val="115000"/>
              </a:lnSpc>
              <a:spcBef>
                <a:spcPts val="0"/>
              </a:spcBef>
              <a:spcAft>
                <a:spcPts val="0"/>
              </a:spcAft>
              <a:buSzPts val="1100"/>
              <a:buNone/>
            </a:pPr>
            <a:endParaRPr lang="es-ES" dirty="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solidFill>
                  <a:srgbClr val="333333"/>
                </a:solidFill>
                <a:latin typeface="Arial"/>
                <a:ea typeface="Arial"/>
                <a:cs typeface="Arial"/>
                <a:sym typeface="Arial"/>
              </a:rPr>
              <a:t>Físico/Movimiento: este ámbito se refiere a cómo los niños utilizan su cuerpo.</a:t>
            </a:r>
          </a:p>
          <a:p>
            <a:pPr marL="0" lvl="0" indent="0" algn="l" rtl="0">
              <a:lnSpc>
                <a:spcPct val="115000"/>
              </a:lnSpc>
              <a:spcBef>
                <a:spcPts val="0"/>
              </a:spcBef>
              <a:spcAft>
                <a:spcPts val="0"/>
              </a:spcAft>
              <a:buSzPts val="1100"/>
              <a:buNone/>
            </a:pPr>
            <a:endParaRPr lang="es-ES" dirty="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solidFill>
                  <a:srgbClr val="333333"/>
                </a:solidFill>
                <a:latin typeface="Arial"/>
                <a:ea typeface="Arial"/>
                <a:cs typeface="Arial"/>
                <a:sym typeface="Arial"/>
              </a:rPr>
              <a:t>Lenguaje/Comunicación: este ámbito refiere a cómo los niños expresan sus necesidades y comparten lo que piensan y cómo comprenden lo que se les dice.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Cognitivo/pensamiento: este ámbito refiere a cómo los niños aprenden cosas nuevas y resuelven problemas. Incluye cómo los niños exploran su entorno para descubrir cosas, ya sea observando el mundo que les rodea, llevándose objetos a la boca o dejando caer algo para ver cómo cae. Este ámbito también incluye habilidades “académicas” como contar y aprender letras y números.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Enfoques del aprendizaje: este ámbito trata sobre cómo aprenden los niños y las formas en que se involucran en el aprendizaje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enfoques del aprendizaje incluyen lo siguiente:</a:t>
            </a:r>
          </a:p>
          <a:p>
            <a:pPr marL="0" lvl="0" indent="0" algn="l" rtl="0">
              <a:lnSpc>
                <a:spcPct val="107000"/>
              </a:lnSpc>
              <a:spcBef>
                <a:spcPts val="0"/>
              </a:spcBef>
              <a:spcAft>
                <a:spcPts val="0"/>
              </a:spcAft>
              <a:buClr>
                <a:schemeClr val="dk1"/>
              </a:buClr>
              <a:buSzPts val="1100"/>
              <a:buFont typeface="Arial"/>
              <a:buNone/>
            </a:pPr>
            <a:r>
              <a:rPr lang="es-ES" dirty="0">
                <a:latin typeface="Arial"/>
                <a:ea typeface="Arial"/>
                <a:cs typeface="Arial"/>
                <a:sym typeface="Arial"/>
              </a:rPr>
              <a:t>-Curiosidad y flexibilidad: los niños aprenden sobre ellos mismos y el mundo que los rodea</a:t>
            </a:r>
          </a:p>
          <a:p>
            <a:pPr marL="0" lvl="0" indent="0" algn="l" rtl="0">
              <a:lnSpc>
                <a:spcPct val="107000"/>
              </a:lnSpc>
              <a:spcBef>
                <a:spcPts val="800"/>
              </a:spcBef>
              <a:spcAft>
                <a:spcPts val="0"/>
              </a:spcAft>
              <a:buClr>
                <a:schemeClr val="dk1"/>
              </a:buClr>
              <a:buSzPts val="1100"/>
              <a:buFont typeface="Arial"/>
              <a:buNone/>
            </a:pPr>
            <a:r>
              <a:rPr lang="es-ES" dirty="0">
                <a:latin typeface="Arial"/>
                <a:ea typeface="Arial"/>
                <a:cs typeface="Arial"/>
                <a:sym typeface="Arial"/>
              </a:rPr>
              <a:t>-Juego e imaginación: los niños demuestran estilos de juego cada vez más complejos.</a:t>
            </a:r>
          </a:p>
          <a:p>
            <a:pPr marL="0" lvl="0" indent="0" algn="l" rtl="0">
              <a:lnSpc>
                <a:spcPct val="107000"/>
              </a:lnSpc>
              <a:spcBef>
                <a:spcPts val="800"/>
              </a:spcBef>
              <a:spcAft>
                <a:spcPts val="0"/>
              </a:spcAft>
              <a:buClr>
                <a:schemeClr val="dk1"/>
              </a:buClr>
              <a:buSzPts val="1100"/>
              <a:buFont typeface="Arial"/>
              <a:buNone/>
            </a:pPr>
            <a:r>
              <a:rPr lang="es-ES" dirty="0">
                <a:latin typeface="Arial"/>
                <a:ea typeface="Arial"/>
                <a:cs typeface="Arial"/>
                <a:sym typeface="Arial"/>
              </a:rPr>
              <a:t>-Iniciativa, persistencia y resolución de problemas: los niños exploran e interactúan con confianza</a:t>
            </a:r>
          </a:p>
          <a:p>
            <a:pPr marL="0" lvl="0" indent="0" algn="l" rtl="0">
              <a:lnSpc>
                <a:spcPct val="107000"/>
              </a:lnSpc>
              <a:spcBef>
                <a:spcPts val="800"/>
              </a:spcBef>
              <a:spcAft>
                <a:spcPts val="0"/>
              </a:spcAft>
              <a:buClr>
                <a:schemeClr val="dk1"/>
              </a:buClr>
              <a:buSzPts val="1100"/>
              <a:buFont typeface="Arial"/>
              <a:buNone/>
            </a:pPr>
            <a:r>
              <a:rPr lang="es-ES" dirty="0">
                <a:latin typeface="Arial"/>
                <a:ea typeface="Arial"/>
                <a:cs typeface="Arial"/>
                <a:sym typeface="Arial"/>
              </a:rPr>
              <a:t>-</a:t>
            </a:r>
            <a:r>
              <a:rPr lang="es-ES" dirty="0" err="1">
                <a:latin typeface="Arial"/>
                <a:ea typeface="Arial"/>
                <a:cs typeface="Arial"/>
                <a:sym typeface="Arial"/>
              </a:rPr>
              <a:t>Autoregulación</a:t>
            </a:r>
            <a:r>
              <a:rPr lang="es-ES" dirty="0">
                <a:latin typeface="Arial"/>
                <a:ea typeface="Arial"/>
                <a:cs typeface="Arial"/>
                <a:sym typeface="Arial"/>
              </a:rPr>
              <a:t>: los niños desarrollan una capacidad cada vez mayor para gestionar sus emociones y comportamientos.</a:t>
            </a:r>
          </a:p>
          <a:p>
            <a:pPr marL="0" lvl="0" indent="0" algn="l" rtl="0">
              <a:lnSpc>
                <a:spcPct val="107000"/>
              </a:lnSpc>
              <a:spcBef>
                <a:spcPts val="80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es-ES" dirty="0">
                <a:latin typeface="Arial"/>
                <a:ea typeface="Arial"/>
                <a:cs typeface="Arial"/>
                <a:sym typeface="Arial"/>
              </a:rPr>
              <a:t>Recuerda a los proveedores que los niños se desarrollan a su propio ritmo, por lo que resulta imposible saber exactamente cuándo aprenderán una habilidad determinada.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cómo los hitos del desarrollo nos ayudan a tener una idea general de los cambios que podemos esperar a medida que el niño crece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la aplicación “</a:t>
            </a:r>
            <a:r>
              <a:rPr lang="es-ES" dirty="0" err="1">
                <a:latin typeface="Arial"/>
                <a:ea typeface="Arial"/>
                <a:cs typeface="Arial"/>
                <a:sym typeface="Arial"/>
              </a:rPr>
              <a:t>Milestone</a:t>
            </a:r>
            <a:r>
              <a:rPr lang="es-ES" dirty="0">
                <a:latin typeface="Arial"/>
                <a:ea typeface="Arial"/>
                <a:cs typeface="Arial"/>
                <a:sym typeface="Arial"/>
              </a:rPr>
              <a:t> </a:t>
            </a:r>
            <a:r>
              <a:rPr lang="es-ES" dirty="0" err="1">
                <a:latin typeface="Arial"/>
                <a:ea typeface="Arial"/>
                <a:cs typeface="Arial"/>
                <a:sym typeface="Arial"/>
              </a:rPr>
              <a:t>Tracker</a:t>
            </a:r>
            <a:r>
              <a:rPr lang="es-ES" dirty="0">
                <a:latin typeface="Arial"/>
                <a:ea typeface="Arial"/>
                <a:cs typeface="Arial"/>
                <a:sym typeface="Arial"/>
              </a:rPr>
              <a:t>” y explica cómo los proveedores y las familias pueden descargarla de su tienda de aplicaciones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Carpeta de referencia para obtener información específica sobre los hitos.</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https://www.cdc.gov/ncbddd/actearly/pdf/FULL-LIST-CDC_LTSAE-Checklists2021_Eng_FNL2_508.pdf</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https://www.cdc.gov/ncbddd/actearly/milestones/index.html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https://www.cdc.gov/ncbddd/childdevelopment/facts.html</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https://eclkc.ohs.acf.hhs.gov/school-readiness/effective-practice-guides/approaches-learning</a:t>
            </a:r>
            <a:endParaRPr lang="es-ES" u="sng" dirty="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4"/>
              </a:rPr>
              <a:t>https://www.michigan.gov/mileap/-/media/Project/Websites/mileap/Documents/Early-Childhood-Education/gsrp/standards/ECSQ-B-K_Final.pdf</a:t>
            </a:r>
            <a:endParaRPr lang="es-ES" u="sng" dirty="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err="1">
                <a:solidFill>
                  <a:schemeClr val="hlink"/>
                </a:solidFill>
                <a:latin typeface="Arial"/>
                <a:ea typeface="Arial"/>
                <a:cs typeface="Arial"/>
                <a:sym typeface="Arial"/>
                <a:hlinkClick r:id="rId5"/>
              </a:rPr>
              <a:t>Piaget’s</a:t>
            </a:r>
            <a:r>
              <a:rPr lang="es-ES" u="sng" dirty="0">
                <a:solidFill>
                  <a:schemeClr val="hlink"/>
                </a:solidFill>
                <a:latin typeface="Arial"/>
                <a:ea typeface="Arial"/>
                <a:cs typeface="Arial"/>
                <a:sym typeface="Arial"/>
                <a:hlinkClick r:id="rId5"/>
              </a:rPr>
              <a:t> </a:t>
            </a:r>
            <a:r>
              <a:rPr lang="es-ES" u="sng" dirty="0" err="1">
                <a:solidFill>
                  <a:schemeClr val="hlink"/>
                </a:solidFill>
                <a:latin typeface="Arial"/>
                <a:ea typeface="Arial"/>
                <a:cs typeface="Arial"/>
                <a:sym typeface="Arial"/>
                <a:hlinkClick r:id="rId5"/>
              </a:rPr>
              <a:t>Stages</a:t>
            </a:r>
            <a:r>
              <a:rPr lang="es-ES" u="sng" dirty="0">
                <a:solidFill>
                  <a:schemeClr val="hlink"/>
                </a:solidFill>
                <a:latin typeface="Arial"/>
                <a:ea typeface="Arial"/>
                <a:cs typeface="Arial"/>
                <a:sym typeface="Arial"/>
                <a:hlinkClick r:id="rId5"/>
              </a:rPr>
              <a:t>: 4 </a:t>
            </a:r>
            <a:r>
              <a:rPr lang="es-ES" u="sng" dirty="0" err="1">
                <a:solidFill>
                  <a:schemeClr val="hlink"/>
                </a:solidFill>
                <a:latin typeface="Arial"/>
                <a:ea typeface="Arial"/>
                <a:cs typeface="Arial"/>
                <a:sym typeface="Arial"/>
                <a:hlinkClick r:id="rId5"/>
              </a:rPr>
              <a:t>Stages</a:t>
            </a:r>
            <a:r>
              <a:rPr lang="es-ES" u="sng" dirty="0">
                <a:solidFill>
                  <a:schemeClr val="hlink"/>
                </a:solidFill>
                <a:latin typeface="Arial"/>
                <a:ea typeface="Arial"/>
                <a:cs typeface="Arial"/>
                <a:sym typeface="Arial"/>
                <a:hlinkClick r:id="rId5"/>
              </a:rPr>
              <a:t> </a:t>
            </a:r>
            <a:r>
              <a:rPr lang="es-ES" u="sng" dirty="0" err="1">
                <a:solidFill>
                  <a:schemeClr val="hlink"/>
                </a:solidFill>
                <a:latin typeface="Arial"/>
                <a:ea typeface="Arial"/>
                <a:cs typeface="Arial"/>
                <a:sym typeface="Arial"/>
                <a:hlinkClick r:id="rId5"/>
              </a:rPr>
              <a:t>of</a:t>
            </a:r>
            <a:r>
              <a:rPr lang="es-ES" u="sng" dirty="0">
                <a:solidFill>
                  <a:schemeClr val="hlink"/>
                </a:solidFill>
                <a:latin typeface="Arial"/>
                <a:ea typeface="Arial"/>
                <a:cs typeface="Arial"/>
                <a:sym typeface="Arial"/>
                <a:hlinkClick r:id="rId5"/>
              </a:rPr>
              <a:t> Cognitive </a:t>
            </a:r>
            <a:r>
              <a:rPr lang="es-ES" u="sng" dirty="0" err="1">
                <a:solidFill>
                  <a:schemeClr val="hlink"/>
                </a:solidFill>
                <a:latin typeface="Arial"/>
                <a:ea typeface="Arial"/>
                <a:cs typeface="Arial"/>
                <a:sym typeface="Arial"/>
                <a:hlinkClick r:id="rId5"/>
              </a:rPr>
              <a:t>Development</a:t>
            </a:r>
            <a:r>
              <a:rPr lang="es-ES" u="sng" dirty="0">
                <a:solidFill>
                  <a:schemeClr val="hlink"/>
                </a:solidFill>
                <a:latin typeface="Arial"/>
                <a:ea typeface="Arial"/>
                <a:cs typeface="Arial"/>
                <a:sym typeface="Arial"/>
                <a:hlinkClick r:id="rId5"/>
              </a:rPr>
              <a:t> &amp; </a:t>
            </a:r>
            <a:r>
              <a:rPr lang="es-ES" u="sng" dirty="0" err="1">
                <a:solidFill>
                  <a:schemeClr val="hlink"/>
                </a:solidFill>
                <a:latin typeface="Arial"/>
                <a:ea typeface="Arial"/>
                <a:cs typeface="Arial"/>
                <a:sym typeface="Arial"/>
                <a:hlinkClick r:id="rId5"/>
              </a:rPr>
              <a:t>Theory</a:t>
            </a:r>
            <a:r>
              <a:rPr lang="es-ES" u="sng" dirty="0">
                <a:solidFill>
                  <a:schemeClr val="hlink"/>
                </a:solidFill>
                <a:latin typeface="Arial"/>
                <a:ea typeface="Arial"/>
                <a:cs typeface="Arial"/>
                <a:sym typeface="Arial"/>
                <a:hlinkClick r:id="rId5"/>
              </a:rPr>
              <a:t> (simplypsychology.org)</a:t>
            </a:r>
            <a:endParaRPr lang="es-ES" u="sng" dirty="0">
              <a:solidFill>
                <a:schemeClr val="hlink"/>
              </a:solidFill>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Presente las copias en papel de los hitos del desarrollo ("Momentos clave")</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Explique cómo la comprensión de los hitos del desarrollo puede ayudarnos a planificar interacciones y actividades para promover el desarrollo en los cuatro ámbitos</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Facilite la actividad de los hitos del desarrollo</a:t>
            </a:r>
            <a:endParaRPr lang="es-ES" dirty="0"/>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Límite de tiempo: 10 minutos (cualquier tamaño de grupo)</a:t>
            </a:r>
            <a:endParaRPr lang="es-ES" dirty="0"/>
          </a:p>
          <a:p>
            <a:pPr marL="0" lvl="0" indent="0" algn="l" rtl="0">
              <a:spcBef>
                <a:spcPts val="0"/>
              </a:spcBef>
              <a:spcAft>
                <a:spcPts val="0"/>
              </a:spcAft>
              <a:buNone/>
            </a:pPr>
            <a:r>
              <a:rPr lang="es-ES" b="0" dirty="0">
                <a:latin typeface="Arial"/>
                <a:ea typeface="Arial"/>
                <a:cs typeface="Arial"/>
                <a:sym typeface="Arial"/>
              </a:rPr>
              <a:t>Objetivos de la actividad</a:t>
            </a:r>
            <a:endParaRPr lang="es-ES" dirty="0"/>
          </a:p>
          <a:p>
            <a:pPr marL="0" lvl="0" indent="0" algn="l" rtl="0">
              <a:spcBef>
                <a:spcPts val="0"/>
              </a:spcBef>
              <a:spcAft>
                <a:spcPts val="0"/>
              </a:spcAft>
              <a:buNone/>
            </a:pPr>
            <a:r>
              <a:rPr lang="es-ES" b="0" dirty="0">
                <a:latin typeface="Arial"/>
                <a:ea typeface="Arial"/>
                <a:cs typeface="Arial"/>
                <a:sym typeface="Arial"/>
              </a:rPr>
              <a:t>Ayudar a los proveedores a familiarizarse con los hitos correspondientes a las edades de los niños que cuidan</a:t>
            </a:r>
            <a:endParaRPr lang="es-ES" dirty="0"/>
          </a:p>
          <a:p>
            <a:pPr marL="0" lvl="0" indent="0" algn="l" rtl="0">
              <a:spcBef>
                <a:spcPts val="0"/>
              </a:spcBef>
              <a:spcAft>
                <a:spcPts val="0"/>
              </a:spcAft>
              <a:buNone/>
            </a:pPr>
            <a:r>
              <a:rPr lang="es-ES" b="0" dirty="0">
                <a:latin typeface="Arial"/>
                <a:ea typeface="Arial"/>
                <a:cs typeface="Arial"/>
                <a:sym typeface="Arial"/>
              </a:rPr>
              <a:t>Inducir a los proveedores a pensar en actividades que puedan apoyar el desarrollo de los niños que cuidan</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Explicar la actividad y repasar las preguntas de la diapositiva</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Hacer que los participantes revisen sus folletos de forma independiente durante unos minutos </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En persona:</a:t>
            </a:r>
            <a:endParaRPr lang="es-ES" dirty="0"/>
          </a:p>
          <a:p>
            <a:pPr marL="0" lvl="0" indent="0" algn="l" rtl="0">
              <a:spcBef>
                <a:spcPts val="0"/>
              </a:spcBef>
              <a:spcAft>
                <a:spcPts val="0"/>
              </a:spcAft>
              <a:buNone/>
            </a:pPr>
            <a:r>
              <a:rPr lang="es-ES" b="0" dirty="0">
                <a:latin typeface="Arial"/>
                <a:ea typeface="Arial"/>
                <a:cs typeface="Arial"/>
                <a:sym typeface="Arial"/>
              </a:rPr>
              <a:t>Los capacitadores pueden dividir a los participantes en los siguientes grupos pequeños según las edades de los niños a su cargo </a:t>
            </a:r>
            <a:endParaRPr lang="es-ES" dirty="0"/>
          </a:p>
          <a:p>
            <a:pPr marL="0" lvl="0" indent="0" algn="l" rtl="0">
              <a:spcBef>
                <a:spcPts val="0"/>
              </a:spcBef>
              <a:spcAft>
                <a:spcPts val="0"/>
              </a:spcAft>
              <a:buNone/>
            </a:pPr>
            <a:r>
              <a:rPr lang="es-ES" b="0" dirty="0">
                <a:latin typeface="Arial"/>
                <a:ea typeface="Arial"/>
                <a:cs typeface="Arial"/>
                <a:sym typeface="Arial"/>
              </a:rPr>
              <a:t>o hacer que los participantes permanezcan en su mesa y discutan con sus compañeros de mesa, o facilitarlo como grupo entero</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Nacimiento-12 meses</a:t>
            </a:r>
            <a:endParaRPr lang="es-ES" dirty="0"/>
          </a:p>
          <a:p>
            <a:pPr marL="0" lvl="0" indent="0" algn="l" rtl="0">
              <a:spcBef>
                <a:spcPts val="0"/>
              </a:spcBef>
              <a:spcAft>
                <a:spcPts val="0"/>
              </a:spcAft>
              <a:buNone/>
            </a:pPr>
            <a:r>
              <a:rPr lang="es-ES" b="0" dirty="0">
                <a:latin typeface="Arial"/>
                <a:ea typeface="Arial"/>
                <a:cs typeface="Arial"/>
                <a:sym typeface="Arial"/>
              </a:rPr>
              <a:t>13-24 meses</a:t>
            </a:r>
            <a:endParaRPr lang="es-ES" dirty="0"/>
          </a:p>
          <a:p>
            <a:pPr marL="0" lvl="0" indent="0" algn="l" rtl="0">
              <a:spcBef>
                <a:spcPts val="0"/>
              </a:spcBef>
              <a:spcAft>
                <a:spcPts val="0"/>
              </a:spcAft>
              <a:buNone/>
            </a:pPr>
            <a:r>
              <a:rPr lang="es-ES" b="0" dirty="0">
                <a:latin typeface="Arial"/>
                <a:ea typeface="Arial"/>
                <a:cs typeface="Arial"/>
                <a:sym typeface="Arial"/>
              </a:rPr>
              <a:t>3-5 años</a:t>
            </a:r>
            <a:endParaRPr lang="es-ES" dirty="0"/>
          </a:p>
          <a:p>
            <a:pPr marL="0" lvl="0" indent="0" algn="l" rtl="0">
              <a:spcBef>
                <a:spcPts val="0"/>
              </a:spcBef>
              <a:spcAft>
                <a:spcPts val="0"/>
              </a:spcAft>
              <a:buNone/>
            </a:pPr>
            <a:r>
              <a:rPr lang="es-ES" b="0" dirty="0">
                <a:latin typeface="Arial"/>
                <a:ea typeface="Arial"/>
                <a:cs typeface="Arial"/>
                <a:sym typeface="Arial"/>
              </a:rPr>
              <a:t>6 años o más </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Pida a cada grupo que comparta los aspectos más destacados con el resto del grupo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Virtual:</a:t>
            </a:r>
            <a:endParaRPr lang="es-ES" dirty="0"/>
          </a:p>
          <a:p>
            <a:pPr marL="0" lvl="0" indent="0" algn="l" rtl="0">
              <a:spcBef>
                <a:spcPts val="0"/>
              </a:spcBef>
              <a:spcAft>
                <a:spcPts val="0"/>
              </a:spcAft>
              <a:buNone/>
            </a:pPr>
            <a:r>
              <a:rPr lang="es-ES" dirty="0">
                <a:latin typeface="Arial"/>
                <a:ea typeface="Arial"/>
                <a:cs typeface="Arial"/>
                <a:sym typeface="Arial"/>
              </a:rPr>
              <a:t>Folletos/sitio web de los CDC enlazados en el texto de la diapositiva</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Folletos </a:t>
            </a:r>
            <a:endParaRPr lang="es-ES" dirty="0"/>
          </a:p>
          <a:p>
            <a:pPr marL="0" lvl="0" indent="0" algn="l" rtl="0">
              <a:spcBef>
                <a:spcPts val="0"/>
              </a:spcBef>
              <a:spcAft>
                <a:spcPts val="0"/>
              </a:spcAft>
              <a:buNone/>
            </a:pPr>
            <a:r>
              <a:rPr lang="es-ES" dirty="0"/>
              <a:t>CDC Indicadores de Desarrollo</a:t>
            </a:r>
          </a:p>
          <a:p>
            <a:pPr marL="0" lvl="0" indent="0" algn="l" rtl="0">
              <a:spcBef>
                <a:spcPts val="0"/>
              </a:spcBef>
              <a:spcAft>
                <a:spcPts val="0"/>
              </a:spcAft>
              <a:buNone/>
            </a:pPr>
            <a:r>
              <a:rPr lang="es-ES" dirty="0"/>
              <a:t>Consejos de crianza positiva para un desarrollo infantil saludable (infancia intermedia)</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Recursos:</a:t>
            </a:r>
            <a:endParaRPr lang="es-ES" dirty="0"/>
          </a:p>
          <a:p>
            <a:pPr marL="0" lvl="0" indent="0" algn="l" rtl="0">
              <a:spcBef>
                <a:spcPts val="0"/>
              </a:spcBef>
              <a:spcAft>
                <a:spcPts val="0"/>
              </a:spcAft>
              <a:buNone/>
            </a:pPr>
            <a:r>
              <a:rPr lang="es-ES" b="0" dirty="0"/>
              <a:t>https://www.cdc.gov/ncbddd/Spanish/actearly/milestones/index.html</a:t>
            </a:r>
            <a:endParaRPr lang="es-ES" dirty="0"/>
          </a:p>
          <a:p>
            <a:pPr marL="0" lvl="0" indent="0" algn="l" rtl="0">
              <a:spcBef>
                <a:spcPts val="0"/>
              </a:spcBef>
              <a:spcAft>
                <a:spcPts val="0"/>
              </a:spcAft>
              <a:buNone/>
            </a:pPr>
            <a:r>
              <a:rPr lang="es-ES" b="0" dirty="0"/>
              <a:t>https://www.cdc.gov/ncbddd/actearly/pdf/FULL-LIST-CDC_LTSAE-Checklists2021_Span_FNL2-508.pdf</a:t>
            </a:r>
            <a:endParaRPr lang="es-ES" dirty="0"/>
          </a:p>
          <a:p>
            <a:pPr marL="0" lvl="0" indent="0" algn="l" rtl="0">
              <a:spcBef>
                <a:spcPts val="0"/>
              </a:spcBef>
              <a:spcAft>
                <a:spcPts val="0"/>
              </a:spcAft>
              <a:buNone/>
            </a:pPr>
            <a:r>
              <a:rPr lang="es-ES" b="0" dirty="0"/>
              <a:t>Escolares: https://www.cdc.gov/ncbddd/spanish/childdevelopment/positiveparenting/index.html</a:t>
            </a:r>
            <a:endParaRPr lang="es-ES" dirty="0"/>
          </a:p>
          <a:p>
            <a:pPr marL="0" lvl="0" indent="0" algn="l" rtl="0">
              <a:spcBef>
                <a:spcPts val="0"/>
              </a:spcBef>
              <a:spcAft>
                <a:spcPts val="0"/>
              </a:spcAft>
              <a:buNone/>
            </a:pPr>
            <a:r>
              <a:rPr lang="es-ES" b="0" dirty="0"/>
              <a:t>https://www.cdc.gov/ncbddd/Spanish/actearly/milestones/index.html</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Handouts</a:t>
            </a:r>
            <a:r>
              <a:rPr lang="es-ES" b="1" dirty="0"/>
              <a:t> </a:t>
            </a:r>
            <a:endParaRPr lang="es-ES" dirty="0"/>
          </a:p>
          <a:p>
            <a:pPr marL="0" lvl="0" indent="0" algn="l" rtl="0">
              <a:spcBef>
                <a:spcPts val="0"/>
              </a:spcBef>
              <a:spcAft>
                <a:spcPts val="0"/>
              </a:spcAft>
              <a:buNone/>
            </a:pPr>
            <a:r>
              <a:rPr lang="es-ES" dirty="0"/>
              <a:t>CDC Indicadores de Desarrollo</a:t>
            </a:r>
          </a:p>
          <a:p>
            <a:pPr marL="0" lvl="0" indent="0" algn="l" rtl="0">
              <a:spcBef>
                <a:spcPts val="0"/>
              </a:spcBef>
              <a:spcAft>
                <a:spcPts val="0"/>
              </a:spcAft>
              <a:buNone/>
            </a:pPr>
            <a:r>
              <a:rPr lang="es-ES" dirty="0"/>
              <a:t>Positive </a:t>
            </a:r>
            <a:r>
              <a:rPr lang="es-ES" dirty="0" err="1"/>
              <a:t>Parenting</a:t>
            </a:r>
            <a:r>
              <a:rPr lang="es-ES" dirty="0"/>
              <a:t> </a:t>
            </a:r>
            <a:r>
              <a:rPr lang="es-ES" dirty="0" err="1"/>
              <a:t>Tips</a:t>
            </a:r>
            <a:r>
              <a:rPr lang="es-ES" dirty="0"/>
              <a:t> </a:t>
            </a:r>
            <a:r>
              <a:rPr lang="es-ES" dirty="0" err="1"/>
              <a:t>for</a:t>
            </a:r>
            <a:r>
              <a:rPr lang="es-ES" dirty="0"/>
              <a:t> </a:t>
            </a:r>
            <a:r>
              <a:rPr lang="es-ES" dirty="0" err="1"/>
              <a:t>Healthy</a:t>
            </a:r>
            <a:r>
              <a:rPr lang="es-ES" dirty="0"/>
              <a:t> Child </a:t>
            </a:r>
            <a:r>
              <a:rPr lang="es-ES" dirty="0" err="1"/>
              <a:t>Development</a:t>
            </a:r>
            <a:r>
              <a:rPr lang="es-ES" dirty="0"/>
              <a:t> (</a:t>
            </a:r>
            <a:r>
              <a:rPr lang="es-ES" dirty="0" err="1"/>
              <a:t>Middle</a:t>
            </a:r>
            <a:r>
              <a:rPr lang="es-ES" dirty="0"/>
              <a:t> </a:t>
            </a:r>
            <a:r>
              <a:rPr lang="es-ES" dirty="0" err="1"/>
              <a:t>Childhood</a:t>
            </a:r>
            <a:r>
              <a:rPr lang="es-ES" dirty="0"/>
              <a:t>)</a:t>
            </a:r>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r>
              <a:rPr lang="es-ES" b="1" dirty="0" err="1">
                <a:latin typeface="Arial"/>
                <a:ea typeface="Arial"/>
                <a:cs typeface="Arial"/>
                <a:sym typeface="Arial"/>
              </a:rPr>
              <a:t>Sources</a:t>
            </a:r>
            <a:endParaRPr lang="es-ES" dirty="0"/>
          </a:p>
          <a:p>
            <a:pPr marL="0" lvl="0" indent="0" algn="l" rtl="0">
              <a:spcBef>
                <a:spcPts val="0"/>
              </a:spcBef>
              <a:spcAft>
                <a:spcPts val="0"/>
              </a:spcAft>
              <a:buNone/>
            </a:pPr>
            <a:r>
              <a:rPr lang="es-ES" b="0" dirty="0">
                <a:latin typeface="Arial"/>
                <a:ea typeface="Arial"/>
                <a:cs typeface="Arial"/>
                <a:sym typeface="Arial"/>
              </a:rPr>
              <a:t>https://www.cdc.gov/ncbddd/actearly/milestones/index.html</a:t>
            </a:r>
            <a:endParaRPr lang="es-ES" dirty="0"/>
          </a:p>
          <a:p>
            <a:pPr marL="0" lvl="0" indent="0" algn="l" rtl="0">
              <a:spcBef>
                <a:spcPts val="0"/>
              </a:spcBef>
              <a:spcAft>
                <a:spcPts val="0"/>
              </a:spcAft>
              <a:buNone/>
            </a:pPr>
            <a:r>
              <a:rPr lang="es-ES" b="0" dirty="0">
                <a:latin typeface="Arial"/>
                <a:ea typeface="Arial"/>
                <a:cs typeface="Arial"/>
                <a:sym typeface="Arial"/>
              </a:rPr>
              <a:t>0-5 </a:t>
            </a:r>
            <a:r>
              <a:rPr lang="es-ES" b="0" dirty="0" err="1">
                <a:latin typeface="Arial"/>
                <a:ea typeface="Arial"/>
                <a:cs typeface="Arial"/>
                <a:sym typeface="Arial"/>
              </a:rPr>
              <a:t>Checklist</a:t>
            </a:r>
            <a:r>
              <a:rPr lang="es-ES" b="0" dirty="0">
                <a:latin typeface="Arial"/>
                <a:ea typeface="Arial"/>
                <a:cs typeface="Arial"/>
                <a:sym typeface="Arial"/>
              </a:rPr>
              <a:t>: </a:t>
            </a:r>
            <a:r>
              <a:rPr lang="es-ES" b="0" dirty="0">
                <a:solidFill>
                  <a:schemeClr val="dk1"/>
                </a:solidFill>
                <a:latin typeface="Arial"/>
                <a:ea typeface="Arial"/>
                <a:cs typeface="Arial"/>
                <a:sym typeface="Arial"/>
              </a:rPr>
              <a:t>https://www.cdc.gov/ncbddd/actearly/pdf/FULL-LIST-CDC_LTSAE-Checklists2021_Eng_FNL2_508.pdf</a:t>
            </a:r>
            <a:endParaRPr lang="es-ES" dirty="0"/>
          </a:p>
          <a:p>
            <a:pPr marL="0" lvl="0" indent="0" algn="l" rtl="0">
              <a:spcBef>
                <a:spcPts val="0"/>
              </a:spcBef>
              <a:spcAft>
                <a:spcPts val="0"/>
              </a:spcAft>
              <a:buNone/>
            </a:pPr>
            <a:r>
              <a:rPr lang="es-ES" b="0" i="0" u="none" strike="noStrike" dirty="0" err="1">
                <a:solidFill>
                  <a:schemeClr val="dk1"/>
                </a:solidFill>
                <a:latin typeface="Arial"/>
                <a:ea typeface="Arial"/>
                <a:cs typeface="Arial"/>
                <a:sym typeface="Arial"/>
              </a:rPr>
              <a:t>Schoolagers</a:t>
            </a:r>
            <a:r>
              <a:rPr lang="es-ES" b="0" i="0" u="none" strike="noStrike" dirty="0">
                <a:solidFill>
                  <a:schemeClr val="dk1"/>
                </a:solidFill>
                <a:latin typeface="Arial"/>
                <a:ea typeface="Arial"/>
                <a:cs typeface="Arial"/>
                <a:sym typeface="Arial"/>
              </a:rPr>
              <a:t>: https://www.cdc.gov/ncbddd/childdevelopment/positiveparenting/index.html</a:t>
            </a:r>
            <a:endParaRPr lang="es-ES" dirty="0"/>
          </a:p>
          <a:p>
            <a:pPr marL="0" lvl="0" indent="0" algn="l" rtl="0">
              <a:spcBef>
                <a:spcPts val="0"/>
              </a:spcBef>
              <a:spcAft>
                <a:spcPts val="0"/>
              </a:spcAft>
              <a:buNone/>
            </a:pPr>
            <a:r>
              <a:rPr lang="es-ES" b="0" i="0" u="none" strike="noStrike" dirty="0">
                <a:solidFill>
                  <a:srgbClr val="000000"/>
                </a:solidFill>
                <a:latin typeface="Arial"/>
                <a:ea typeface="Arial"/>
                <a:cs typeface="Arial"/>
                <a:sym typeface="Arial"/>
              </a:rPr>
              <a:t>(</a:t>
            </a:r>
            <a:r>
              <a:rPr lang="es-ES" b="0" i="0" u="none" strike="noStrike" dirty="0" err="1">
                <a:solidFill>
                  <a:srgbClr val="000000"/>
                </a:solidFill>
                <a:latin typeface="Arial"/>
                <a:ea typeface="Arial"/>
                <a:cs typeface="Arial"/>
                <a:sym typeface="Arial"/>
              </a:rPr>
              <a:t>scroll</a:t>
            </a:r>
            <a:r>
              <a:rPr lang="es-ES" b="0" i="0" u="none" strike="noStrike" dirty="0">
                <a:solidFill>
                  <a:srgbClr val="000000"/>
                </a:solidFill>
                <a:latin typeface="Arial"/>
                <a:ea typeface="Arial"/>
                <a:cs typeface="Arial"/>
                <a:sym typeface="Arial"/>
              </a:rPr>
              <a:t> </a:t>
            </a:r>
            <a:r>
              <a:rPr lang="es-ES" b="0" i="0" u="none" strike="noStrike" dirty="0" err="1">
                <a:solidFill>
                  <a:srgbClr val="000000"/>
                </a:solidFill>
                <a:latin typeface="Arial"/>
                <a:ea typeface="Arial"/>
                <a:cs typeface="Arial"/>
                <a:sym typeface="Arial"/>
              </a:rPr>
              <a:t>down</a:t>
            </a:r>
            <a:r>
              <a:rPr lang="es-ES" b="0" i="0" u="none" strike="noStrike" dirty="0">
                <a:solidFill>
                  <a:srgbClr val="000000"/>
                </a:solidFill>
                <a:latin typeface="Arial"/>
                <a:ea typeface="Arial"/>
                <a:cs typeface="Arial"/>
                <a:sym typeface="Arial"/>
              </a:rPr>
              <a:t> </a:t>
            </a:r>
            <a:r>
              <a:rPr lang="es-ES" b="0" i="0" u="none" strike="noStrike" dirty="0" err="1">
                <a:solidFill>
                  <a:srgbClr val="000000"/>
                </a:solidFill>
                <a:latin typeface="Arial"/>
                <a:ea typeface="Arial"/>
                <a:cs typeface="Arial"/>
                <a:sym typeface="Arial"/>
              </a:rPr>
              <a:t>to</a:t>
            </a:r>
            <a:r>
              <a:rPr lang="es-ES" b="0" i="0" u="none" strike="noStrike" dirty="0">
                <a:solidFill>
                  <a:srgbClr val="000000"/>
                </a:solidFill>
                <a:latin typeface="Arial"/>
                <a:ea typeface="Arial"/>
                <a:cs typeface="Arial"/>
                <a:sym typeface="Arial"/>
              </a:rPr>
              <a:t> </a:t>
            </a:r>
            <a:r>
              <a:rPr lang="es-ES" b="0" i="0" u="none" strike="noStrike" dirty="0" err="1">
                <a:solidFill>
                  <a:srgbClr val="000000"/>
                </a:solidFill>
                <a:latin typeface="Arial"/>
                <a:ea typeface="Arial"/>
                <a:cs typeface="Arial"/>
                <a:sym typeface="Arial"/>
              </a:rPr>
              <a:t>see</a:t>
            </a:r>
            <a:r>
              <a:rPr lang="es-ES" b="0" i="0" u="none" strike="noStrike" dirty="0">
                <a:solidFill>
                  <a:srgbClr val="000000"/>
                </a:solidFill>
                <a:latin typeface="Arial"/>
                <a:ea typeface="Arial"/>
                <a:cs typeface="Arial"/>
                <a:sym typeface="Arial"/>
              </a:rPr>
              <a:t> </a:t>
            </a:r>
            <a:r>
              <a:rPr lang="es-ES" b="0" i="0" u="none" strike="noStrike" dirty="0" err="1">
                <a:solidFill>
                  <a:srgbClr val="000000"/>
                </a:solidFill>
                <a:latin typeface="Arial"/>
                <a:ea typeface="Arial"/>
                <a:cs typeface="Arial"/>
                <a:sym typeface="Arial"/>
              </a:rPr>
              <a:t>age</a:t>
            </a:r>
            <a:r>
              <a:rPr lang="es-ES" b="0" i="0" u="none" strike="noStrike" dirty="0">
                <a:solidFill>
                  <a:srgbClr val="000000"/>
                </a:solidFill>
                <a:latin typeface="Arial"/>
                <a:ea typeface="Arial"/>
                <a:cs typeface="Arial"/>
                <a:sym typeface="Arial"/>
              </a:rPr>
              <a:t> </a:t>
            </a:r>
            <a:r>
              <a:rPr lang="es-ES" b="0" i="0" u="none" strike="noStrike" dirty="0" err="1">
                <a:solidFill>
                  <a:srgbClr val="000000"/>
                </a:solidFill>
                <a:latin typeface="Arial"/>
                <a:ea typeface="Arial"/>
                <a:cs typeface="Arial"/>
                <a:sym typeface="Arial"/>
              </a:rPr>
              <a:t>ranges</a:t>
            </a:r>
            <a:r>
              <a:rPr lang="es-ES" b="0" i="0" u="none" strike="noStrike" dirty="0">
                <a:solidFill>
                  <a:srgbClr val="000000"/>
                </a:solidFill>
                <a:latin typeface="Arial"/>
                <a:ea typeface="Arial"/>
                <a:cs typeface="Arial"/>
                <a:sym typeface="Arial"/>
              </a:rPr>
              <a:t>)</a:t>
            </a:r>
            <a:r>
              <a:rPr lang="es-ES" b="0" i="0" dirty="0">
                <a:solidFill>
                  <a:srgbClr val="000000"/>
                </a:solidFill>
                <a:latin typeface="Arial"/>
                <a:ea typeface="Arial"/>
                <a:cs typeface="Arial"/>
                <a:sym typeface="Arial"/>
              </a:rPr>
              <a:t>​</a:t>
            </a:r>
            <a:endParaRPr lang="es-ES" dirty="0"/>
          </a:p>
          <a:p>
            <a:pPr marL="0" lvl="0" indent="0" algn="l" rtl="0">
              <a:spcBef>
                <a:spcPts val="0"/>
              </a:spcBef>
              <a:spcAft>
                <a:spcPts val="0"/>
              </a:spcAft>
              <a:buNone/>
            </a:pPr>
            <a:r>
              <a:rPr lang="es-ES" b="0" i="0" dirty="0">
                <a:solidFill>
                  <a:srgbClr val="000000"/>
                </a:solidFill>
                <a:latin typeface="Arial"/>
                <a:ea typeface="Arial"/>
                <a:cs typeface="Arial"/>
                <a:sym typeface="Arial"/>
              </a:rPr>
              <a:t>https://www.cdc.gov/ncbddd/actearly/milestones/index.html</a:t>
            </a:r>
            <a:endParaRPr lang="es-ES" dirty="0"/>
          </a:p>
          <a:p>
            <a:pPr marL="0" lvl="0" indent="0" algn="l" rtl="0">
              <a:spcBef>
                <a:spcPts val="0"/>
              </a:spcBef>
              <a:spcAft>
                <a:spcPts val="0"/>
              </a:spcAft>
              <a:buNone/>
            </a:pPr>
            <a:endParaRPr lang="es-ES" b="0" i="0" dirty="0">
              <a:solidFill>
                <a:srgbClr val="000000"/>
              </a:solidFill>
              <a:latin typeface="Calibri"/>
              <a:ea typeface="Calibri"/>
              <a:cs typeface="Calibri"/>
              <a:sym typeface="Calibri"/>
            </a:endParaRPr>
          </a:p>
          <a:p>
            <a:pPr defTabSz="914153">
              <a:defRPr/>
            </a:pPr>
            <a:endParaRPr lang="en-US" b="0" i="0" dirty="0">
              <a:solidFill>
                <a:srgbClr val="000000"/>
              </a:solidFill>
              <a:effectLst/>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16</a:t>
            </a:fld>
            <a:endParaRPr lang="en-US"/>
          </a:p>
        </p:txBody>
      </p:sp>
    </p:spTree>
    <p:extLst>
      <p:ext uri="{BB962C8B-B14F-4D97-AF65-F5344CB8AC3E}">
        <p14:creationId xmlns:p14="http://schemas.microsoft.com/office/powerpoint/2010/main" val="327417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Explique la posibilidad de preocuparse por la falta de progreso de un niño</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Comparta que el 70% de los niños con discapacidades de desarrollo y problemas de salud mental no se identifican hasta el ingreso en la escuela</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Explique la importancia de la intervención temprana: cuanto antes reciba un niño que necesita apoyo especializado, menos impacto puede tener un retraso en el desarrollo y el aprendizaje futuros de ese niño y conéctese con el rol que desempeña el proveedor</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Presente los pasos que los proveedores pueden dar si tienen preocupaciones sobre el desarrollo repasando los puntos de la diapositiva:</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Utilice los indicadores del desarrollo para ayudar a identificar posibles retrasos</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Comparta lo que está observando con la familia del niño</a:t>
            </a:r>
            <a:endParaRPr lang="es-ES" dirty="0"/>
          </a:p>
          <a:p>
            <a:pPr marL="0" lvl="0" indent="0" algn="l" rtl="0">
              <a:spcBef>
                <a:spcPts val="0"/>
              </a:spcBef>
              <a:spcAft>
                <a:spcPts val="0"/>
              </a:spcAft>
              <a:buNone/>
            </a:pPr>
            <a:r>
              <a:rPr lang="es-ES" b="0" dirty="0">
                <a:latin typeface="Arial"/>
                <a:ea typeface="Arial"/>
                <a:cs typeface="Arial"/>
                <a:sym typeface="Arial"/>
              </a:rPr>
              <a:t>Explique que tanto los proveedores como los padres pueden hacer una recomendación, pero se recomienda hablar primero con la familia, ya que siempre será su decisión aceptar los servicios si el niño es elegible.</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Animar a los padres o tutores a que se pongan en contacto con el proveedor de atención médica del niño para comunicarle cualquier preocupación </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latin typeface="Arial"/>
                <a:ea typeface="Arial"/>
                <a:cs typeface="Arial"/>
                <a:sym typeface="Arial"/>
              </a:rPr>
              <a:t>Explique los servicios de intervención temprana</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Early </a:t>
            </a:r>
            <a:r>
              <a:rPr lang="es-ES" dirty="0" err="1">
                <a:latin typeface="Arial"/>
                <a:ea typeface="Arial"/>
                <a:cs typeface="Arial"/>
                <a:sym typeface="Arial"/>
              </a:rPr>
              <a:t>On</a:t>
            </a:r>
            <a:r>
              <a:rPr lang="es-ES" dirty="0">
                <a:latin typeface="Arial"/>
                <a:ea typeface="Arial"/>
                <a:cs typeface="Arial"/>
                <a:sym typeface="Arial"/>
              </a:rPr>
              <a:t> y </a:t>
            </a:r>
            <a:r>
              <a:rPr lang="es-ES" dirty="0" err="1">
                <a:latin typeface="Arial"/>
                <a:ea typeface="Arial"/>
                <a:cs typeface="Arial"/>
                <a:sym typeface="Arial"/>
              </a:rPr>
              <a:t>Build</a:t>
            </a:r>
            <a:r>
              <a:rPr lang="es-ES" dirty="0">
                <a:latin typeface="Arial"/>
                <a:ea typeface="Arial"/>
                <a:cs typeface="Arial"/>
                <a:sym typeface="Arial"/>
              </a:rPr>
              <a:t> Up Michigan ofrecen servicios gratuitos para los niños para apoyar su salud y desarrollo</a:t>
            </a:r>
            <a:endParaRPr lang="es-ES" dirty="0"/>
          </a:p>
          <a:p>
            <a:pPr marL="0" lvl="0" indent="0" algn="l" rtl="0">
              <a:spcBef>
                <a:spcPts val="0"/>
              </a:spcBef>
              <a:spcAft>
                <a:spcPts val="0"/>
              </a:spcAft>
              <a:buNone/>
            </a:pPr>
            <a:r>
              <a:rPr lang="es-ES" dirty="0">
                <a:latin typeface="Arial"/>
                <a:ea typeface="Arial"/>
                <a:cs typeface="Arial"/>
                <a:sym typeface="Arial"/>
              </a:rPr>
              <a:t>Early </a:t>
            </a:r>
            <a:r>
              <a:rPr lang="es-ES" dirty="0" err="1">
                <a:latin typeface="Arial"/>
                <a:ea typeface="Arial"/>
                <a:cs typeface="Arial"/>
                <a:sym typeface="Arial"/>
              </a:rPr>
              <a:t>On</a:t>
            </a:r>
            <a:r>
              <a:rPr lang="es-ES" dirty="0">
                <a:latin typeface="Arial"/>
                <a:ea typeface="Arial"/>
                <a:cs typeface="Arial"/>
                <a:sym typeface="Arial"/>
              </a:rPr>
              <a:t> atiende a niños desde el nacimiento hasta los 3 años (haga que los participantes lean este folleto)</a:t>
            </a:r>
            <a:endParaRPr lang="es-ES" dirty="0"/>
          </a:p>
          <a:p>
            <a:pPr marL="0" lvl="0" indent="0" algn="l" rtl="0">
              <a:spcBef>
                <a:spcPts val="0"/>
              </a:spcBef>
              <a:spcAft>
                <a:spcPts val="0"/>
              </a:spcAft>
              <a:buNone/>
            </a:pPr>
            <a:r>
              <a:rPr lang="es-ES" dirty="0" err="1">
                <a:latin typeface="Arial"/>
                <a:ea typeface="Arial"/>
                <a:cs typeface="Arial"/>
                <a:sym typeface="Arial"/>
              </a:rPr>
              <a:t>Build</a:t>
            </a:r>
            <a:r>
              <a:rPr lang="es-ES" dirty="0">
                <a:latin typeface="Arial"/>
                <a:ea typeface="Arial"/>
                <a:cs typeface="Arial"/>
                <a:sym typeface="Arial"/>
              </a:rPr>
              <a:t> Up Michigan atiende a niños hasta los 5 años (haga que los participantes lean este folleto)</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Para los niños mayores, los padres deben buscar servicios a través del distrito escolar del niño</a:t>
            </a:r>
            <a:endParaRPr lang="es-ES" dirty="0"/>
          </a:p>
          <a:p>
            <a:pPr marL="0" lvl="0" indent="0" algn="l" rtl="0">
              <a:spcBef>
                <a:spcPts val="0"/>
              </a:spcBef>
              <a:spcAft>
                <a:spcPts val="0"/>
              </a:spcAft>
              <a:buNone/>
            </a:pPr>
            <a:r>
              <a:rPr lang="es-ES" dirty="0">
                <a:latin typeface="Arial"/>
                <a:ea typeface="Arial"/>
                <a:cs typeface="Arial"/>
                <a:sym typeface="Arial"/>
              </a:rPr>
              <a:t>Si es relevante para la comunidad en la que está capacitando, explique el ASQ y los recursos locales disponibles </a:t>
            </a:r>
            <a:endParaRPr lang="es-ES" dirty="0"/>
          </a:p>
          <a:p>
            <a:pPr marL="0" lvl="0" indent="0" algn="l" rtl="0">
              <a:spcBef>
                <a:spcPts val="0"/>
              </a:spcBef>
              <a:spcAft>
                <a:spcPts val="0"/>
              </a:spcAft>
              <a:buNone/>
            </a:pPr>
            <a:r>
              <a:rPr lang="es-ES" dirty="0">
                <a:latin typeface="Arial"/>
                <a:ea typeface="Arial"/>
                <a:cs typeface="Arial"/>
                <a:sym typeface="Arial"/>
              </a:rPr>
              <a:t>Si es relevante para la comunidad en la que está capacitando, explique el programa Ayúdame a Crecer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Pregunte a los proveedores qué preguntas pueden tener todavía sobre el desarrollo infantil</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Folletos </a:t>
            </a:r>
            <a:endParaRPr lang="es-ES" dirty="0"/>
          </a:p>
          <a:p>
            <a:pPr marL="0" lvl="0" indent="0" algn="l" rtl="0">
              <a:spcBef>
                <a:spcPts val="0"/>
              </a:spcBef>
              <a:spcAft>
                <a:spcPts val="0"/>
              </a:spcAft>
              <a:buNone/>
            </a:pPr>
            <a:r>
              <a:rPr lang="es-ES" dirty="0">
                <a:latin typeface="Arial"/>
                <a:ea typeface="Arial"/>
                <a:cs typeface="Arial"/>
                <a:sym typeface="Arial"/>
              </a:rPr>
              <a:t>Folleto Early </a:t>
            </a:r>
            <a:r>
              <a:rPr lang="es-ES" dirty="0" err="1">
                <a:latin typeface="Arial"/>
                <a:ea typeface="Arial"/>
                <a:cs typeface="Arial"/>
                <a:sym typeface="Arial"/>
              </a:rPr>
              <a:t>On</a:t>
            </a: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Folleto </a:t>
            </a:r>
            <a:r>
              <a:rPr lang="es-ES" dirty="0" err="1">
                <a:latin typeface="Arial"/>
                <a:ea typeface="Arial"/>
                <a:cs typeface="Arial"/>
                <a:sym typeface="Arial"/>
              </a:rPr>
              <a:t>Build</a:t>
            </a:r>
            <a:r>
              <a:rPr lang="es-ES" dirty="0">
                <a:latin typeface="Arial"/>
                <a:ea typeface="Arial"/>
                <a:cs typeface="Arial"/>
                <a:sym typeface="Arial"/>
              </a:rPr>
              <a:t> Up</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latin typeface="Arial"/>
                <a:ea typeface="Arial"/>
                <a:cs typeface="Arial"/>
                <a:sym typeface="Arial"/>
              </a:rPr>
              <a:t>Source</a:t>
            </a:r>
            <a:endParaRPr lang="es-ES" dirty="0"/>
          </a:p>
          <a:p>
            <a:pPr marL="0" lvl="0" indent="0" algn="l" rtl="0">
              <a:spcBef>
                <a:spcPts val="0"/>
              </a:spcBef>
              <a:spcAft>
                <a:spcPts val="0"/>
              </a:spcAft>
              <a:buNone/>
            </a:pPr>
            <a:r>
              <a:rPr lang="es-ES" dirty="0">
                <a:latin typeface="Arial"/>
                <a:ea typeface="Arial"/>
                <a:cs typeface="Arial"/>
                <a:sym typeface="Arial"/>
              </a:rPr>
              <a:t>https://nrckids.org/cfoc/database/2.1.1.4</a:t>
            </a:r>
            <a:endParaRPr lang="en-US" b="0" i="0" dirty="0">
              <a:solidFill>
                <a:srgbClr val="000000"/>
              </a:solidFill>
              <a:effectLst/>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17</a:t>
            </a:fld>
            <a:endParaRPr lang="en-US"/>
          </a:p>
        </p:txBody>
      </p:sp>
    </p:spTree>
    <p:extLst>
      <p:ext uri="{BB962C8B-B14F-4D97-AF65-F5344CB8AC3E}">
        <p14:creationId xmlns:p14="http://schemas.microsoft.com/office/powerpoint/2010/main" val="169531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Introducir la prevención del síndrome del bebé sacudido, el traumatismo craneoencefálico por abuso y el maltrato infantil</a:t>
            </a:r>
            <a:endParaRPr lang="es-ES" dirty="0"/>
          </a:p>
          <a:p>
            <a:pPr defTabSz="914153">
              <a:defRPr/>
            </a:pPr>
            <a:endParaRPr lang="en-US"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18</a:t>
            </a:fld>
            <a:endParaRPr lang="en-US"/>
          </a:p>
        </p:txBody>
      </p:sp>
    </p:spTree>
    <p:extLst>
      <p:ext uri="{BB962C8B-B14F-4D97-AF65-F5344CB8AC3E}">
        <p14:creationId xmlns:p14="http://schemas.microsoft.com/office/powerpoint/2010/main" val="373555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el video explicando que, dado que los seres humanos necesitan conectarse para prosperar, experimentamos estrés cuando intentamos conectarnos pero no obtenemos respuesta; esto lo podemos ver incluso en niños muy pequeños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dado que los cerebros de los niños son vulnerables y están en crecimiento, este estrés puede afectar negativamente su desarrollo y sus efectos pueden durar toda la vida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Reproduzca el video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Pedir a los proveedores que compartan lo que les ha llamado la atención del vídeo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Video Link</a:t>
            </a:r>
            <a:endParaRPr lang="es-ES" dirty="0"/>
          </a:p>
          <a:p>
            <a:pPr marL="0" lvl="0" indent="0" algn="l" rtl="0">
              <a:spcBef>
                <a:spcPts val="0"/>
              </a:spcBef>
              <a:spcAft>
                <a:spcPts val="0"/>
              </a:spcAft>
              <a:buNone/>
            </a:pPr>
            <a:r>
              <a:rPr lang="es-ES" dirty="0"/>
              <a:t>https://youtu.be/apzXGEbZht0</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https://developingchild.harvard.edu/resources/experiences-build-brain-architecture/</a:t>
            </a:r>
          </a:p>
          <a:p>
            <a:pPr marL="0" lvl="0" indent="0" algn="l" rtl="0">
              <a:spcBef>
                <a:spcPts val="0"/>
              </a:spcBef>
              <a:spcAft>
                <a:spcPts val="0"/>
              </a:spcAft>
              <a:buNone/>
            </a:pPr>
            <a:r>
              <a:rPr lang="es-ES" dirty="0"/>
              <a:t>https://www.youtube.com/watch?v=5eclpm9tbks</a:t>
            </a:r>
          </a:p>
          <a:p>
            <a:pPr marL="0" lvl="0" indent="0" algn="l" rtl="0">
              <a:spcBef>
                <a:spcPts val="0"/>
              </a:spcBef>
              <a:spcAft>
                <a:spcPts val="0"/>
              </a:spcAft>
              <a:buNone/>
            </a:pP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https://46y5eh11fhgw3ve3ytpwxt9r-wpengine.netdna-ssl.com/wp-content/uploads/2016/05/8-Things-to-Remember-About-Child-Development.pdf</a:t>
            </a:r>
          </a:p>
          <a:p>
            <a:pPr marL="0" lvl="0" indent="0" algn="l" rtl="0">
              <a:spcBef>
                <a:spcPts val="0"/>
              </a:spcBef>
              <a:spcAft>
                <a:spcPts val="0"/>
              </a:spcAft>
              <a:buNone/>
            </a:pPr>
            <a:r>
              <a:rPr lang="es-ES" dirty="0">
                <a:solidFill>
                  <a:srgbClr val="333333"/>
                </a:solidFill>
              </a:rPr>
              <a:t>https://dhss.alaska.gov/ocs/Pages/childrensjustice/reporting/why_brain.aspx</a:t>
            </a:r>
            <a:endParaRPr lang="es-ES" dirty="0"/>
          </a:p>
          <a:p>
            <a:pPr marL="0" lvl="0" indent="0" algn="l" rtl="0">
              <a:spcBef>
                <a:spcPts val="0"/>
              </a:spcBef>
              <a:spcAft>
                <a:spcPts val="0"/>
              </a:spcAft>
              <a:buNone/>
            </a:pPr>
            <a:r>
              <a:rPr lang="es-ES" dirty="0">
                <a:solidFill>
                  <a:srgbClr val="333333"/>
                </a:solidFill>
              </a:rPr>
              <a:t>https://www.childtrends.org/indicators/child-maltreatment</a:t>
            </a:r>
            <a:endParaRPr lang="es-ES" dirty="0"/>
          </a:p>
          <a:p>
            <a:pPr marL="0" lvl="0" indent="0" algn="l" rtl="0">
              <a:spcBef>
                <a:spcPts val="0"/>
              </a:spcBef>
              <a:spcAft>
                <a:spcPts val="0"/>
              </a:spcAft>
              <a:buNone/>
            </a:pPr>
            <a:r>
              <a:rPr lang="es-ES" dirty="0"/>
              <a:t> </a:t>
            </a: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19</a:t>
            </a:fld>
            <a:endParaRPr lang="en-US"/>
          </a:p>
        </p:txBody>
      </p:sp>
    </p:spTree>
    <p:extLst>
      <p:ext uri="{BB962C8B-B14F-4D97-AF65-F5344CB8AC3E}">
        <p14:creationId xmlns:p14="http://schemas.microsoft.com/office/powerpoint/2010/main" val="425802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Guíe a los participantes para que completen la encuesta previa al curso y ofrezca el apoyo necesario</a:t>
            </a:r>
            <a:endParaRPr lang="es-ES" dirty="0"/>
          </a:p>
          <a:p>
            <a:pPr marL="0" lvl="0" indent="0" algn="l" rtl="0">
              <a:spcBef>
                <a:spcPts val="0"/>
              </a:spcBef>
              <a:spcAft>
                <a:spcPts val="0"/>
              </a:spcAft>
              <a:buNone/>
            </a:pPr>
            <a:endParaRPr lang="es-ES" u="sng" dirty="0">
              <a:solidFill>
                <a:schemeClr val="hlink"/>
              </a:solidFill>
              <a:latin typeface="Arial"/>
              <a:ea typeface="Arial"/>
              <a:cs typeface="Arial"/>
              <a:sym typeface="Arial"/>
              <a:hlinkClick r:id="rId3"/>
            </a:endParaRPr>
          </a:p>
          <a:p>
            <a:r>
              <a:rPr lang="es-ES" dirty="0">
                <a:hlinkClick r:id="rId4"/>
              </a:rPr>
              <a:t>https://forms.office.com/r/0srhKhNjDw</a:t>
            </a:r>
            <a:r>
              <a:rPr lang="es-ES" dirty="0"/>
              <a:t> </a:t>
            </a:r>
          </a:p>
          <a:p>
            <a:endParaRPr lang="es-ES" dirty="0">
              <a:latin typeface="Calibri" panose="020F0502020204030204"/>
              <a:ea typeface="Calibri" panose="020F0502020204030204"/>
              <a:cs typeface="Calibri" panose="020F0502020204030204"/>
              <a:sym typeface="Arial"/>
            </a:endParaRPr>
          </a:p>
          <a:p>
            <a:pPr marL="0" lvl="0" indent="0" algn="l" rtl="0">
              <a:spcBef>
                <a:spcPts val="0"/>
              </a:spcBef>
              <a:spcAft>
                <a:spcPts val="0"/>
              </a:spcAft>
              <a:buNone/>
            </a:pPr>
            <a:r>
              <a:rPr lang="es-ES" dirty="0">
                <a:latin typeface="Arial"/>
                <a:ea typeface="Arial"/>
                <a:cs typeface="Arial"/>
                <a:sym typeface="Arial"/>
              </a:rPr>
              <a:t>*Asegúrese de que los participantes escriban este enlace directamente en su navegador; si realizan una búsqueda, aparecerá el </a:t>
            </a:r>
            <a:r>
              <a:rPr lang="es-ES" dirty="0" err="1">
                <a:latin typeface="Arial"/>
                <a:ea typeface="Arial"/>
                <a:cs typeface="Arial"/>
                <a:sym typeface="Arial"/>
              </a:rPr>
              <a:t>pdf</a:t>
            </a:r>
            <a:r>
              <a:rPr lang="es-ES" dirty="0">
                <a:latin typeface="Arial"/>
                <a:ea typeface="Arial"/>
                <a:cs typeface="Arial"/>
                <a:sym typeface="Arial"/>
              </a:rPr>
              <a:t> completo de </a:t>
            </a:r>
            <a:r>
              <a:rPr lang="en-US" b="0" i="0" dirty="0">
                <a:solidFill>
                  <a:srgbClr val="223F63"/>
                </a:solidFill>
                <a:effectLst/>
                <a:latin typeface="Segoe UI" panose="020B0502040204020203" pitchFamily="34" charset="0"/>
              </a:rPr>
              <a:t>LEPPT </a:t>
            </a:r>
            <a:r>
              <a:rPr lang="es-ES" dirty="0">
                <a:latin typeface="Arial"/>
                <a:ea typeface="Arial"/>
                <a:cs typeface="Arial"/>
                <a:sym typeface="Arial"/>
              </a:rPr>
              <a:t>PowerPoint*.</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Si la capacitación es virtual, escriba el enlace en la casilla del chat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En persona, puede hacer que los participantes le muestren sus pantallas con el mensaje de que completaron la encuesta o que hagan una copia en papel (el instructor tendrá que introducirla manualmente después del </a:t>
            </a:r>
            <a:r>
              <a:rPr lang="en-US" b="0" i="0" dirty="0">
                <a:solidFill>
                  <a:srgbClr val="223F63"/>
                </a:solidFill>
                <a:effectLst/>
                <a:latin typeface="Segoe UI" panose="020B0502040204020203" pitchFamily="34" charset="0"/>
              </a:rPr>
              <a:t>LEPPT </a:t>
            </a:r>
            <a:r>
              <a:rPr lang="es-ES" dirty="0">
                <a:latin typeface="Arial"/>
                <a:ea typeface="Arial"/>
                <a:cs typeface="Arial"/>
                <a:sym typeface="Arial"/>
              </a:rPr>
              <a:t>)</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defTabSz="914153">
              <a:defRPr/>
            </a:pPr>
            <a:endParaRPr lang="en-US"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a:t>
            </a:fld>
            <a:endParaRPr lang="en-US"/>
          </a:p>
        </p:txBody>
      </p:sp>
    </p:spTree>
    <p:extLst>
      <p:ext uri="{BB962C8B-B14F-4D97-AF65-F5344CB8AC3E}">
        <p14:creationId xmlns:p14="http://schemas.microsoft.com/office/powerpoint/2010/main" val="50878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Comparta con los proveedores que aunque los niños más pequeños (0-3) son los más vulnerables a los impactos del abuso, los datos muestran que experimentan el mayor índice de maltrato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Destacar la importancia del papel de los proveedores en la prevención del maltrato infantil </a:t>
            </a:r>
          </a:p>
          <a:p>
            <a:pPr marL="0" lvl="0" indent="0" algn="l" rtl="0">
              <a:spcBef>
                <a:spcPts val="0"/>
              </a:spcBef>
              <a:spcAft>
                <a:spcPts val="0"/>
              </a:spcAft>
              <a:buNone/>
            </a:pPr>
            <a:endParaRPr lang="es-ES" b="0" dirty="0"/>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a:t>
            </a:r>
            <a:endParaRPr lang="es-ES" dirty="0"/>
          </a:p>
          <a:p>
            <a:pPr marL="0" lvl="0" indent="0" algn="l" rtl="0">
              <a:spcBef>
                <a:spcPts val="0"/>
              </a:spcBef>
              <a:spcAft>
                <a:spcPts val="0"/>
              </a:spcAft>
              <a:buNone/>
            </a:pPr>
            <a:r>
              <a:rPr lang="es-ES" dirty="0">
                <a:solidFill>
                  <a:srgbClr val="333333"/>
                </a:solidFill>
              </a:rPr>
              <a:t>https://www.childtrends.org/indicators/child-maltreatment</a:t>
            </a:r>
            <a:endParaRPr lang="es-ES" dirty="0"/>
          </a:p>
          <a:p>
            <a:pPr marL="0" lvl="0" indent="0" algn="l" rtl="0">
              <a:spcBef>
                <a:spcPts val="0"/>
              </a:spcBef>
              <a:spcAft>
                <a:spcPts val="0"/>
              </a:spcAft>
              <a:buNone/>
            </a:pPr>
            <a:r>
              <a:rPr lang="es-ES" dirty="0"/>
              <a:t> </a:t>
            </a:r>
            <a:endParaRPr lang="es-ES" dirty="0">
              <a:latin typeface="Arial"/>
              <a:ea typeface="Arial"/>
              <a:cs typeface="Arial"/>
              <a:sym typeface="Arial"/>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20</a:t>
            </a:fld>
            <a:endParaRPr lang="en-US"/>
          </a:p>
        </p:txBody>
      </p:sp>
    </p:spTree>
    <p:extLst>
      <p:ext uri="{BB962C8B-B14F-4D97-AF65-F5344CB8AC3E}">
        <p14:creationId xmlns:p14="http://schemas.microsoft.com/office/powerpoint/2010/main" val="11085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información sobre el cuidado de los niños explicando que tener expectativas apropiadas para el comportamiento de los niños es una forma primordial de prevenir el maltrato infantil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algunas formas de castigo que han demostrado ser perjudiciales para los niños están prohibidas para los proveedores de cuidado infantil</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Lea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niños requieren diferentes estrategias de enseñanza en función de su edad y de sus capacidades de desarrollo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Dé ejemplos e incluya la mención de niños con necesidades especiales</a:t>
            </a:r>
            <a:endParaRPr lang="es-ES" dirty="0"/>
          </a:p>
          <a:p>
            <a:pPr marL="0" lvl="0" indent="0" algn="l" rtl="0">
              <a:spcBef>
                <a:spcPts val="0"/>
              </a:spcBef>
              <a:spcAft>
                <a:spcPts val="0"/>
              </a:spcAft>
              <a:buNone/>
            </a:pPr>
            <a:r>
              <a:rPr lang="es-ES" b="0" dirty="0"/>
              <a:t>(Ejemplo: la forma de guiar a un niño de 12 años sería diferente a la forma de guiar a un niño de 2 años o a un niño de 16 años con necesidades especiales)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con los proveedores que la próxima vez discutirá formas de ayudar a guiar a los niños a través de interacciones positivas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endParaRPr lang="es-ES" b="0"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err="1"/>
              <a:t>State</a:t>
            </a:r>
            <a:r>
              <a:rPr lang="es-ES" dirty="0"/>
              <a:t> </a:t>
            </a:r>
            <a:r>
              <a:rPr lang="es-ES" dirty="0" err="1"/>
              <a:t>of</a:t>
            </a:r>
            <a:r>
              <a:rPr lang="es-ES" dirty="0"/>
              <a:t> Michigan Child Care Center Rules – </a:t>
            </a:r>
            <a:r>
              <a:rPr lang="es-ES" dirty="0" err="1"/>
              <a:t>Technical</a:t>
            </a:r>
            <a:r>
              <a:rPr lang="es-ES" dirty="0"/>
              <a:t> </a:t>
            </a:r>
            <a:r>
              <a:rPr lang="es-ES" dirty="0" err="1"/>
              <a:t>Assistance</a:t>
            </a:r>
            <a:r>
              <a:rPr lang="es-ES" dirty="0"/>
              <a:t> and </a:t>
            </a:r>
            <a:r>
              <a:rPr lang="es-ES" dirty="0" err="1"/>
              <a:t>Consultation</a:t>
            </a:r>
            <a:r>
              <a:rPr lang="es-ES" dirty="0"/>
              <a:t> Manual</a:t>
            </a:r>
          </a:p>
          <a:p>
            <a:pPr marL="0" lvl="0" indent="0" algn="l" rtl="0">
              <a:spcBef>
                <a:spcPts val="0"/>
              </a:spcBef>
              <a:spcAft>
                <a:spcPts val="0"/>
              </a:spcAft>
              <a:buNone/>
            </a:pPr>
            <a:r>
              <a:rPr lang="es-ES" dirty="0"/>
              <a:t>https://eclkc.ohs.acf.hhs.gov/health-services-management/caring-our-children-basics/prohibited-caregiverteacher-behaviors</a:t>
            </a:r>
          </a:p>
          <a:p>
            <a:pPr marL="0" lvl="0" indent="0" algn="l" rtl="0">
              <a:spcBef>
                <a:spcPts val="0"/>
              </a:spcBef>
              <a:spcAft>
                <a:spcPts val="0"/>
              </a:spcAft>
              <a:buNone/>
            </a:pPr>
            <a:r>
              <a:rPr lang="es-ES" dirty="0"/>
              <a:t>https://www.michigan.gov/documents/lara/Home_Technical_Assistance_and_Consultation_Manual_-_Effective_1_1_16_509880_7.pdf</a:t>
            </a:r>
          </a:p>
          <a:p>
            <a:pPr defTabSz="88264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21</a:t>
            </a:fld>
            <a:endParaRPr lang="en-US"/>
          </a:p>
        </p:txBody>
      </p:sp>
    </p:spTree>
    <p:extLst>
      <p:ext uri="{BB962C8B-B14F-4D97-AF65-F5344CB8AC3E}">
        <p14:creationId xmlns:p14="http://schemas.microsoft.com/office/powerpoint/2010/main" val="245557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Recuerde a los proveedores que los niños tienen una perspectiva del mundo diferente a la de los adultos y que ser proactivo es una estrategia de </a:t>
            </a:r>
            <a:r>
              <a:rPr lang="es-ES" b="0" dirty="0" err="1"/>
              <a:t>guianza</a:t>
            </a:r>
            <a:r>
              <a:rPr lang="es-ES" b="0" dirty="0"/>
              <a:t> importante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Aliente a los proveedores a tener un plan sobre cómo responderán a los diferentes comportamientos y a comunicar esos resultados a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cómo asegurarse de que </a:t>
            </a:r>
            <a:r>
              <a:rPr lang="es-ES" b="1" dirty="0"/>
              <a:t>el espacio está preparado con anterioridad </a:t>
            </a:r>
            <a:r>
              <a:rPr lang="es-ES" b="0" dirty="0"/>
              <a:t>permite reducir las oportunidades de comportamientos desafiantes.   (ejemplos: poner fuera del alcance de los niños los objetos que se pueden romper, mantener cerradas o bloqueadas áreas como el baño durante el cuidado o el tiempo que la guardería está abierta)</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Modela los comportamientos y el lenguaje que quieres ver</a:t>
            </a:r>
            <a:endParaRPr lang="es-ES" dirty="0"/>
          </a:p>
          <a:p>
            <a:pPr marL="0" lvl="0" indent="0" algn="l" rtl="0">
              <a:spcBef>
                <a:spcPts val="0"/>
              </a:spcBef>
              <a:spcAft>
                <a:spcPts val="0"/>
              </a:spcAft>
              <a:buNone/>
            </a:pPr>
            <a:r>
              <a:rPr lang="es-ES" b="0" dirty="0"/>
              <a:t>Los niños aprenden a comportarse por lo que ven, no sólo por lo que se les dice</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Diga a los niños lo que quiere que hagan</a:t>
            </a:r>
            <a:endParaRPr lang="es-ES" dirty="0"/>
          </a:p>
          <a:p>
            <a:pPr marL="0" lvl="0" indent="0" algn="l" rtl="0">
              <a:spcBef>
                <a:spcPts val="0"/>
              </a:spcBef>
              <a:spcAft>
                <a:spcPts val="0"/>
              </a:spcAft>
              <a:buNone/>
            </a:pPr>
            <a:r>
              <a:rPr lang="es-ES" b="0" dirty="0"/>
              <a:t>(pon ejemplos: "por favor, camina" en lugar de "no corras", o "vamos a construir con los bloques" en lugar de "no tires los bloques")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Redirigir al niño hacia una opción positiva</a:t>
            </a:r>
            <a:endParaRPr lang="es-ES" dirty="0"/>
          </a:p>
          <a:p>
            <a:pPr marL="0" lvl="0" indent="0" algn="l" rtl="0">
              <a:spcBef>
                <a:spcPts val="0"/>
              </a:spcBef>
              <a:spcAft>
                <a:spcPts val="0"/>
              </a:spcAft>
              <a:buNone/>
            </a:pPr>
            <a:r>
              <a:rPr lang="es-ES" b="0" dirty="0"/>
              <a:t>(Proporcione ejemplos: podría utilizarse cuando un niño quiere un juguete que tiene otro niño - ofrezca otro juguete primero y asegure al niño que tendrá la oportunidad de jugar con el juguete deseado cuando el otro niño haya terminado o explique que un niño pequeño que "se mete en todo" necesitará mucho más que solo se le diga "no" - rediríjalo a otra cosa para explorar)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Ignorar los comportamientos cuando sea apropiado</a:t>
            </a:r>
            <a:endParaRPr lang="es-ES" dirty="0"/>
          </a:p>
          <a:p>
            <a:pPr marL="0" lvl="0" indent="0" algn="l" rtl="0">
              <a:spcBef>
                <a:spcPts val="0"/>
              </a:spcBef>
              <a:spcAft>
                <a:spcPts val="0"/>
              </a:spcAft>
              <a:buNone/>
            </a:pPr>
            <a:r>
              <a:rPr lang="es-ES" b="0" dirty="0"/>
              <a:t>(dar ejemplos: no hay que ignorar a los niños que le pegan a otro niños, pero tal vez se puede optar por ignorar a un niño que dice "caca")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Retirar al niño de la situación</a:t>
            </a:r>
            <a:endParaRPr lang="es-ES" dirty="0"/>
          </a:p>
          <a:p>
            <a:pPr marL="0" lvl="0" indent="0" algn="l" rtl="0">
              <a:spcBef>
                <a:spcPts val="0"/>
              </a:spcBef>
              <a:spcAft>
                <a:spcPts val="0"/>
              </a:spcAft>
              <a:buNone/>
            </a:pPr>
            <a:r>
              <a:rPr lang="es-ES" b="0" dirty="0"/>
              <a:t>Si un niño continúa con comportamientos inadecuados durante una actividad, retírelo de esa actividad durante un tiempo y rediríjalo a otra actividad</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a:t>
            </a:r>
            <a:endParaRPr lang="es-ES" dirty="0"/>
          </a:p>
          <a:p>
            <a:pPr marL="0" lvl="0" indent="0" algn="l" rtl="0">
              <a:spcBef>
                <a:spcPts val="0"/>
              </a:spcBef>
              <a:spcAft>
                <a:spcPts val="0"/>
              </a:spcAft>
              <a:buNone/>
            </a:pPr>
            <a:r>
              <a:rPr lang="es-ES" dirty="0" err="1"/>
              <a:t>Best</a:t>
            </a:r>
            <a:r>
              <a:rPr lang="es-ES" dirty="0"/>
              <a:t> </a:t>
            </a:r>
            <a:r>
              <a:rPr lang="es-ES" dirty="0" err="1"/>
              <a:t>Practices</a:t>
            </a:r>
            <a:r>
              <a:rPr lang="es-ES" dirty="0"/>
              <a:t> </a:t>
            </a:r>
            <a:r>
              <a:rPr lang="es-ES" dirty="0" err="1"/>
              <a:t>for</a:t>
            </a:r>
            <a:r>
              <a:rPr lang="es-ES" dirty="0"/>
              <a:t> </a:t>
            </a:r>
            <a:r>
              <a:rPr lang="es-ES" dirty="0" err="1"/>
              <a:t>Guiding</a:t>
            </a:r>
            <a:r>
              <a:rPr lang="es-ES" dirty="0"/>
              <a:t> </a:t>
            </a:r>
            <a:r>
              <a:rPr lang="es-ES" dirty="0" err="1"/>
              <a:t>Children’s</a:t>
            </a:r>
            <a:r>
              <a:rPr lang="es-ES" dirty="0"/>
              <a:t> </a:t>
            </a:r>
            <a:r>
              <a:rPr lang="es-ES" dirty="0" err="1"/>
              <a:t>Behavior</a:t>
            </a:r>
            <a:endParaRPr lang="es-ES" dirty="0"/>
          </a:p>
          <a:p>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22</a:t>
            </a:fld>
            <a:endParaRPr lang="en-US"/>
          </a:p>
        </p:txBody>
      </p:sp>
    </p:spTree>
    <p:extLst>
      <p:ext uri="{BB962C8B-B14F-4D97-AF65-F5344CB8AC3E}">
        <p14:creationId xmlns:p14="http://schemas.microsoft.com/office/powerpoint/2010/main" val="261354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Discutir las realidades de las situaciones estresantes cuando se cuidan niños de cualquier edad</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la importancia de la autoconciencia: comprender qué situaciones o comportamientos nos causan más estrés individualmente y tener un plan para cuando estemos estresados o abrumados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Repasar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Saber que está bien pedir ayuda</a:t>
            </a:r>
            <a:endParaRPr lang="es-ES" dirty="0"/>
          </a:p>
          <a:p>
            <a:pPr marL="0" lvl="0" indent="0" algn="l" rtl="0">
              <a:spcBef>
                <a:spcPts val="0"/>
              </a:spcBef>
              <a:spcAft>
                <a:spcPts val="0"/>
              </a:spcAft>
              <a:buNone/>
            </a:pPr>
            <a:r>
              <a:rPr lang="es-ES" b="1" dirty="0"/>
              <a:t>Tener fácil acceso al número de teléfono de los padres y a otras personas de apoyo</a:t>
            </a:r>
            <a:endParaRPr lang="es-ES" dirty="0"/>
          </a:p>
          <a:p>
            <a:pPr marL="0" lvl="0" indent="0" algn="l" rtl="0">
              <a:spcBef>
                <a:spcPts val="0"/>
              </a:spcBef>
              <a:spcAft>
                <a:spcPts val="0"/>
              </a:spcAft>
              <a:buNone/>
            </a:pPr>
            <a:r>
              <a:rPr lang="es-ES" b="1" dirty="0"/>
              <a:t>Saber que está bien dejar llorar a un bebé o a un niño pequeño, si está seguro</a:t>
            </a:r>
            <a:endParaRPr lang="es-ES" dirty="0"/>
          </a:p>
          <a:p>
            <a:pPr marL="0" lvl="0" indent="0" algn="l" rtl="0">
              <a:spcBef>
                <a:spcPts val="0"/>
              </a:spcBef>
              <a:spcAft>
                <a:spcPts val="0"/>
              </a:spcAft>
              <a:buNone/>
            </a:pPr>
            <a:r>
              <a:rPr lang="es-ES" b="1" dirty="0"/>
              <a:t>Ir a otra habitación y respirar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Pida a los proveedores que compartan con el grupo una forma de reducir el estrés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qué preguntas pueden tener todavía sobre la prevención del maltrato infantil</a:t>
            </a:r>
            <a:endParaRPr lang="es-ES" dirty="0"/>
          </a:p>
          <a:p>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23</a:t>
            </a:fld>
            <a:endParaRPr lang="en-US"/>
          </a:p>
        </p:txBody>
      </p:sp>
    </p:spTree>
    <p:extLst>
      <p:ext uri="{BB962C8B-B14F-4D97-AF65-F5344CB8AC3E}">
        <p14:creationId xmlns:p14="http://schemas.microsoft.com/office/powerpoint/2010/main" val="344065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highlight>
                  <a:srgbClr val="FFFF00"/>
                </a:highlight>
                <a:latin typeface="Arial"/>
                <a:ea typeface="Arial"/>
                <a:cs typeface="Arial"/>
                <a:sym typeface="Arial"/>
              </a:rPr>
              <a:t>Comparte con los proveedores la información de esta diapositiva para ayudarles a comprender la gravedad del TCA.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el tema del síndrome del bebé sacudido o traumatismo craneal por maltrato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los puntos de la diapositiva: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estas lesiones se producen cuando alguien (normalmente un padre u otro cuidador) </a:t>
            </a:r>
            <a:r>
              <a:rPr lang="es-ES" b="1" dirty="0">
                <a:latin typeface="Arial"/>
                <a:ea typeface="Arial"/>
                <a:cs typeface="Arial"/>
                <a:sym typeface="Arial"/>
              </a:rPr>
              <a:t>sacude de manera violenta </a:t>
            </a:r>
            <a:r>
              <a:rPr lang="es-ES" dirty="0">
                <a:latin typeface="Arial"/>
                <a:ea typeface="Arial"/>
                <a:cs typeface="Arial"/>
                <a:sym typeface="Arial"/>
              </a:rPr>
              <a:t>a un niño o golpea su cabeza contra una superficie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Discute cómo algunas veces un cuidador </a:t>
            </a:r>
            <a:r>
              <a:rPr lang="es-ES" b="1" dirty="0">
                <a:latin typeface="Arial"/>
                <a:ea typeface="Arial"/>
                <a:cs typeface="Arial"/>
                <a:sym typeface="Arial"/>
              </a:rPr>
              <a:t>no puede lograr que un bebé deje de llorar </a:t>
            </a:r>
            <a:r>
              <a:rPr lang="es-ES" dirty="0">
                <a:latin typeface="Arial"/>
                <a:ea typeface="Arial"/>
                <a:cs typeface="Arial"/>
                <a:sym typeface="Arial"/>
              </a:rPr>
              <a:t>y lo sacude por frustración o enfado.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Resalta que estas acciones </a:t>
            </a:r>
            <a:r>
              <a:rPr lang="es-ES" b="1" dirty="0">
                <a:latin typeface="Arial"/>
                <a:ea typeface="Arial"/>
                <a:cs typeface="Arial"/>
                <a:sym typeface="Arial"/>
              </a:rPr>
              <a:t>pueden causar daños en el cerebro, los ojos y las costillas e incluso provocar la muerte.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proveedores si tienen alguna idea sobre por qué los bebés pueden lesionarse fácilmente de esta manera.</a:t>
            </a:r>
          </a:p>
          <a:p>
            <a:pPr marL="0" lvl="0" indent="0" algn="l" rtl="0">
              <a:lnSpc>
                <a:spcPct val="115000"/>
              </a:lnSpc>
              <a:spcBef>
                <a:spcPts val="0"/>
              </a:spcBef>
              <a:spcAft>
                <a:spcPts val="0"/>
              </a:spcAft>
              <a:buSzPts val="1100"/>
              <a:buNone/>
            </a:pPr>
            <a:endParaRPr lang="es-ES" u="sng"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latin typeface="Arial"/>
                <a:ea typeface="Arial"/>
                <a:cs typeface="Arial"/>
                <a:sym typeface="Arial"/>
              </a:rPr>
              <a:t>Las respuestas deben incluir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**Lee en voz alta las respuestas que el grupo no haya mencionado</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Las cabezas de los bebés son pesadas y grandes en proporción al tamaño de su cuerpo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bebés tienen músculos cervicales débiles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bebés tienen cerebros frágiles y poco desarrollados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Existe una gran diferencia de tamaño y fuerza entre el bebé y el adulto</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lamentablemente, sacudir a un bebé puede tener el efecto deseado: al principio, el bebé llora más pero luego puede dejar de llorar como consecuencia del daño cerebral.</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a:t>
            </a:r>
            <a:r>
              <a:rPr lang="es-ES" b="1" dirty="0">
                <a:latin typeface="Arial"/>
                <a:ea typeface="Arial"/>
                <a:cs typeface="Arial"/>
                <a:sym typeface="Arial"/>
              </a:rPr>
              <a:t> sacudir a un bebé nunca es seguro, sin importar de la intensidad.</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https://www.dontshake.org/learn-more</a:t>
            </a:r>
            <a:endParaRPr lang="es-ES" u="sng" dirty="0">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r>
              <a:rPr lang="es-ES" u="sng" dirty="0">
                <a:solidFill>
                  <a:schemeClr val="hlink"/>
                </a:solidFill>
                <a:latin typeface="Arial"/>
                <a:ea typeface="Arial"/>
                <a:cs typeface="Arial"/>
                <a:sym typeface="Arial"/>
                <a:hlinkClick r:id="rId3"/>
              </a:rPr>
              <a:t>https://kidshealth.org/en/parents/shaken.html</a:t>
            </a:r>
            <a:endParaRPr lang="es-ES" u="sng" dirty="0">
              <a:solidFill>
                <a:schemeClr val="hlink"/>
              </a:solidFill>
              <a:latin typeface="Arial"/>
              <a:ea typeface="Arial"/>
              <a:cs typeface="Arial"/>
              <a:sym typeface="Arial"/>
            </a:endParaRPr>
          </a:p>
          <a:p>
            <a:pPr marL="0" lvl="0" indent="0" algn="l" rtl="0">
              <a:spcBef>
                <a:spcPts val="0"/>
              </a:spcBef>
              <a:spcAft>
                <a:spcPts val="0"/>
              </a:spcAft>
              <a:buNone/>
            </a:pPr>
            <a:endParaRPr b="1" dirty="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Esta diapositiva describe las 3 acciones que provocan traumatismos craneales por maltrato. </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a los participantes que, en el pasado, se hablaba del síndrome del bebé sacudido. Si bien es una acción muy grave y responsable de la mayoría de los traumatismos craneales por maltrato, es importante que seamos conscientes de las otras acciones que causan este tipo de traumatismos. Por lo tanto, se utilizará más el término “traumatismo craneal por maltrato” en lugar de “síndrome del bebé sacudido”, ya que abarca todas las causas.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a los participantes que compartan con las familias que NUNCA deben sacudir a un bebé.</a:t>
            </a:r>
          </a:p>
          <a:p>
            <a:pPr marL="0" lvl="0" indent="0" algn="l" rtl="0">
              <a:spcBef>
                <a:spcPts val="0"/>
              </a:spcBef>
              <a:spcAft>
                <a:spcPts val="0"/>
              </a:spcAft>
              <a:buNone/>
            </a:pPr>
            <a:endParaRPr b="1" dirty="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el reconocimiento y la denuncia del abuso y la negligencia infantil</a:t>
            </a:r>
            <a:endParaRPr lang="es-ES" b="0" dirty="0">
              <a:solidFill>
                <a:srgbClr val="000000"/>
              </a:solidFill>
            </a:endParaRPr>
          </a:p>
          <a:p>
            <a:pPr defTabSz="914153">
              <a:defRPr/>
            </a:pPr>
            <a:endParaRPr lang="en-US" dirty="0">
              <a:solidFill>
                <a:srgbClr val="000000"/>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26</a:t>
            </a:fld>
            <a:endParaRPr lang="en-US"/>
          </a:p>
        </p:txBody>
      </p:sp>
    </p:spTree>
    <p:extLst>
      <p:ext uri="{BB962C8B-B14F-4D97-AF65-F5344CB8AC3E}">
        <p14:creationId xmlns:p14="http://schemas.microsoft.com/office/powerpoint/2010/main" val="175144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parte de la responsabilidad de garantizar la salud y la seguridad de los niños es poder reconocer y denunciar el abuso y la negligencia infantil.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con los proveedores que, </a:t>
            </a:r>
            <a:r>
              <a:rPr lang="es-ES" b="1" dirty="0"/>
              <a:t>al convertirse en un proveedor exento de licencia, se están comprometiendo a entender su papel como informante obligatorio </a:t>
            </a:r>
            <a:endParaRPr lang="es-ES" dirty="0"/>
          </a:p>
          <a:p>
            <a:pPr marL="0" lvl="0" indent="0" algn="l" rtl="0">
              <a:spcBef>
                <a:spcPts val="0"/>
              </a:spcBef>
              <a:spcAft>
                <a:spcPts val="0"/>
              </a:spcAft>
              <a:buNone/>
            </a:pPr>
            <a:r>
              <a:rPr lang="es-ES" b="0" dirty="0"/>
              <a:t>(explique qué es esto: una persona que, según la Ley de Protección Infantil, debe informar al MDHHS sobre sospechas de abuso o negligencia infantil, no sólo para los niños a su cargo sino para todos los niños con los que tenga contacto)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Hacer hincapié en la importancia del papel de los informantes obligatorios en la protección de los niños: los reportes realizados por los informantes obligatorios tienen una tasa de confirmación de casi el doble de los realizados por los informantes no obligatorios.</a:t>
            </a:r>
          </a:p>
          <a:p>
            <a:pPr marL="0" lvl="0" indent="0" algn="l" rtl="0">
              <a:spcBef>
                <a:spcPts val="0"/>
              </a:spcBef>
              <a:spcAft>
                <a:spcPts val="0"/>
              </a:spcAft>
              <a:buNone/>
            </a:pP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Explique la importancia de </a:t>
            </a:r>
            <a:r>
              <a:rPr lang="es-ES" b="1" dirty="0"/>
              <a:t>conocer los signos de abuso y negligencia </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Pida a los proveedores que abran la guía del Informador Obligatorio en la página que muestra los signos de abuso y negligencia y las categorías (páginas 8 y 9)</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Nombre cada categoría: Abuso físico, negligencia física, abuso sexual, negligencia médica, maltrato, tráfico de personas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Lea o pida a los proveedores que se ofrezcan a leer en voz alta un par de indicadores físicos y de comportamiento para cada una de las categorías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Destaque la importancia de llamar si hay preocupaciones, incluso cuando los proveedores no estén seguros de que exista abuso o negligencia.</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Comparta el número de teléfono de MDHHS Oficina de recepción Centralizada </a:t>
            </a:r>
            <a:r>
              <a:rPr lang="es-ES" b="0" dirty="0"/>
              <a:t>y explique cómo denunciar: en línea o por teléfono; la denuncia es siempre confidencial </a:t>
            </a:r>
            <a:r>
              <a:rPr lang="es-ES" b="1" dirty="0"/>
              <a:t>y la oficina de recepción centralizada está abierta las 24 horas del día, los 7 días de la semana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si los proveedores llaman para informar, se debe enviar un informe escrito por correo o por fax al MDHHS en un plazo de 72 horas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si los proveedores eligen informar en línea, no es necesario informar por teléfono o enviar por correo/fax el informe escrito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qué preguntas pueden tener todavía sobre cómo reconocer y denunciar el abuso y la negligencia infantil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b="0" u="sng" dirty="0">
                <a:solidFill>
                  <a:schemeClr val="hlink"/>
                </a:solidFill>
                <a:hlinkClick r:id="rId3"/>
              </a:rPr>
              <a:t>https://www.michigan.gov/mdhhs/0,5885,7-339-73971_7119_50648_44443---,00.html</a:t>
            </a:r>
            <a:r>
              <a:rPr lang="es-ES" b="0" dirty="0"/>
              <a:t> </a:t>
            </a:r>
            <a:endParaRPr lang="es-ES" dirty="0"/>
          </a:p>
          <a:p>
            <a:pPr marL="0" lvl="0" indent="0" algn="l" rtl="0">
              <a:spcBef>
                <a:spcPts val="0"/>
              </a:spcBef>
              <a:spcAft>
                <a:spcPts val="0"/>
              </a:spcAft>
              <a:buNone/>
            </a:pPr>
            <a:r>
              <a:rPr lang="es-ES" b="0" dirty="0"/>
              <a:t>(</a:t>
            </a:r>
            <a:r>
              <a:rPr lang="es-ES" b="0" dirty="0" err="1"/>
              <a:t>mandated</a:t>
            </a:r>
            <a:r>
              <a:rPr lang="es-ES" b="0" dirty="0"/>
              <a:t> </a:t>
            </a:r>
            <a:r>
              <a:rPr lang="es-ES" b="0" dirty="0" err="1"/>
              <a:t>reporter</a:t>
            </a:r>
            <a:r>
              <a:rPr lang="es-ES" b="0" dirty="0"/>
              <a:t> </a:t>
            </a:r>
            <a:r>
              <a:rPr lang="es-ES" b="0" dirty="0" err="1"/>
              <a:t>website</a:t>
            </a:r>
            <a:r>
              <a:rPr lang="es-ES" b="0" dirty="0"/>
              <a:t> </a:t>
            </a:r>
            <a:r>
              <a:rPr lang="es-ES" b="0" dirty="0" err="1"/>
              <a:t>with</a:t>
            </a:r>
            <a:r>
              <a:rPr lang="es-ES" b="0" dirty="0"/>
              <a:t> link </a:t>
            </a:r>
            <a:r>
              <a:rPr lang="es-ES" b="0" dirty="0" err="1"/>
              <a:t>to</a:t>
            </a:r>
            <a:r>
              <a:rPr lang="es-ES" b="0" dirty="0"/>
              <a:t> guide) </a:t>
            </a:r>
            <a:endParaRPr lang="es-ES" dirty="0"/>
          </a:p>
          <a:p>
            <a:pPr marL="0" lvl="0" indent="0" algn="l" rtl="0">
              <a:spcBef>
                <a:spcPts val="0"/>
              </a:spcBef>
              <a:spcAft>
                <a:spcPts val="0"/>
              </a:spcAft>
              <a:buNone/>
            </a:pPr>
            <a:r>
              <a:rPr lang="es-ES" b="0" dirty="0"/>
              <a:t>https://www.michigan.gov/documents/mdhhs/Mandated_Reporter_Training_Guide_727442_7.pdf</a:t>
            </a:r>
            <a:endParaRPr lang="es-ES" dirty="0"/>
          </a:p>
          <a:p>
            <a:pPr marL="0" marR="0" lvl="0" indent="0" algn="l" rtl="0">
              <a:lnSpc>
                <a:spcPct val="100000"/>
              </a:lnSpc>
              <a:spcBef>
                <a:spcPts val="0"/>
              </a:spcBef>
              <a:spcAft>
                <a:spcPts val="0"/>
              </a:spcAft>
              <a:buClr>
                <a:srgbClr val="FF0000"/>
              </a:buClr>
              <a:buSzPts val="1200"/>
              <a:buFont typeface="Arial"/>
              <a:buNone/>
            </a:pPr>
            <a:r>
              <a:rPr lang="es-ES" i="0" dirty="0">
                <a:solidFill>
                  <a:srgbClr val="FF0000"/>
                </a:solidFill>
              </a:rPr>
              <a:t>https://www.michigan.gov/mdhhs/0,5885,7-339-73971_7119_50648_44443_91424---,00.html</a:t>
            </a:r>
            <a:r>
              <a:rPr lang="es-ES" b="0" i="0" dirty="0">
                <a:solidFill>
                  <a:srgbClr val="FF0000"/>
                </a:solidFill>
              </a:rPr>
              <a:t> (MDHHS </a:t>
            </a:r>
            <a:r>
              <a:rPr lang="es-ES" b="0" i="0" dirty="0" err="1">
                <a:solidFill>
                  <a:srgbClr val="FF0000"/>
                </a:solidFill>
              </a:rPr>
              <a:t>website</a:t>
            </a:r>
            <a:r>
              <a:rPr lang="es-ES" b="0" i="0" dirty="0">
                <a:solidFill>
                  <a:srgbClr val="FF0000"/>
                </a:solidFill>
              </a:rPr>
              <a:t> </a:t>
            </a:r>
            <a:r>
              <a:rPr lang="es-ES" b="0" i="0" dirty="0" err="1">
                <a:solidFill>
                  <a:srgbClr val="FF0000"/>
                </a:solidFill>
              </a:rPr>
              <a:t>with</a:t>
            </a:r>
            <a:r>
              <a:rPr lang="es-ES" b="0" i="0" dirty="0">
                <a:solidFill>
                  <a:srgbClr val="FF0000"/>
                </a:solidFill>
              </a:rPr>
              <a:t> </a:t>
            </a:r>
            <a:r>
              <a:rPr lang="es-ES" b="0" i="0" dirty="0" err="1">
                <a:solidFill>
                  <a:srgbClr val="FF0000"/>
                </a:solidFill>
              </a:rPr>
              <a:t>guidance</a:t>
            </a:r>
            <a:r>
              <a:rPr lang="es-ES" b="0" i="0" dirty="0">
                <a:solidFill>
                  <a:srgbClr val="FF0000"/>
                </a:solidFill>
              </a:rPr>
              <a:t> </a:t>
            </a:r>
            <a:r>
              <a:rPr lang="es-ES" b="0" i="0" dirty="0" err="1">
                <a:solidFill>
                  <a:srgbClr val="FF0000"/>
                </a:solidFill>
              </a:rPr>
              <a:t>for</a:t>
            </a:r>
            <a:r>
              <a:rPr lang="es-ES" b="0" i="0" dirty="0">
                <a:solidFill>
                  <a:srgbClr val="FF0000"/>
                </a:solidFill>
              </a:rPr>
              <a:t> </a:t>
            </a:r>
            <a:r>
              <a:rPr lang="es-ES" b="0" i="0" dirty="0" err="1">
                <a:solidFill>
                  <a:srgbClr val="FF0000"/>
                </a:solidFill>
              </a:rPr>
              <a:t>reporting</a:t>
            </a:r>
            <a:r>
              <a:rPr lang="es-ES" b="0" i="0" dirty="0">
                <a:solidFill>
                  <a:srgbClr val="FF0000"/>
                </a:solidFill>
              </a:rPr>
              <a:t> online)</a:t>
            </a:r>
            <a:endParaRPr lang="es-ES" i="0" dirty="0">
              <a:solidFill>
                <a:srgbClr val="FF0000"/>
              </a:solidFill>
            </a:endParaRPr>
          </a:p>
          <a:p>
            <a:pPr marL="0" lvl="0" indent="0" algn="l" rtl="0">
              <a:spcBef>
                <a:spcPts val="0"/>
              </a:spcBef>
              <a:spcAft>
                <a:spcPts val="0"/>
              </a:spcAft>
              <a:buNone/>
            </a:pPr>
            <a:endParaRPr lang="es-ES" b="0" dirty="0"/>
          </a:p>
          <a:p>
            <a:pPr marL="0" lvl="0" indent="0" algn="l" rtl="0">
              <a:spcBef>
                <a:spcPts val="0"/>
              </a:spcBef>
              <a:spcAft>
                <a:spcPts val="0"/>
              </a:spcAft>
              <a:buNone/>
            </a:pPr>
            <a:endParaRPr lang="es-ES" i="0" dirty="0">
              <a:solidFill>
                <a:srgbClr val="FF0000"/>
              </a:solidFill>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27</a:t>
            </a:fld>
            <a:endParaRPr lang="en-US"/>
          </a:p>
        </p:txBody>
      </p:sp>
    </p:spTree>
    <p:extLst>
      <p:ext uri="{BB962C8B-B14F-4D97-AF65-F5344CB8AC3E}">
        <p14:creationId xmlns:p14="http://schemas.microsoft.com/office/powerpoint/2010/main" val="104378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la importancia de </a:t>
            </a:r>
            <a:r>
              <a:rPr lang="es-ES" b="1" dirty="0">
                <a:latin typeface="Arial"/>
                <a:ea typeface="Arial"/>
                <a:cs typeface="Arial"/>
                <a:sym typeface="Arial"/>
              </a:rPr>
              <a:t>conocer los signos de abuso y negligencia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a los proveedores que tienen la misma información que aparece en la diapositiva de la guía para informantes obligatorios, en la que se muestran los signos de abuso y negligencia y las categorías (páginas 8 y 9).</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Nombra cada categoría: abuso y negligencia física, abuso sexual, negligencia médica, maltrato, trata de personas</a:t>
            </a:r>
          </a:p>
          <a:p>
            <a:pPr marL="0" lvl="0" indent="0" algn="l" rtl="0">
              <a:lnSpc>
                <a:spcPct val="115000"/>
              </a:lnSpc>
              <a:spcBef>
                <a:spcPts val="0"/>
              </a:spcBef>
              <a:spcAft>
                <a:spcPts val="0"/>
              </a:spcAft>
              <a:buSzPts val="1100"/>
              <a:buNone/>
            </a:pPr>
            <a:endParaRPr lang="es-ES" i="1" dirty="0"/>
          </a:p>
          <a:p>
            <a:pPr marL="0" lvl="0" indent="0" algn="l" rtl="0">
              <a:lnSpc>
                <a:spcPct val="115000"/>
              </a:lnSpc>
              <a:spcBef>
                <a:spcPts val="0"/>
              </a:spcBef>
              <a:spcAft>
                <a:spcPts val="0"/>
              </a:spcAft>
              <a:buClr>
                <a:schemeClr val="dk1"/>
              </a:buClr>
              <a:buSzPts val="1100"/>
              <a:buFont typeface="Arial"/>
              <a:buNone/>
            </a:pPr>
            <a:r>
              <a:rPr lang="es-ES" i="1" dirty="0">
                <a:latin typeface="Arial"/>
                <a:ea typeface="Arial"/>
                <a:cs typeface="Arial"/>
                <a:sym typeface="Arial"/>
              </a:rPr>
              <a:t>La trata de personas con fines sexuales y la explotación sexual son formas de abuso sexual. La trata de niños con fines sexuales significa reclutar, atraer, albergar, transportar, brindar u obtener por cualquier medio a un menor para actividades sexuales comerciales.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Lee o pide a los proveedores que lean en voz alta algunos indicadores físicos y comportamientos para cada uno, ya sea de los recursos o de la diapositiva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Resalta la importancia de llamar si hay razones para preocuparse, incluso cuando los proveedores no estén seguros de si se está produciendo un abuso o negligencia.</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https://www.michigan.gov/mdhhs/0,5885,7-339-73971_7119_50648_44443---,00.html</a:t>
            </a:r>
            <a:endParaRPr lang="es-ES" u="sng" dirty="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(sitio de informantes obligatorios con enlace a la guía)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https://www.michigan.gov/documents/mdhhs/Mandated_Reporter_Training_Guide_727442_7.pdf</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https://www.michigan.gov/mdhhs/0,5885,7-339-73971_7119_50648_44443_91424---,00.html (sitio del MDHHS con orientación para informar en línea)</a:t>
            </a:r>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niños pueden jugar de formas que pueden provocar pequeños cortes, rasguños y moretones. Suelen aparecer en las zonas óseas del cuerpo, como las rodillas, las espinillas, los codos y la frente. Hay otros tipos de moretones que deben considerarse una señal de alerta de posible maltrato. La herramienta de detección TEN-4-FACESp se utiliza con niños menores de 4 años para identificar cuándo es posible que un moretón haya sido a causa de maltrato. Ten en cuenta que se trata de una herramienta de detección para identificar cuándo se debe sospechar de abuso y presentar el caso a los servicios de protección infantil. No diagnostica el abuso.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Todos los puntos enumerados en esta diapositiva son motivo para preocuparse y sospechar de abuso infantil.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“TEN”-  significa que cualquier moretón en cualquiera de estas tres zonas en un niño menor de 4 años es motivo para sospechar: el torso, las orejas y el cuello.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“4”- indica que cualquier moretón en un bebé de 4 meses o menor o en un bebé que no se mueve, es una señal de alarma para sospechar de abuso.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“FACES”- cualquier maltrato en las siguientes zonas es motivo para sospechar maltrato: frenillo (parte interna de la encía cerca de los dientes), ángulo de la mandíbula, partes carnosas de las mejillas, párpados y </a:t>
            </a:r>
            <a:r>
              <a:rPr lang="es-ES" dirty="0" err="1">
                <a:latin typeface="Arial"/>
                <a:ea typeface="Arial"/>
                <a:cs typeface="Arial"/>
                <a:sym typeface="Arial"/>
              </a:rPr>
              <a:t>subconjuntiva</a:t>
            </a:r>
            <a:r>
              <a:rPr lang="es-ES" dirty="0">
                <a:latin typeface="Arial"/>
                <a:ea typeface="Arial"/>
                <a:cs typeface="Arial"/>
                <a:sym typeface="Arial"/>
              </a:rPr>
              <a:t> (parte blanca del ojo).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 cualquier patrón de moretón es motivo para sospechar. Un ejemplo de ello sería una fila de quemaduras de cigarrillo.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a los participantes que el uso de esta herramienta puede ayudar a identificar el maltrato antes de que se agrave y derive en una tragedia.</a:t>
            </a:r>
          </a:p>
          <a:p>
            <a:pPr marL="0" lvl="0" indent="0" algn="l" rtl="0">
              <a:spcBef>
                <a:spcPts val="0"/>
              </a:spcBef>
              <a:spcAft>
                <a:spcPts val="0"/>
              </a:spcAft>
              <a:buNone/>
            </a:pPr>
            <a:endParaRPr b="1" dirty="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b="1" dirty="0">
                <a:latin typeface="Montserrat"/>
                <a:ea typeface="Montserrat"/>
                <a:cs typeface="Montserrat"/>
                <a:sym typeface="Montserrat"/>
              </a:rPr>
              <a:t>Puntos de discusión/notas del facilitador</a:t>
            </a:r>
            <a:endParaRPr lang="es-ES" dirty="0"/>
          </a:p>
          <a:p>
            <a:pPr marL="0" lvl="0" indent="0" algn="l" rtl="0">
              <a:spcBef>
                <a:spcPts val="0"/>
              </a:spcBef>
              <a:spcAft>
                <a:spcPts val="0"/>
              </a:spcAft>
              <a:buNone/>
            </a:pPr>
            <a:endParaRPr lang="es-ES" sz="1200" b="1" dirty="0">
              <a:latin typeface="Montserrat"/>
              <a:ea typeface="Montserrat"/>
              <a:cs typeface="Montserrat"/>
              <a:sym typeface="Montserrat"/>
            </a:endParaRPr>
          </a:p>
          <a:p>
            <a:pPr marL="0" lvl="0" indent="0" algn="l" rtl="0">
              <a:spcBef>
                <a:spcPts val="0"/>
              </a:spcBef>
              <a:spcAft>
                <a:spcPts val="0"/>
              </a:spcAft>
              <a:buNone/>
            </a:pPr>
            <a:r>
              <a:rPr lang="es-ES" sz="1200" b="0" dirty="0">
                <a:latin typeface="Montserrat"/>
                <a:ea typeface="Montserrat"/>
                <a:cs typeface="Montserrat"/>
                <a:sym typeface="Montserrat"/>
              </a:rPr>
              <a:t>Presente la capacitación y su propósito - </a:t>
            </a:r>
            <a:endParaRPr lang="es-ES" b="0" dirty="0"/>
          </a:p>
          <a:p>
            <a:pPr marL="0" lvl="0" indent="0" algn="l" rtl="0">
              <a:spcBef>
                <a:spcPts val="0"/>
              </a:spcBef>
              <a:spcAft>
                <a:spcPts val="0"/>
              </a:spcAft>
              <a:buNone/>
            </a:pPr>
            <a:r>
              <a:rPr lang="es-ES" sz="1200" b="0" dirty="0">
                <a:latin typeface="Montserrat"/>
                <a:ea typeface="Montserrat"/>
                <a:cs typeface="Montserrat"/>
                <a:sym typeface="Montserrat"/>
              </a:rPr>
              <a:t>una orientación diseñada para preparar a los Proveedores Exentos de Licencia para que brinden atención utilizando las mejores prácticas que apoyan la salud y la seguridad de los niños</a:t>
            </a:r>
            <a:endParaRPr lang="es-ES" b="0" dirty="0"/>
          </a:p>
          <a:p>
            <a:pPr marL="0" lvl="0" indent="0" algn="l" rtl="0">
              <a:spcBef>
                <a:spcPts val="0"/>
              </a:spcBef>
              <a:spcAft>
                <a:spcPts val="0"/>
              </a:spcAft>
              <a:buNone/>
            </a:pPr>
            <a:endParaRPr lang="es-ES" sz="1200" b="0" dirty="0">
              <a:latin typeface="Montserrat"/>
              <a:ea typeface="Montserrat"/>
              <a:cs typeface="Montserrat"/>
              <a:sym typeface="Montserrat"/>
            </a:endParaRPr>
          </a:p>
          <a:p>
            <a:pPr marL="0" lvl="0" indent="0" algn="l" rtl="0">
              <a:spcBef>
                <a:spcPts val="0"/>
              </a:spcBef>
              <a:spcAft>
                <a:spcPts val="0"/>
              </a:spcAft>
              <a:buNone/>
            </a:pPr>
            <a:r>
              <a:rPr lang="es-ES" sz="1200" b="0" dirty="0">
                <a:latin typeface="Montserrat"/>
                <a:ea typeface="Montserrat"/>
                <a:cs typeface="Montserrat"/>
                <a:sym typeface="Montserrat"/>
              </a:rPr>
              <a:t>Comparta cómo la investigación ha conducido a cambios respecto a lo que es más seguro para los niños a lo largo de los años: los nuevos conocimientos conducen a cambios en las mejores prácticas</a:t>
            </a:r>
            <a:endParaRPr lang="es-ES" b="0" dirty="0"/>
          </a:p>
          <a:p>
            <a:pPr marL="0" lvl="0" indent="0" algn="l" rtl="0">
              <a:spcBef>
                <a:spcPts val="0"/>
              </a:spcBef>
              <a:spcAft>
                <a:spcPts val="0"/>
              </a:spcAft>
              <a:buNone/>
            </a:pPr>
            <a:r>
              <a:rPr lang="es-ES" sz="1200" b="0" dirty="0">
                <a:latin typeface="Montserrat"/>
                <a:ea typeface="Montserrat"/>
                <a:cs typeface="Montserrat"/>
                <a:sym typeface="Montserrat"/>
              </a:rPr>
              <a:t> </a:t>
            </a:r>
            <a:endParaRPr lang="es-ES" b="0" dirty="0"/>
          </a:p>
          <a:p>
            <a:pPr marL="0" lvl="0" indent="0" algn="l" rtl="0">
              <a:spcBef>
                <a:spcPts val="0"/>
              </a:spcBef>
              <a:spcAft>
                <a:spcPts val="0"/>
              </a:spcAft>
              <a:buNone/>
            </a:pPr>
            <a:r>
              <a:rPr lang="es-ES" sz="1200" b="0" dirty="0">
                <a:latin typeface="Montserrat"/>
                <a:ea typeface="Montserrat"/>
                <a:cs typeface="Montserrat"/>
                <a:sym typeface="Montserrat"/>
              </a:rPr>
              <a:t>Comparta que los LEP reciben capacitación sobre estos temas de salud y seguridad exigidos por el gobierno federal porque son esenciales para apoyar un entorno en el que los niños puedan crecer y prosperar</a:t>
            </a:r>
            <a:endParaRPr lang="es-ES" b="0" dirty="0"/>
          </a:p>
          <a:p>
            <a:pPr marL="0" lvl="0" indent="0" algn="l" rtl="0">
              <a:spcBef>
                <a:spcPts val="0"/>
              </a:spcBef>
              <a:spcAft>
                <a:spcPts val="0"/>
              </a:spcAft>
              <a:buNone/>
            </a:pPr>
            <a:endParaRPr lang="es-ES" sz="1200" b="0" dirty="0">
              <a:latin typeface="Montserrat"/>
              <a:ea typeface="Montserrat"/>
              <a:cs typeface="Montserrat"/>
              <a:sym typeface="Montserrat"/>
            </a:endParaRPr>
          </a:p>
          <a:p>
            <a:pPr marL="0" lvl="0" indent="0" algn="l" rtl="0">
              <a:spcBef>
                <a:spcPts val="0"/>
              </a:spcBef>
              <a:spcAft>
                <a:spcPts val="0"/>
              </a:spcAft>
              <a:buNone/>
            </a:pPr>
            <a:r>
              <a:rPr lang="es-ES" sz="1200" b="0" dirty="0">
                <a:latin typeface="Montserrat"/>
                <a:ea typeface="Montserrat"/>
                <a:cs typeface="Montserrat"/>
                <a:sym typeface="Montserrat"/>
              </a:rPr>
              <a:t>Diga a los proveedores que completar esta formación cumple con el requisito federal de convertirse en un Proveedor Exento de Licencia de Nivel 1 y que sólo es necesario realizarlo una vez, con un curso de actualización de salud y seguridad en el Internet cada año subsiguiente</a:t>
            </a:r>
            <a:endParaRPr lang="es-ES" b="0" dirty="0"/>
          </a:p>
          <a:p>
            <a:pPr marL="0" lvl="0" indent="0" algn="l" rtl="0">
              <a:spcBef>
                <a:spcPts val="0"/>
              </a:spcBef>
              <a:spcAft>
                <a:spcPts val="0"/>
              </a:spcAft>
              <a:buNone/>
            </a:pPr>
            <a:endParaRPr lang="es-ES" sz="1200" b="0" dirty="0">
              <a:latin typeface="Montserrat"/>
              <a:ea typeface="Montserrat"/>
              <a:cs typeface="Montserrat"/>
              <a:sym typeface="Montserrat"/>
            </a:endParaRPr>
          </a:p>
          <a:p>
            <a:pPr marL="0" lvl="0" indent="0" algn="l" rtl="0">
              <a:spcBef>
                <a:spcPts val="0"/>
              </a:spcBef>
              <a:spcAft>
                <a:spcPts val="0"/>
              </a:spcAft>
              <a:buNone/>
            </a:pPr>
            <a:r>
              <a:rPr lang="es-ES" sz="1200" b="0" dirty="0">
                <a:latin typeface="Montserrat"/>
                <a:ea typeface="Montserrat"/>
                <a:cs typeface="Montserrat"/>
                <a:sym typeface="Montserrat"/>
              </a:rPr>
              <a:t>Hable con los proveedores sobre la importancia de su papel como proveedores de cuidados y anímelos a compartir lo que aprendan en esta capacitación con las familias. </a:t>
            </a:r>
          </a:p>
          <a:p>
            <a:pPr defTabSz="2396015">
              <a:defRPr/>
            </a:pPr>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a:t>
            </a:fld>
            <a:endParaRPr lang="en-US"/>
          </a:p>
        </p:txBody>
      </p:sp>
    </p:spTree>
    <p:extLst>
      <p:ext uri="{BB962C8B-B14F-4D97-AF65-F5344CB8AC3E}">
        <p14:creationId xmlns:p14="http://schemas.microsoft.com/office/powerpoint/2010/main" val="322225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sz="1200" b="1" i="0" u="none" strike="noStrike" cap="none" dirty="0" err="1">
                <a:solidFill>
                  <a:schemeClr val="lt1"/>
                </a:solidFill>
                <a:latin typeface="Montserrat"/>
                <a:ea typeface="Montserrat"/>
                <a:cs typeface="Montserrat"/>
                <a:sym typeface="Montserrat"/>
              </a:rPr>
              <a:t>Prevención</a:t>
            </a:r>
            <a:r>
              <a:rPr lang="en-US" sz="1200" b="1" i="0" u="none" strike="noStrike" cap="none" dirty="0">
                <a:solidFill>
                  <a:schemeClr val="lt1"/>
                </a:solidFill>
                <a:latin typeface="Montserrat"/>
                <a:ea typeface="Montserrat"/>
                <a:cs typeface="Montserrat"/>
                <a:sym typeface="Montserrat"/>
              </a:rPr>
              <a:t> del </a:t>
            </a:r>
            <a:r>
              <a:rPr lang="en-US" sz="1200" b="1" i="0" u="none" strike="noStrike" cap="none" dirty="0" err="1">
                <a:solidFill>
                  <a:schemeClr val="lt1"/>
                </a:solidFill>
                <a:latin typeface="Montserrat"/>
                <a:ea typeface="Montserrat"/>
                <a:cs typeface="Montserrat"/>
                <a:sym typeface="Montserrat"/>
              </a:rPr>
              <a:t>Síndrome</a:t>
            </a:r>
            <a:r>
              <a:rPr lang="en-US" sz="1200" b="1" i="0" u="none" strike="noStrike" cap="none" dirty="0">
                <a:solidFill>
                  <a:schemeClr val="lt1"/>
                </a:solidFill>
                <a:latin typeface="Montserrat"/>
                <a:ea typeface="Montserrat"/>
                <a:cs typeface="Montserrat"/>
                <a:sym typeface="Montserrat"/>
              </a:rPr>
              <a:t> de Muerte </a:t>
            </a:r>
            <a:r>
              <a:rPr lang="en-US" sz="1200" b="1" i="0" u="none" strike="noStrike" cap="none" dirty="0" err="1">
                <a:solidFill>
                  <a:schemeClr val="lt1"/>
                </a:solidFill>
                <a:latin typeface="Montserrat"/>
                <a:ea typeface="Montserrat"/>
                <a:cs typeface="Montserrat"/>
                <a:sym typeface="Montserrat"/>
              </a:rPr>
              <a:t>Súbita</a:t>
            </a:r>
            <a:r>
              <a:rPr lang="en-US" sz="1200" b="1" i="0" u="none" strike="noStrike" cap="none" dirty="0">
                <a:solidFill>
                  <a:schemeClr val="lt1"/>
                </a:solidFill>
                <a:latin typeface="Montserrat"/>
                <a:ea typeface="Montserrat"/>
                <a:cs typeface="Montserrat"/>
                <a:sym typeface="Montserrat"/>
              </a:rPr>
              <a:t> del </a:t>
            </a:r>
            <a:r>
              <a:rPr lang="en-US" sz="1200" b="1" i="0" u="none" strike="noStrike" cap="none" dirty="0" err="1">
                <a:solidFill>
                  <a:schemeClr val="lt1"/>
                </a:solidFill>
                <a:latin typeface="Montserrat"/>
                <a:ea typeface="Montserrat"/>
                <a:cs typeface="Montserrat"/>
                <a:sym typeface="Montserrat"/>
              </a:rPr>
              <a:t>Lactante</a:t>
            </a:r>
            <a:r>
              <a:rPr lang="en-US" sz="1200" b="1" i="0" u="none" strike="noStrike" cap="none" dirty="0">
                <a:solidFill>
                  <a:schemeClr val="lt1"/>
                </a:solidFill>
                <a:latin typeface="Montserrat"/>
                <a:ea typeface="Montserrat"/>
                <a:cs typeface="Montserrat"/>
                <a:sym typeface="Montserrat"/>
              </a:rPr>
              <a:t> y </a:t>
            </a:r>
            <a:r>
              <a:rPr lang="en-US" sz="1200" b="1" i="0" u="none" strike="noStrike" cap="none" dirty="0" err="1">
                <a:solidFill>
                  <a:schemeClr val="lt1"/>
                </a:solidFill>
                <a:latin typeface="Montserrat"/>
                <a:ea typeface="Montserrat"/>
                <a:cs typeface="Montserrat"/>
                <a:sym typeface="Montserrat"/>
              </a:rPr>
              <a:t>uso</a:t>
            </a:r>
            <a:r>
              <a:rPr lang="en-US" sz="1200" b="1" i="0" u="none" strike="noStrike" cap="none" dirty="0">
                <a:solidFill>
                  <a:schemeClr val="lt1"/>
                </a:solidFill>
                <a:latin typeface="Montserrat"/>
                <a:ea typeface="Montserrat"/>
                <a:cs typeface="Montserrat"/>
                <a:sym typeface="Montserrat"/>
              </a:rPr>
              <a:t> de </a:t>
            </a:r>
            <a:r>
              <a:rPr lang="en-US" sz="1200" b="1" i="0" u="none" strike="noStrike" cap="none" dirty="0" err="1">
                <a:solidFill>
                  <a:schemeClr val="lt1"/>
                </a:solidFill>
                <a:latin typeface="Montserrat"/>
                <a:ea typeface="Montserrat"/>
                <a:cs typeface="Montserrat"/>
                <a:sym typeface="Montserrat"/>
              </a:rPr>
              <a:t>Prácticas</a:t>
            </a:r>
            <a:r>
              <a:rPr lang="en-US" sz="1200" b="1" i="0" u="none" strike="noStrike" cap="none" dirty="0">
                <a:solidFill>
                  <a:schemeClr val="lt1"/>
                </a:solidFill>
                <a:latin typeface="Montserrat"/>
                <a:ea typeface="Montserrat"/>
                <a:cs typeface="Montserrat"/>
                <a:sym typeface="Montserrat"/>
              </a:rPr>
              <a:t> de </a:t>
            </a:r>
            <a:r>
              <a:rPr lang="en-US" sz="1200" b="1" i="0" u="none" strike="noStrike" cap="none" dirty="0" err="1">
                <a:solidFill>
                  <a:schemeClr val="lt1"/>
                </a:solidFill>
                <a:latin typeface="Montserrat"/>
                <a:ea typeface="Montserrat"/>
                <a:cs typeface="Montserrat"/>
                <a:sym typeface="Montserrat"/>
              </a:rPr>
              <a:t>Sueño</a:t>
            </a:r>
            <a:r>
              <a:rPr lang="en-US" sz="1200" b="1" i="0" u="none" strike="noStrike" cap="none" dirty="0">
                <a:solidFill>
                  <a:schemeClr val="lt1"/>
                </a:solidFill>
                <a:latin typeface="Montserrat"/>
                <a:ea typeface="Montserrat"/>
                <a:cs typeface="Montserrat"/>
                <a:sym typeface="Montserrat"/>
              </a:rPr>
              <a:t> Seguro</a:t>
            </a: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30</a:t>
            </a:fld>
            <a:endParaRPr lang="en-US"/>
          </a:p>
        </p:txBody>
      </p:sp>
    </p:spTree>
    <p:extLst>
      <p:ext uri="{BB962C8B-B14F-4D97-AF65-F5344CB8AC3E}">
        <p14:creationId xmlns:p14="http://schemas.microsoft.com/office/powerpoint/2010/main" val="1118117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 facilitación</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contiene seis objetos comunes que se pueden encontrar en la cuna de un bebé</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Pase de un objeto a otro y pida a los proveedores que den una señal con el pulgar hacia arriba si creen que es un objeto seguro o con el pulgar hacia abajo si creen que no es seguro </a:t>
            </a:r>
            <a:endParaRPr lang="es-ES" dirty="0"/>
          </a:p>
          <a:p>
            <a:pPr marL="0" lvl="0" indent="0" algn="l" rtl="0">
              <a:spcBef>
                <a:spcPts val="0"/>
              </a:spcBef>
              <a:spcAft>
                <a:spcPts val="0"/>
              </a:spcAft>
              <a:buNone/>
            </a:pPr>
            <a:r>
              <a:rPr lang="es-ES" b="0" dirty="0"/>
              <a:t>(ajuste la señal en función de las capacidades del grupo)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cada uno de estos objetos representa un peligro de estrangulamiento y/o asfixia y que ya no se consideran parte segura de la área de dormir del bebé</a:t>
            </a:r>
            <a:endParaRPr lang="es-ES" b="0" dirty="0">
              <a:solidFill>
                <a:srgbClr val="000000"/>
              </a:solidFill>
            </a:endParaRPr>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r>
              <a:rPr lang="es-ES" b="1" dirty="0"/>
              <a:t> </a:t>
            </a:r>
            <a:endParaRPr lang="es-ES" dirty="0"/>
          </a:p>
          <a:p>
            <a:pPr marL="0" lvl="0" indent="0" algn="l" rtl="0">
              <a:spcBef>
                <a:spcPts val="0"/>
              </a:spcBef>
              <a:spcAft>
                <a:spcPts val="0"/>
              </a:spcAft>
              <a:buNone/>
            </a:pPr>
            <a:r>
              <a:rPr lang="es-ES" u="sng" dirty="0">
                <a:solidFill>
                  <a:schemeClr val="hlink"/>
                </a:solidFill>
                <a:hlinkClick r:id="rId3"/>
              </a:rPr>
              <a:t>https://www.michigan.gov/mdhhs/0,5885,7-339-71548_57836---,00.html</a:t>
            </a:r>
            <a:endParaRPr lang="es-ES" dirty="0"/>
          </a:p>
          <a:p>
            <a:pPr marL="0" lvl="0" indent="0" algn="l" rtl="0">
              <a:spcBef>
                <a:spcPts val="0"/>
              </a:spcBef>
              <a:spcAft>
                <a:spcPts val="0"/>
              </a:spcAft>
              <a:buNone/>
            </a:pPr>
            <a:r>
              <a:rPr lang="es-ES" u="sng" dirty="0">
                <a:solidFill>
                  <a:schemeClr val="hlink"/>
                </a:solidFill>
                <a:hlinkClick r:id="rId4"/>
              </a:rPr>
              <a:t>https://www.marchofdimes.org/baby/safe-sleep-for-your-baby.aspx</a:t>
            </a:r>
            <a:r>
              <a:rPr lang="es-ES" dirty="0"/>
              <a:t> (</a:t>
            </a:r>
            <a:r>
              <a:rPr lang="es-ES" dirty="0" err="1"/>
              <a:t>not</a:t>
            </a:r>
            <a:r>
              <a:rPr lang="es-ES" dirty="0"/>
              <a:t> sleeping in </a:t>
            </a:r>
            <a:r>
              <a:rPr lang="es-ES" dirty="0" err="1"/>
              <a:t>carriers</a:t>
            </a:r>
            <a:r>
              <a:rPr lang="es-ES" dirty="0"/>
              <a:t>, </a:t>
            </a:r>
            <a:r>
              <a:rPr lang="es-ES" dirty="0" err="1"/>
              <a:t>slings</a:t>
            </a:r>
            <a:r>
              <a:rPr lang="es-ES" dirty="0"/>
              <a:t>, car </a:t>
            </a:r>
            <a:r>
              <a:rPr lang="es-ES" dirty="0" err="1"/>
              <a:t>seats</a:t>
            </a:r>
            <a:r>
              <a:rPr lang="es-ES" dirty="0"/>
              <a:t>, </a:t>
            </a:r>
            <a:r>
              <a:rPr lang="es-ES" dirty="0" err="1"/>
              <a:t>strollers</a:t>
            </a:r>
            <a:r>
              <a:rPr lang="es-ES" dirty="0"/>
              <a:t> etc.) </a:t>
            </a:r>
          </a:p>
          <a:p>
            <a:pPr marL="0" lvl="0" indent="0" algn="l" rtl="0">
              <a:spcBef>
                <a:spcPts val="0"/>
              </a:spcBef>
              <a:spcAft>
                <a:spcPts val="0"/>
              </a:spcAft>
              <a:buNone/>
            </a:pPr>
            <a:endParaRPr lang="es-ES" b="1" dirty="0"/>
          </a:p>
        </p:txBody>
      </p:sp>
      <p:sp>
        <p:nvSpPr>
          <p:cNvPr id="4" name="Slide Number Placeholder 3"/>
          <p:cNvSpPr>
            <a:spLocks noGrp="1"/>
          </p:cNvSpPr>
          <p:nvPr>
            <p:ph type="sldNum" sz="quarter" idx="5"/>
          </p:nvPr>
        </p:nvSpPr>
        <p:spPr/>
        <p:txBody>
          <a:bodyPr/>
          <a:lstStyle/>
          <a:p>
            <a:fld id="{22688241-32BF-4FA3-935E-0B22A005B532}" type="slidenum">
              <a:rPr lang="en-US" smtClean="0"/>
              <a:t>31</a:t>
            </a:fld>
            <a:endParaRPr lang="en-US"/>
          </a:p>
        </p:txBody>
      </p:sp>
    </p:spTree>
    <p:extLst>
      <p:ext uri="{BB962C8B-B14F-4D97-AF65-F5344CB8AC3E}">
        <p14:creationId xmlns:p14="http://schemas.microsoft.com/office/powerpoint/2010/main" val="24908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y explique que lo que se considera seguro para el entorno de descanso de un bebé se ha venido modificado con el tiempo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Destaque a los proveedores su responsabilidad como proveedores exentos de licencia de practicar los requisitos de sueño seguro mientras brindan atención y explique que cuando se someten las horas de atención para la facturación de los CDC, están confirmando el uso de estas prácticas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Los bebés deben dormir solos de espaldas en una cuna, una cuna portátil, un moisés o cuna portátil (pack 'n </a:t>
            </a:r>
            <a:r>
              <a:rPr lang="es-ES" b="1" dirty="0" err="1"/>
              <a:t>play</a:t>
            </a:r>
            <a:r>
              <a:rPr lang="es-ES" b="1" dirty="0"/>
              <a:t>) con un colchón firme y una sábana bien ajustada para cada periodo de dormir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Subrayé que no debe haber almohadas, almohadillas, mantas, cuñas, posicionadores, edredones, peluches u otros objetos en la área de sueño del bebé (otros objetos pueden ser cintas para la cabeza y chupete con correas)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Enfatice la realidad de que muchos cuidadores se preocupan de que el bebé tenga demasiado frío, pero el riesgo de sobrecalentamiento es grave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bebés que tienen la temperatura adecuada tienen la nuca y el pecho calientes, pero pueden tener las manos o los pies fríos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el bebé debe dormir en un lugar donde pueda verlo y oírlo (</a:t>
            </a:r>
            <a:r>
              <a:rPr lang="es-ES" b="1" dirty="0"/>
              <a:t>en la misma habitación que el adulto</a:t>
            </a:r>
            <a:r>
              <a:rPr lang="es-ES" b="0" dirty="0"/>
              <a:t>); comparta la habitación, no la cama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la hora de hacer ejercicio en su estomago con supervisión es importante y se recomienda a diario porque fortalece los músculos de los bebés, ayudándoles a tener más control para empujarse a sí mismos y sostener la cabeza.</a:t>
            </a:r>
            <a:endParaRPr lang="es-ES" b="0" dirty="0">
              <a:solidFill>
                <a:srgbClr val="000000"/>
              </a:solidFill>
            </a:endParaRPr>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u="sng" dirty="0">
                <a:solidFill>
                  <a:schemeClr val="hlink"/>
                </a:solidFill>
                <a:hlinkClick r:id="rId3"/>
              </a:rPr>
              <a:t>https://www.michigan.gov/mdhhs/0,5885,7-339-71548_57836_69566-165976--,00.html</a:t>
            </a:r>
            <a:endParaRPr lang="es-ES" u="sng" dirty="0"/>
          </a:p>
          <a:p>
            <a:pPr marL="0" lvl="0" indent="0" algn="l" rtl="0">
              <a:spcBef>
                <a:spcPts val="0"/>
              </a:spcBef>
              <a:spcAft>
                <a:spcPts val="0"/>
              </a:spcAft>
              <a:buNone/>
            </a:pPr>
            <a:r>
              <a:rPr lang="es-ES" dirty="0"/>
              <a:t>https://www.cdc.gov/vitalsigns/safesleep/infographic.html#infographic</a:t>
            </a:r>
            <a:endParaRPr lang="es-ES" dirty="0">
              <a:latin typeface="Arial"/>
              <a:ea typeface="Arial"/>
              <a:cs typeface="Arial"/>
              <a:sym typeface="Arial"/>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32</a:t>
            </a:fld>
            <a:endParaRPr lang="en-US"/>
          </a:p>
        </p:txBody>
      </p:sp>
    </p:spTree>
    <p:extLst>
      <p:ext uri="{BB962C8B-B14F-4D97-AF65-F5344CB8AC3E}">
        <p14:creationId xmlns:p14="http://schemas.microsoft.com/office/powerpoint/2010/main" val="954360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el vídeo explicando que una de las preocupaciones más comunes que expresan los padres y los proveedores acerca de que si los bebés que duerman boca arriba se pueden ahogar si vomitan.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este breve vídeo muestra por qué es poco probable que eso ocurra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Reproducir el vídeo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la información del vídeo explicando que cuando un bebé está de espaldas, el tubo de aire está encima del tubo de comida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Explica que cuando un bebé vomita, el líquido vuelve al estómago, no a los pulmones; en cambio, cuando un bebé está boca abajo, el líquido puede acumularse en la abertura del tubo de aire y puede provocar asfixia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otra pregunta frecuente que surge es si el bebé puede seguir durmiendo boca abajo si él se voltea cuando está durmiendo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una vez que el bebé puede rodar de la espalda al estómago y del estómago a la espalda, se le puede permitir permanecer en la posición de dormir que ellos elijan.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Insiste en la importancia de que todos los bebés empiecen a dormir boca arriba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Video Link</a:t>
            </a:r>
            <a:endParaRPr lang="es-ES" dirty="0"/>
          </a:p>
          <a:p>
            <a:pPr marL="0" lvl="0" indent="0" algn="l" rtl="0">
              <a:spcBef>
                <a:spcPts val="0"/>
              </a:spcBef>
              <a:spcAft>
                <a:spcPts val="0"/>
              </a:spcAft>
              <a:buNone/>
            </a:pPr>
            <a:r>
              <a:rPr lang="es-ES" dirty="0"/>
              <a:t>https://www.youtube.com/watch?v=uK84x2FE3fg</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Recursos:</a:t>
            </a:r>
            <a:endParaRPr lang="es-ES" dirty="0"/>
          </a:p>
          <a:p>
            <a:pPr marL="0" lvl="0" indent="0" algn="l" rtl="0">
              <a:spcBef>
                <a:spcPts val="0"/>
              </a:spcBef>
              <a:spcAft>
                <a:spcPts val="0"/>
              </a:spcAft>
              <a:buNone/>
            </a:pPr>
            <a:r>
              <a:rPr lang="es-ES" b="0" dirty="0"/>
              <a:t>https://espanol.nichd.nih.gov/actividades-proyectos/sts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u="sng" dirty="0">
                <a:solidFill>
                  <a:schemeClr val="hlink"/>
                </a:solidFill>
                <a:hlinkClick r:id="rId3"/>
              </a:rPr>
              <a:t>https://www.michigan.gov/mdhhs/0,5885,7-339-71548_57836---,00.html</a:t>
            </a:r>
            <a:endParaRPr lang="es-ES" dirty="0"/>
          </a:p>
          <a:p>
            <a:pPr marL="0" lvl="0" indent="0" algn="l" rtl="0">
              <a:spcBef>
                <a:spcPts val="0"/>
              </a:spcBef>
              <a:spcAft>
                <a:spcPts val="0"/>
              </a:spcAft>
              <a:buNone/>
            </a:pPr>
            <a:r>
              <a:rPr lang="es-ES" dirty="0"/>
              <a:t>(</a:t>
            </a:r>
            <a:r>
              <a:rPr lang="es-ES" u="sng" dirty="0">
                <a:solidFill>
                  <a:schemeClr val="hlink"/>
                </a:solidFill>
                <a:hlinkClick r:id="rId4"/>
              </a:rPr>
              <a:t>https://www.marchofdimes.org/baby/safe-sleep-for-your-baby.aspx</a:t>
            </a:r>
            <a:r>
              <a:rPr lang="es-ES" dirty="0"/>
              <a:t>) ((no dormir en portabebés, </a:t>
            </a:r>
            <a:r>
              <a:rPr lang="es-ES" dirty="0" err="1"/>
              <a:t>portacunas</a:t>
            </a:r>
            <a:r>
              <a:rPr lang="es-ES" dirty="0"/>
              <a:t>, asientos de coche, </a:t>
            </a:r>
            <a:r>
              <a:rPr lang="es-ES" dirty="0" err="1"/>
              <a:t>carreolas</a:t>
            </a:r>
            <a:r>
              <a:rPr lang="es-ES" dirty="0"/>
              <a:t>, etc.) </a:t>
            </a:r>
          </a:p>
          <a:p>
            <a:pPr marL="0" lvl="0" indent="0" algn="l" rtl="0">
              <a:spcBef>
                <a:spcPts val="0"/>
              </a:spcBef>
              <a:spcAft>
                <a:spcPts val="0"/>
              </a:spcAft>
              <a:buNone/>
            </a:pPr>
            <a:r>
              <a:rPr lang="es-ES" dirty="0"/>
              <a:t>https://safetosleep.nichd.nih.gov/safesleepbasics/faq</a:t>
            </a:r>
          </a:p>
          <a:p>
            <a:pPr marL="0" lvl="0" indent="0" algn="l" rtl="0">
              <a:spcBef>
                <a:spcPts val="0"/>
              </a:spcBef>
              <a:spcAft>
                <a:spcPts val="0"/>
              </a:spcAft>
              <a:buNone/>
            </a:pPr>
            <a:r>
              <a:rPr lang="es-ES" dirty="0"/>
              <a:t>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33</a:t>
            </a:fld>
            <a:endParaRPr lang="en-US"/>
          </a:p>
        </p:txBody>
      </p:sp>
    </p:spTree>
    <p:extLst>
      <p:ext uri="{BB962C8B-B14F-4D97-AF65-F5344CB8AC3E}">
        <p14:creationId xmlns:p14="http://schemas.microsoft.com/office/powerpoint/2010/main" val="518135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última diapositiva de esta sección explicando que las sillas de coche, los columpios y otros dispositivos para sentarse no se recomiendan para el sueño rutinario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referencia a la información de la diapositiva y explique que la cabeza del bebé puede girar hacia la </a:t>
            </a:r>
            <a:r>
              <a:rPr lang="es-ES" b="0" dirty="0" err="1"/>
              <a:t>area</a:t>
            </a:r>
            <a:r>
              <a:rPr lang="es-ES" b="0" dirty="0"/>
              <a:t> </a:t>
            </a:r>
            <a:endParaRPr lang="es-ES" dirty="0"/>
          </a:p>
          <a:p>
            <a:pPr marL="0" lvl="0" indent="0" algn="l" rtl="0">
              <a:spcBef>
                <a:spcPts val="0"/>
              </a:spcBef>
              <a:spcAft>
                <a:spcPts val="0"/>
              </a:spcAft>
              <a:buNone/>
            </a:pPr>
            <a:r>
              <a:rPr lang="es-ES" b="0" dirty="0"/>
              <a:t>acolchada lateral o puede darse la vuelta, provocando su asfixia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referencia a la última imagen compartiendo que las sillas de coche, los columpios y otros dispositivos para sentarse suelen estar inclinados hacia delante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Explica que la inclinación puede hacer que la cabeza del bebé caiga hacia delante de forma que obstruya la vía de aire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si un bebé se queda dormido en un columpio, un asiento </a:t>
            </a:r>
            <a:r>
              <a:rPr lang="es-ES" b="0" dirty="0" err="1"/>
              <a:t>rebotante</a:t>
            </a:r>
            <a:r>
              <a:rPr lang="es-ES" b="0" dirty="0"/>
              <a:t>/</a:t>
            </a:r>
            <a:r>
              <a:rPr lang="es-ES" b="0" dirty="0" err="1"/>
              <a:t>mesedora</a:t>
            </a:r>
            <a:r>
              <a:rPr lang="es-ES" b="0" dirty="0"/>
              <a:t>, una silla de coche u otro dispositivo para sentarse, debe ser trasladado a una cuna, un moisés o una cuna portátil (pack 'n </a:t>
            </a:r>
            <a:r>
              <a:rPr lang="es-ES" b="0" dirty="0" err="1"/>
              <a:t>play</a:t>
            </a:r>
            <a:r>
              <a:rPr lang="es-ES" b="0" dirty="0"/>
              <a:t>) lo antes posible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Por último, </a:t>
            </a:r>
            <a:r>
              <a:rPr lang="es-ES" b="0" dirty="0" err="1"/>
              <a:t>recuerdele</a:t>
            </a:r>
            <a:r>
              <a:rPr lang="es-ES" b="0" dirty="0"/>
              <a:t> a los proveedores que todos los niños son diferentes, y que los niños con discapacidades específicas o enfermedades crónicas pueden necesitar cuidados diferentes mientras duermen y toman una siesta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en estos casos, los proveedores deben asegurarse de tener la documentación del personal médico del niño.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qué preguntas pueden seguir teniendo sobre las prácticas de sueño seguro</a:t>
            </a:r>
            <a:endParaRPr lang="es-ES" b="0" dirty="0">
              <a:solidFill>
                <a:srgbClr val="000000"/>
              </a:solidFill>
            </a:endParaRP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u="sng" dirty="0">
                <a:solidFill>
                  <a:schemeClr val="hlink"/>
                </a:solidFill>
                <a:hlinkClick r:id="rId3"/>
              </a:rPr>
              <a:t>https://www.michigan.gov/mdhhs/0,5885,7-339-71548_57836---,00.html</a:t>
            </a:r>
            <a:endParaRPr lang="es-ES" dirty="0"/>
          </a:p>
          <a:p>
            <a:pPr marL="0" lvl="0" indent="0" algn="l" rtl="0">
              <a:spcBef>
                <a:spcPts val="0"/>
              </a:spcBef>
              <a:spcAft>
                <a:spcPts val="0"/>
              </a:spcAft>
              <a:buNone/>
            </a:pPr>
            <a:r>
              <a:rPr lang="es-ES" u="sng" dirty="0">
                <a:solidFill>
                  <a:schemeClr val="hlink"/>
                </a:solidFill>
                <a:hlinkClick r:id="rId4"/>
              </a:rPr>
              <a:t>https://www.marchofdimes.org/baby/safe-sleep-for-your-baby.aspx</a:t>
            </a:r>
            <a:r>
              <a:rPr lang="es-ES" dirty="0"/>
              <a:t>) (</a:t>
            </a:r>
            <a:r>
              <a:rPr lang="es-ES" dirty="0" err="1"/>
              <a:t>not</a:t>
            </a:r>
            <a:r>
              <a:rPr lang="es-ES" dirty="0"/>
              <a:t> sleeping in </a:t>
            </a:r>
            <a:r>
              <a:rPr lang="es-ES" dirty="0" err="1"/>
              <a:t>carriers</a:t>
            </a:r>
            <a:r>
              <a:rPr lang="es-ES" dirty="0"/>
              <a:t>, </a:t>
            </a:r>
            <a:r>
              <a:rPr lang="es-ES" dirty="0" err="1"/>
              <a:t>slings</a:t>
            </a:r>
            <a:r>
              <a:rPr lang="es-ES" dirty="0"/>
              <a:t>, car </a:t>
            </a:r>
            <a:r>
              <a:rPr lang="es-ES" dirty="0" err="1"/>
              <a:t>seats</a:t>
            </a:r>
            <a:r>
              <a:rPr lang="es-ES" dirty="0"/>
              <a:t>, </a:t>
            </a:r>
            <a:r>
              <a:rPr lang="es-ES" dirty="0" err="1"/>
              <a:t>strollers</a:t>
            </a:r>
            <a:r>
              <a:rPr lang="es-ES" dirty="0"/>
              <a:t> etc.</a:t>
            </a:r>
          </a:p>
          <a:p>
            <a:pPr marL="0" lvl="0" indent="0" algn="l" rtl="0">
              <a:spcBef>
                <a:spcPts val="0"/>
              </a:spcBef>
              <a:spcAft>
                <a:spcPts val="0"/>
              </a:spcAft>
              <a:buNone/>
            </a:pPr>
            <a:r>
              <a:rPr lang="es-ES" dirty="0"/>
              <a:t>https://www.consumerreports.org/child-safety/while-they-were-sleeping/ </a:t>
            </a:r>
            <a:endParaRPr lang="es-ES" dirty="0">
              <a:latin typeface="Arial"/>
              <a:ea typeface="Arial"/>
              <a:cs typeface="Arial"/>
              <a:sym typeface="Arial"/>
            </a:endParaRPr>
          </a:p>
          <a:p>
            <a:pPr defTabSz="2396015">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34</a:t>
            </a:fld>
            <a:endParaRPr lang="en-US"/>
          </a:p>
        </p:txBody>
      </p:sp>
    </p:spTree>
    <p:extLst>
      <p:ext uri="{BB962C8B-B14F-4D97-AF65-F5344CB8AC3E}">
        <p14:creationId xmlns:p14="http://schemas.microsoft.com/office/powerpoint/2010/main" val="1021797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Para utilizar según lo determine el instructor</a:t>
            </a:r>
          </a:p>
          <a:p>
            <a:pPr defTabSz="914153">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35</a:t>
            </a:fld>
            <a:endParaRPr lang="en-US"/>
          </a:p>
        </p:txBody>
      </p:sp>
    </p:spTree>
    <p:extLst>
      <p:ext uri="{BB962C8B-B14F-4D97-AF65-F5344CB8AC3E}">
        <p14:creationId xmlns:p14="http://schemas.microsoft.com/office/powerpoint/2010/main" val="1055875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Seguridad de las Instalaciones y Estructuras Físicas (Incluyendo la Identificación y la Protección de los Peligros, las Masas de Agua y el Tráfico Vehicular)</a:t>
            </a:r>
            <a:endParaRPr lang="es-ES" sz="2100" b="0"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Seguridad de los edificios e instalaciones físicas </a:t>
            </a:r>
          </a:p>
        </p:txBody>
      </p:sp>
      <p:sp>
        <p:nvSpPr>
          <p:cNvPr id="4" name="Slide Number Placeholder 3"/>
          <p:cNvSpPr>
            <a:spLocks noGrp="1"/>
          </p:cNvSpPr>
          <p:nvPr>
            <p:ph type="sldNum" sz="quarter" idx="5"/>
          </p:nvPr>
        </p:nvSpPr>
        <p:spPr/>
        <p:txBody>
          <a:bodyPr/>
          <a:lstStyle/>
          <a:p>
            <a:fld id="{4A21AC57-BC04-4B8F-9536-D2381E92093B}" type="slidenum">
              <a:rPr lang="en-US" smtClean="0"/>
              <a:t>36</a:t>
            </a:fld>
            <a:endParaRPr lang="en-US"/>
          </a:p>
        </p:txBody>
      </p:sp>
    </p:spTree>
    <p:extLst>
      <p:ext uri="{BB962C8B-B14F-4D97-AF65-F5344CB8AC3E}">
        <p14:creationId xmlns:p14="http://schemas.microsoft.com/office/powerpoint/2010/main" val="904589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Introduzca el tema de las lesiones graves leyendo la cita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con los proveedores que una de sus responsabilidades al brindar atención es ayudar a prevenir las lesiones graves y tener un plan para saber qué hacer en caso de que ocurran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durante la reanimación cardiopulmonar y los primeros auxilios los proveedores aprenderán a evaluar y tratar diferentes lesiones y enfermedades, pero que primero hablaremos de la prevención </a:t>
            </a:r>
            <a:endParaRPr lang="es-ES" dirty="0"/>
          </a:p>
          <a:p>
            <a:pPr defTabSz="2469933">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37</a:t>
            </a:fld>
            <a:endParaRPr lang="en-US"/>
          </a:p>
        </p:txBody>
      </p:sp>
    </p:spTree>
    <p:extLst>
      <p:ext uri="{BB962C8B-B14F-4D97-AF65-F5344CB8AC3E}">
        <p14:creationId xmlns:p14="http://schemas.microsoft.com/office/powerpoint/2010/main" val="137998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el tema de la supervisión en el cuidado de los niños y explicar cómo se relaciona con la salud y la seguridad</a:t>
            </a:r>
            <a:endParaRPr lang="es-ES" dirty="0"/>
          </a:p>
          <a:p>
            <a:pPr marL="0" lvl="0" indent="0" algn="l" rtl="0">
              <a:spcBef>
                <a:spcPts val="0"/>
              </a:spcBef>
              <a:spcAft>
                <a:spcPts val="0"/>
              </a:spcAft>
              <a:buNone/>
            </a:pPr>
            <a:r>
              <a:rPr lang="es-ES" b="0" dirty="0"/>
              <a:t> </a:t>
            </a:r>
            <a:endParaRPr lang="es-ES" dirty="0"/>
          </a:p>
          <a:p>
            <a:pPr marL="0" lvl="0" indent="0" algn="l" rtl="0">
              <a:spcBef>
                <a:spcPts val="0"/>
              </a:spcBef>
              <a:spcAft>
                <a:spcPts val="0"/>
              </a:spcAft>
              <a:buNone/>
            </a:pPr>
            <a:r>
              <a:rPr lang="es-ES" b="0" dirty="0"/>
              <a:t>Explique la supervisión activa: la atención enfocada y la observación intencionada hacia los niños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los niños menores de seis años siempre deben ser supervisados directamente por el sentido del oído y la vista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incluso cuando los niños duermen la siesta, los proveedores deben realizar controles visuales</a:t>
            </a:r>
            <a:endParaRPr lang="es-ES" dirty="0"/>
          </a:p>
          <a:p>
            <a:pPr marL="0" lvl="0" indent="0" algn="l" rtl="0">
              <a:spcBef>
                <a:spcPts val="0"/>
              </a:spcBef>
              <a:spcAft>
                <a:spcPts val="0"/>
              </a:spcAft>
              <a:buNone/>
            </a:pPr>
            <a:r>
              <a:rPr lang="es-ES" b="0" dirty="0"/>
              <a:t>(los niños menores de 1 año requieren estos controles cada 15 o 20 minutos mientras duermen y la mejor práctica es el control físico: no hay que confiar en un monitor</a:t>
            </a:r>
            <a:r>
              <a:rPr lang="es-ES" b="1" dirty="0"/>
              <a:t>)</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la supervisión es diferente según la edad y las capacidades de desarrollo del niño</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Pregunte a los proveedores:</a:t>
            </a:r>
          </a:p>
          <a:p>
            <a:pPr marL="0" lvl="0" indent="0" algn="l" rtl="0">
              <a:spcBef>
                <a:spcPts val="0"/>
              </a:spcBef>
              <a:spcAft>
                <a:spcPts val="0"/>
              </a:spcAft>
              <a:buNone/>
            </a:pPr>
            <a:r>
              <a:rPr lang="es-ES" dirty="0"/>
              <a:t>¿Cómo podría ser la supervisión activa de un bebé? ¿Un niño de preescolar? ¿Un niño en edad escolar? ¿Un adolescente? ¿Un niño con necesidades especiales?</a:t>
            </a:r>
          </a:p>
          <a:p>
            <a:pPr marL="0" lvl="0" indent="0" algn="l" rtl="0">
              <a:spcBef>
                <a:spcPts val="0"/>
              </a:spcBef>
              <a:spcAft>
                <a:spcPts val="0"/>
              </a:spcAft>
              <a:buNone/>
            </a:pPr>
            <a:r>
              <a:rPr lang="es-ES" dirty="0"/>
              <a:t>(Utilice las edades/capacidades de los niños que sus proveedores van a cuidar para guiar la discusión)</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Proporcione más ejemplos según sea necesario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Facilite el debate sobre cómo los proveedores pueden garantizar la supervisión activa si necesitan ir al baño o atender una llamada telefónica o preparar una comida en la cocina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¿Qué medidas podrían tomar para mantener a los niños seguros en esos momentos?</a:t>
            </a:r>
          </a:p>
          <a:p>
            <a:pPr marL="0" lvl="0" indent="0" algn="l" rtl="0">
              <a:spcBef>
                <a:spcPts val="0"/>
              </a:spcBef>
              <a:spcAft>
                <a:spcPts val="0"/>
              </a:spcAft>
              <a:buNone/>
            </a:pP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https://eclkc.ohs.acf.hhs.gov/safety-practices/article/active-supervision#:~:text=What%20is%20Active%20Supervision%3F,and%20listening%20at%20all%20times.&amp;text=This%20constant%20vigilance%20helps%20children%20learn%20safely</a:t>
            </a:r>
          </a:p>
          <a:p>
            <a:pPr marL="0" lvl="0" indent="0" algn="l" rtl="0">
              <a:spcBef>
                <a:spcPts val="0"/>
              </a:spcBef>
              <a:spcAft>
                <a:spcPts val="0"/>
              </a:spcAft>
              <a:buNone/>
            </a:pPr>
            <a:r>
              <a:rPr lang="es-ES" dirty="0"/>
              <a:t>https://www.acf.hhs.gov/sites/default/files/documents/ecd/caring_for_our_children_basics.pdf</a:t>
            </a:r>
          </a:p>
          <a:p>
            <a:pPr marL="0" lvl="0" indent="0" algn="l" rtl="0">
              <a:spcBef>
                <a:spcPts val="0"/>
              </a:spcBef>
              <a:spcAft>
                <a:spcPts val="0"/>
              </a:spcAft>
              <a:buNone/>
            </a:pPr>
            <a:r>
              <a:rPr lang="es-ES" dirty="0"/>
              <a:t>https://www.healthychildren.org/English/health-issues/conditions/prevention/Pages/Prevention-In-Child-Care-or-School.aspx</a:t>
            </a:r>
            <a:r>
              <a:rPr lang="es-ES" b="1" dirty="0"/>
              <a:t> </a:t>
            </a:r>
            <a:endParaRPr lang="es-ES" dirty="0"/>
          </a:p>
          <a:p>
            <a:pPr marL="0" lvl="0" indent="0" algn="l" rtl="0">
              <a:spcBef>
                <a:spcPts val="0"/>
              </a:spcBef>
              <a:spcAft>
                <a:spcPts val="0"/>
              </a:spcAft>
              <a:buNone/>
            </a:pPr>
            <a:r>
              <a:rPr lang="es-ES" dirty="0"/>
              <a:t>https://www.cdc.gov/safechild/child_injury_data.html</a:t>
            </a:r>
          </a:p>
          <a:p>
            <a:pPr marL="0" lvl="0" indent="0" algn="l" rtl="0">
              <a:spcBef>
                <a:spcPts val="0"/>
              </a:spcBef>
              <a:spcAft>
                <a:spcPts val="0"/>
              </a:spcAft>
              <a:buNone/>
            </a:pPr>
            <a:r>
              <a:rPr lang="es-ES" dirty="0"/>
              <a:t>https://www.webmd.com/parenting/childrens-illnesses-which-ones-contagious#1</a:t>
            </a:r>
          </a:p>
          <a:p>
            <a:pPr marL="0" lvl="0" indent="0" algn="l" rtl="0">
              <a:spcBef>
                <a:spcPts val="0"/>
              </a:spcBef>
              <a:spcAft>
                <a:spcPts val="0"/>
              </a:spcAft>
              <a:buNone/>
            </a:pPr>
            <a:r>
              <a:rPr lang="es-ES" dirty="0"/>
              <a:t>https://www.cdc.gov/headsup/pdfs/parents/headsup_playground_safety_fs-a.pdf?CDC_AA_refVal=https%3A%2F%2Fwww.cdc.gov%2Fsafechild%2Fplayground%2Findex.html</a:t>
            </a:r>
          </a:p>
          <a:p>
            <a:pPr marL="0" lvl="0" indent="0" algn="l" rtl="0">
              <a:spcBef>
                <a:spcPts val="0"/>
              </a:spcBef>
              <a:spcAft>
                <a:spcPts val="0"/>
              </a:spcAft>
              <a:buNone/>
            </a:pPr>
            <a:endParaRPr lang="es-ES" dirty="0"/>
          </a:p>
          <a:p>
            <a:endParaRPr lang="en-US" dirty="0"/>
          </a:p>
        </p:txBody>
      </p:sp>
      <p:sp>
        <p:nvSpPr>
          <p:cNvPr id="4" name="Slide Number Placeholder 3"/>
          <p:cNvSpPr>
            <a:spLocks noGrp="1"/>
          </p:cNvSpPr>
          <p:nvPr>
            <p:ph type="sldNum" sz="quarter" idx="5"/>
          </p:nvPr>
        </p:nvSpPr>
        <p:spPr/>
        <p:txBody>
          <a:bodyPr/>
          <a:lstStyle/>
          <a:p>
            <a:fld id="{22688241-32BF-4FA3-935E-0B22A005B532}" type="slidenum">
              <a:rPr lang="en-US" smtClean="0"/>
              <a:t>38</a:t>
            </a:fld>
            <a:endParaRPr lang="en-US"/>
          </a:p>
        </p:txBody>
      </p:sp>
    </p:spTree>
    <p:extLst>
      <p:ext uri="{BB962C8B-B14F-4D97-AF65-F5344CB8AC3E}">
        <p14:creationId xmlns:p14="http://schemas.microsoft.com/office/powerpoint/2010/main" val="3350469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los peligros domésticos más comunes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Discuta cómo una de las mejores maneras de evitar emergencias y accidentes es asegurarse de que el entorno es seguro desde el principio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Facilite la actividad sobre los peligros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Límite de tiempo: 5 minutos (cualquier tamaño de grupo)</a:t>
            </a:r>
            <a:endParaRPr lang="es-ES" dirty="0"/>
          </a:p>
          <a:p>
            <a:pPr marL="0" lvl="0" indent="0" algn="l" rtl="0">
              <a:spcBef>
                <a:spcPts val="0"/>
              </a:spcBef>
              <a:spcAft>
                <a:spcPts val="0"/>
              </a:spcAft>
              <a:buNone/>
            </a:pPr>
            <a:r>
              <a:rPr lang="es-ES" b="0" dirty="0"/>
              <a:t>Objetivos de la actividad</a:t>
            </a:r>
            <a:endParaRPr lang="es-ES" dirty="0"/>
          </a:p>
          <a:p>
            <a:pPr marL="0" lvl="0" indent="0" algn="l" rtl="0">
              <a:spcBef>
                <a:spcPts val="0"/>
              </a:spcBef>
              <a:spcAft>
                <a:spcPts val="0"/>
              </a:spcAft>
              <a:buNone/>
            </a:pPr>
            <a:r>
              <a:rPr lang="es-ES" b="0" dirty="0"/>
              <a:t>Involucrar a los proveedores en la identificación de peligros potenciales en el hogar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Pedir a los voluntarios que compartan los peligros que ven en esta imagen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Las respuestas deben incluir</a:t>
            </a:r>
            <a:endParaRPr lang="es-ES" dirty="0"/>
          </a:p>
          <a:p>
            <a:pPr marL="0" lvl="0" indent="0" algn="l" rtl="0">
              <a:spcBef>
                <a:spcPts val="0"/>
              </a:spcBef>
              <a:spcAft>
                <a:spcPts val="0"/>
              </a:spcAft>
              <a:buNone/>
            </a:pPr>
            <a:r>
              <a:rPr lang="es-ES" b="0" dirty="0"/>
              <a:t>*Señalar cualquier peligro que no esté en la lista del grupo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Cigarrillo encendido en el mostrador cerca de objetos inflamables</a:t>
            </a:r>
            <a:endParaRPr lang="es-ES" dirty="0"/>
          </a:p>
          <a:p>
            <a:pPr marL="0" lvl="0" indent="0" algn="l" rtl="0">
              <a:spcBef>
                <a:spcPts val="0"/>
              </a:spcBef>
              <a:spcAft>
                <a:spcPts val="0"/>
              </a:spcAft>
              <a:buNone/>
            </a:pPr>
            <a:r>
              <a:rPr lang="es-ES" b="0" dirty="0"/>
              <a:t>Toalla colgada en la parte trasera del horno </a:t>
            </a:r>
            <a:endParaRPr lang="es-ES" dirty="0"/>
          </a:p>
          <a:p>
            <a:pPr marL="0" lvl="0" indent="0" algn="l" rtl="0">
              <a:spcBef>
                <a:spcPts val="0"/>
              </a:spcBef>
              <a:spcAft>
                <a:spcPts val="0"/>
              </a:spcAft>
              <a:buNone/>
            </a:pPr>
            <a:r>
              <a:rPr lang="es-ES" b="0" dirty="0"/>
              <a:t>Agua en el suelo</a:t>
            </a:r>
            <a:endParaRPr lang="es-ES" dirty="0"/>
          </a:p>
          <a:p>
            <a:pPr marL="0" lvl="0" indent="0" algn="l" rtl="0">
              <a:spcBef>
                <a:spcPts val="0"/>
              </a:spcBef>
              <a:spcAft>
                <a:spcPts val="0"/>
              </a:spcAft>
              <a:buNone/>
            </a:pPr>
            <a:r>
              <a:rPr lang="es-ES" b="0" dirty="0"/>
              <a:t>Extensión eléctrica en el suelo</a:t>
            </a:r>
            <a:endParaRPr lang="es-ES" dirty="0"/>
          </a:p>
          <a:p>
            <a:pPr marL="0" lvl="0" indent="0" algn="l" rtl="0">
              <a:spcBef>
                <a:spcPts val="0"/>
              </a:spcBef>
              <a:spcAft>
                <a:spcPts val="0"/>
              </a:spcAft>
              <a:buNone/>
            </a:pPr>
            <a:r>
              <a:rPr lang="es-ES" b="0" dirty="0"/>
              <a:t>Enchufe sobrecargado</a:t>
            </a:r>
            <a:endParaRPr lang="es-ES" dirty="0"/>
          </a:p>
          <a:p>
            <a:pPr marL="0" lvl="0" indent="0" algn="l" rtl="0">
              <a:spcBef>
                <a:spcPts val="0"/>
              </a:spcBef>
              <a:spcAft>
                <a:spcPts val="0"/>
              </a:spcAft>
              <a:buNone/>
            </a:pPr>
            <a:r>
              <a:rPr lang="es-ES" b="0" dirty="0"/>
              <a:t>Comida quemada en la estufa</a:t>
            </a:r>
            <a:endParaRPr lang="es-ES" dirty="0"/>
          </a:p>
          <a:p>
            <a:pPr marL="0" lvl="0" indent="0" algn="l" rtl="0">
              <a:spcBef>
                <a:spcPts val="0"/>
              </a:spcBef>
              <a:spcAft>
                <a:spcPts val="0"/>
              </a:spcAft>
              <a:buNone/>
            </a:pPr>
            <a:r>
              <a:rPr lang="es-ES" b="0" dirty="0"/>
              <a:t>Alimentos quemados en el tostador</a:t>
            </a:r>
            <a:endParaRPr lang="es-ES" dirty="0"/>
          </a:p>
          <a:p>
            <a:pPr marL="0" lvl="0" indent="0" algn="l" rtl="0">
              <a:spcBef>
                <a:spcPts val="0"/>
              </a:spcBef>
              <a:spcAft>
                <a:spcPts val="0"/>
              </a:spcAft>
              <a:buNone/>
            </a:pPr>
            <a:r>
              <a:rPr lang="es-ES" b="0" dirty="0"/>
              <a:t>Manijas de ollas y sartenes volteadas donde los niños pueden alcanzarlas y jalarlas hacia abajo</a:t>
            </a:r>
            <a:endParaRPr lang="es-ES" dirty="0"/>
          </a:p>
          <a:p>
            <a:pPr marL="0" lvl="0" indent="0" algn="l" rtl="0">
              <a:spcBef>
                <a:spcPts val="0"/>
              </a:spcBef>
              <a:spcAft>
                <a:spcPts val="0"/>
              </a:spcAft>
              <a:buNone/>
            </a:pPr>
            <a:r>
              <a:rPr lang="es-ES" b="0" dirty="0"/>
              <a:t>El horno está encendido y la puerta está abierta</a:t>
            </a:r>
            <a:endParaRPr lang="es-ES" dirty="0"/>
          </a:p>
          <a:p>
            <a:pPr marL="0" lvl="0" indent="0" algn="l" rtl="0">
              <a:spcBef>
                <a:spcPts val="0"/>
              </a:spcBef>
              <a:spcAft>
                <a:spcPts val="0"/>
              </a:spcAft>
              <a:buNone/>
            </a:pPr>
            <a:r>
              <a:rPr lang="es-ES" b="0" dirty="0"/>
              <a:t>Cuchillo fuera en el mostrador</a:t>
            </a:r>
            <a:endParaRPr lang="es-ES" dirty="0"/>
          </a:p>
          <a:p>
            <a:pPr marL="0" lvl="0" indent="0" algn="l" rtl="0">
              <a:spcBef>
                <a:spcPts val="0"/>
              </a:spcBef>
              <a:spcAft>
                <a:spcPts val="0"/>
              </a:spcAft>
              <a:buNone/>
            </a:pPr>
            <a:r>
              <a:rPr lang="es-ES" b="0" dirty="0"/>
              <a:t>Cajón de los cuchillos abierto</a:t>
            </a:r>
            <a:endParaRPr lang="es-ES" dirty="0"/>
          </a:p>
          <a:p>
            <a:pPr marL="0" lvl="0" indent="0" algn="l" rtl="0">
              <a:spcBef>
                <a:spcPts val="0"/>
              </a:spcBef>
              <a:spcAft>
                <a:spcPts val="0"/>
              </a:spcAft>
              <a:buNone/>
            </a:pPr>
            <a:r>
              <a:rPr lang="es-ES" b="0" dirty="0"/>
              <a:t>Utensilios metálicos en el microondas</a:t>
            </a:r>
            <a:endParaRPr lang="es-ES" dirty="0"/>
          </a:p>
          <a:p>
            <a:pPr marL="0" lvl="0" indent="0" algn="l" rtl="0">
              <a:spcBef>
                <a:spcPts val="0"/>
              </a:spcBef>
              <a:spcAft>
                <a:spcPts val="0"/>
              </a:spcAft>
              <a:buNone/>
            </a:pPr>
            <a:r>
              <a:rPr lang="es-ES" b="0" dirty="0"/>
              <a:t>Productos de limpieza accesibles a través de un gabinete abierto</a:t>
            </a:r>
            <a:endParaRPr lang="es-ES" dirty="0"/>
          </a:p>
          <a:p>
            <a:pPr marL="0" lvl="0" indent="0" algn="l" rtl="0">
              <a:spcBef>
                <a:spcPts val="0"/>
              </a:spcBef>
              <a:spcAft>
                <a:spcPts val="0"/>
              </a:spcAft>
              <a:buNone/>
            </a:pPr>
            <a:r>
              <a:rPr lang="es-ES" b="0" dirty="0"/>
              <a:t>Basura y restos de comida en la superficie de la cocina</a:t>
            </a:r>
            <a:endParaRPr lang="es-ES" dirty="0"/>
          </a:p>
          <a:p>
            <a:pPr marL="0" lvl="0" indent="0" algn="l" rtl="0">
              <a:spcBef>
                <a:spcPts val="0"/>
              </a:spcBef>
              <a:spcAft>
                <a:spcPts val="0"/>
              </a:spcAft>
              <a:buNone/>
            </a:pPr>
            <a:r>
              <a:rPr lang="es-ES" b="0" dirty="0"/>
              <a:t>Basurero abierto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err="1"/>
              <a:t>Source</a:t>
            </a:r>
            <a:endParaRPr lang="es-ES" b="1" dirty="0"/>
          </a:p>
          <a:p>
            <a:pPr marL="0" lvl="0" indent="0" algn="l" rtl="0">
              <a:spcBef>
                <a:spcPts val="0"/>
              </a:spcBef>
              <a:spcAft>
                <a:spcPts val="0"/>
              </a:spcAft>
              <a:buNone/>
            </a:pPr>
            <a:r>
              <a:rPr lang="es-ES" u="sng" dirty="0">
                <a:solidFill>
                  <a:schemeClr val="hlink"/>
                </a:solidFill>
                <a:hlinkClick r:id="rId3"/>
              </a:rPr>
              <a:t>https://www.redcross.org/get-help/how-to-prepare-for-emergencies/types-of-emergencies/fire/is-your-home-a-fire-hazard.html</a:t>
            </a:r>
            <a:endParaRPr lang="es-ES" dirty="0"/>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39</a:t>
            </a:fld>
            <a:endParaRPr lang="en-US"/>
          </a:p>
        </p:txBody>
      </p:sp>
    </p:spTree>
    <p:extLst>
      <p:ext uri="{BB962C8B-B14F-4D97-AF65-F5344CB8AC3E}">
        <p14:creationId xmlns:p14="http://schemas.microsoft.com/office/powerpoint/2010/main" val="74014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Revise la agenda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Utilice la versión de la diapositiva del orden del día que se ajuste al marco de tiempo para su entrenamiento y oculte o elimine la otra</a:t>
            </a:r>
            <a:endParaRPr lang="es-ES" dirty="0"/>
          </a:p>
          <a:p>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a:t>
            </a:fld>
            <a:endParaRPr lang="en-US"/>
          </a:p>
        </p:txBody>
      </p:sp>
    </p:spTree>
    <p:extLst>
      <p:ext uri="{BB962C8B-B14F-4D97-AF65-F5344CB8AC3E}">
        <p14:creationId xmlns:p14="http://schemas.microsoft.com/office/powerpoint/2010/main" val="3417342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Guíe a los participantes para que observen las imágenes en la pantalla y piensen en la(s) zona(s) donde prestarán atención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voluntarios que compartan las áreas o habitaciones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Indíqueles que piensen en las zonas de acceso común: sala y comedor, habitaciones, baños, armarios y roperos, lavaderos, sótanos, garajes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Pídales que piensen en el tipo de actividades que realizan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participantes que compartan los peligros potenciales en sus áreas de cuidado, basándose en las edades y actividades de los niños que van a cuidar </a:t>
            </a:r>
            <a:endParaRPr lang="es-ES" dirty="0"/>
          </a:p>
          <a:p>
            <a:pPr marL="0" lvl="0" indent="0" algn="l" rtl="0">
              <a:spcBef>
                <a:spcPts val="0"/>
              </a:spcBef>
              <a:spcAft>
                <a:spcPts val="0"/>
              </a:spcAft>
              <a:buNone/>
            </a:pPr>
            <a:r>
              <a:rPr lang="es-ES" b="0" dirty="0"/>
              <a:t> </a:t>
            </a:r>
            <a:endParaRPr lang="es-ES" dirty="0"/>
          </a:p>
          <a:p>
            <a:pPr marL="0" lvl="0" indent="0" algn="l" rtl="0">
              <a:spcBef>
                <a:spcPts val="0"/>
              </a:spcBef>
              <a:spcAft>
                <a:spcPts val="0"/>
              </a:spcAft>
              <a:buNone/>
            </a:pPr>
            <a:r>
              <a:rPr lang="es-ES" b="0" dirty="0"/>
              <a:t>Las respuestas deben incluir</a:t>
            </a:r>
            <a:endParaRPr lang="es-ES" dirty="0"/>
          </a:p>
          <a:p>
            <a:pPr marL="0" lvl="0" indent="0" algn="l" rtl="0">
              <a:spcBef>
                <a:spcPts val="0"/>
              </a:spcBef>
              <a:spcAft>
                <a:spcPts val="0"/>
              </a:spcAft>
              <a:buNone/>
            </a:pPr>
            <a:r>
              <a:rPr lang="es-ES" b="0" dirty="0"/>
              <a:t>*Lee las respuestas que no hayan sido enumeradas por el grupo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u="sng" dirty="0"/>
              <a:t>Las respuestas deben incluir</a:t>
            </a:r>
            <a:endParaRPr lang="es-ES" dirty="0"/>
          </a:p>
          <a:p>
            <a:pPr marL="0" lvl="0" indent="0" algn="l" rtl="0">
              <a:spcBef>
                <a:spcPts val="0"/>
              </a:spcBef>
              <a:spcAft>
                <a:spcPts val="0"/>
              </a:spcAft>
              <a:buNone/>
            </a:pPr>
            <a:endParaRPr lang="es-ES" u="sng" dirty="0"/>
          </a:p>
          <a:p>
            <a:pPr marL="0" lvl="0" indent="0" algn="l" rtl="0">
              <a:spcBef>
                <a:spcPts val="0"/>
              </a:spcBef>
              <a:spcAft>
                <a:spcPts val="0"/>
              </a:spcAft>
              <a:buNone/>
            </a:pPr>
            <a:r>
              <a:rPr lang="es-ES" u="none" dirty="0"/>
              <a:t>*Lea las respuestas que no hayan sido enumeradas por el grupo</a:t>
            </a:r>
            <a:endParaRPr lang="es-ES" dirty="0"/>
          </a:p>
          <a:p>
            <a:pPr marL="0" lvl="0" indent="0" algn="l" rtl="0">
              <a:spcBef>
                <a:spcPts val="0"/>
              </a:spcBef>
              <a:spcAft>
                <a:spcPts val="0"/>
              </a:spcAft>
              <a:buNone/>
            </a:pPr>
            <a:endParaRPr lang="es-ES" u="none" dirty="0"/>
          </a:p>
          <a:p>
            <a:pPr marL="171450" lvl="0" indent="-171450" algn="l" rtl="0">
              <a:spcBef>
                <a:spcPts val="0"/>
              </a:spcBef>
              <a:spcAft>
                <a:spcPts val="0"/>
              </a:spcAft>
              <a:buClr>
                <a:schemeClr val="dk1"/>
              </a:buClr>
              <a:buSzPts val="1200"/>
              <a:buFont typeface="Arial"/>
              <a:buChar char="•"/>
            </a:pPr>
            <a:r>
              <a:rPr lang="es-ES" u="none" dirty="0"/>
              <a:t>Los cordones de las ventanas y de los juguetes representan un riesgo de estrangulamiento</a:t>
            </a:r>
            <a:endParaRPr lang="es-ES" dirty="0"/>
          </a:p>
          <a:p>
            <a:pPr marL="171450" lvl="0" indent="-171450" algn="l" rtl="0">
              <a:spcBef>
                <a:spcPts val="0"/>
              </a:spcBef>
              <a:spcAft>
                <a:spcPts val="0"/>
              </a:spcAft>
              <a:buClr>
                <a:schemeClr val="dk1"/>
              </a:buClr>
              <a:buSzPts val="1200"/>
              <a:buFont typeface="Arial"/>
              <a:buChar char="•"/>
            </a:pPr>
            <a:r>
              <a:rPr lang="es-ES" u="none" dirty="0"/>
              <a:t>Los cordones pueden representar un peligro de tropiezo o pueden ser utilizados por un niño para tirar algo encima de ellos</a:t>
            </a:r>
            <a:endParaRPr lang="es-ES" dirty="0"/>
          </a:p>
          <a:p>
            <a:pPr marL="171450" lvl="0" indent="-171450" algn="l" rtl="0">
              <a:spcBef>
                <a:spcPts val="0"/>
              </a:spcBef>
              <a:spcAft>
                <a:spcPts val="0"/>
              </a:spcAft>
              <a:buClr>
                <a:schemeClr val="dk1"/>
              </a:buClr>
              <a:buSzPts val="1200"/>
              <a:buFont typeface="Arial"/>
              <a:buChar char="•"/>
            </a:pPr>
            <a:r>
              <a:rPr lang="es-ES" u="none" dirty="0"/>
              <a:t>Enchufes</a:t>
            </a:r>
            <a:endParaRPr lang="es-ES" dirty="0"/>
          </a:p>
          <a:p>
            <a:pPr marL="171450" lvl="0" indent="-171450" algn="l" rtl="0">
              <a:spcBef>
                <a:spcPts val="0"/>
              </a:spcBef>
              <a:spcAft>
                <a:spcPts val="0"/>
              </a:spcAft>
              <a:buClr>
                <a:schemeClr val="dk1"/>
              </a:buClr>
              <a:buSzPts val="1200"/>
              <a:buFont typeface="Arial"/>
              <a:buChar char="•"/>
            </a:pPr>
            <a:r>
              <a:rPr lang="es-ES" u="none" dirty="0"/>
              <a:t>Bolsas de plástico</a:t>
            </a:r>
            <a:endParaRPr lang="es-ES" dirty="0"/>
          </a:p>
          <a:p>
            <a:pPr marL="171450" lvl="0" indent="-171450" algn="l" rtl="0">
              <a:spcBef>
                <a:spcPts val="0"/>
              </a:spcBef>
              <a:spcAft>
                <a:spcPts val="0"/>
              </a:spcAft>
              <a:buClr>
                <a:schemeClr val="dk1"/>
              </a:buClr>
              <a:buSzPts val="1200"/>
              <a:buFont typeface="Arial"/>
              <a:buChar char="•"/>
            </a:pPr>
            <a:r>
              <a:rPr lang="es-ES" u="none" dirty="0"/>
              <a:t>Fósforos, encendedores y velas</a:t>
            </a:r>
            <a:endParaRPr lang="es-ES" dirty="0"/>
          </a:p>
          <a:p>
            <a:pPr marL="171450" lvl="0" indent="-171450" algn="l" rtl="0">
              <a:spcBef>
                <a:spcPts val="0"/>
              </a:spcBef>
              <a:spcAft>
                <a:spcPts val="0"/>
              </a:spcAft>
              <a:buClr>
                <a:schemeClr val="dk1"/>
              </a:buClr>
              <a:buSzPts val="1200"/>
              <a:buFont typeface="Arial"/>
              <a:buChar char="•"/>
            </a:pPr>
            <a:r>
              <a:rPr lang="es-ES" u="none" dirty="0"/>
              <a:t>Pistolas y otras armas</a:t>
            </a:r>
            <a:endParaRPr lang="es-ES" dirty="0"/>
          </a:p>
          <a:p>
            <a:pPr marL="171450" lvl="0" indent="-171450" algn="l" rtl="0">
              <a:spcBef>
                <a:spcPts val="0"/>
              </a:spcBef>
              <a:spcAft>
                <a:spcPts val="0"/>
              </a:spcAft>
              <a:buClr>
                <a:schemeClr val="dk1"/>
              </a:buClr>
              <a:buSzPts val="1200"/>
              <a:buFont typeface="Arial"/>
              <a:buChar char="•"/>
            </a:pPr>
            <a:r>
              <a:rPr lang="es-ES" u="none" dirty="0"/>
              <a:t>Almacenamiento de productos químicos y herramientas en garajes adjuntos</a:t>
            </a:r>
            <a:endParaRPr lang="es-ES" dirty="0"/>
          </a:p>
          <a:p>
            <a:pPr marL="171450" lvl="0" indent="-171450" algn="l" rtl="0">
              <a:spcBef>
                <a:spcPts val="0"/>
              </a:spcBef>
              <a:spcAft>
                <a:spcPts val="0"/>
              </a:spcAft>
              <a:buClr>
                <a:schemeClr val="dk1"/>
              </a:buClr>
              <a:buSzPts val="1200"/>
              <a:buFont typeface="Arial"/>
              <a:buChar char="•"/>
            </a:pPr>
            <a:r>
              <a:rPr lang="es-ES" u="none" dirty="0"/>
              <a:t>Tiempo de pantalla</a:t>
            </a:r>
            <a:endParaRPr lang="es-ES" dirty="0"/>
          </a:p>
          <a:p>
            <a:pPr marL="171450" lvl="0" indent="-171450" algn="l" rtl="0">
              <a:spcBef>
                <a:spcPts val="0"/>
              </a:spcBef>
              <a:spcAft>
                <a:spcPts val="0"/>
              </a:spcAft>
              <a:buClr>
                <a:schemeClr val="dk1"/>
              </a:buClr>
              <a:buSzPts val="1200"/>
              <a:buFont typeface="Arial"/>
              <a:buChar char="•"/>
            </a:pPr>
            <a:r>
              <a:rPr lang="es-ES" u="none" dirty="0"/>
              <a:t>Riesgos de quemaduras/escaldaduras por agua caliente y calentadores de radiadores </a:t>
            </a:r>
            <a:endParaRPr lang="es-ES" dirty="0"/>
          </a:p>
          <a:p>
            <a:pPr marL="171450" lvl="0" indent="-171450" algn="l" rtl="0">
              <a:spcBef>
                <a:spcPts val="0"/>
              </a:spcBef>
              <a:spcAft>
                <a:spcPts val="0"/>
              </a:spcAft>
              <a:buClr>
                <a:schemeClr val="dk1"/>
              </a:buClr>
              <a:buSzPts val="1200"/>
              <a:buFont typeface="Arial"/>
              <a:buChar char="•"/>
            </a:pPr>
            <a:r>
              <a:rPr lang="es-ES" u="none" dirty="0"/>
              <a:t>(120 grados es la temperatura recomendada para los calentadores de agua por la Comisión de Seguridad de Productos del Consumidor)</a:t>
            </a:r>
            <a:endParaRPr lang="es-ES" dirty="0"/>
          </a:p>
          <a:p>
            <a:pPr marL="171450" lvl="0" indent="-171450" algn="l" rtl="0">
              <a:spcBef>
                <a:spcPts val="0"/>
              </a:spcBef>
              <a:spcAft>
                <a:spcPts val="0"/>
              </a:spcAft>
              <a:buClr>
                <a:schemeClr val="dk1"/>
              </a:buClr>
              <a:buSzPts val="1200"/>
              <a:buFont typeface="Arial"/>
              <a:buChar char="•"/>
            </a:pPr>
            <a:r>
              <a:rPr lang="es-ES" u="none" dirty="0"/>
              <a:t>Calentadores portátiles</a:t>
            </a:r>
            <a:endParaRPr lang="es-ES" dirty="0"/>
          </a:p>
          <a:p>
            <a:pPr marL="171450" lvl="0" indent="-171450" algn="l" rtl="0">
              <a:spcBef>
                <a:spcPts val="0"/>
              </a:spcBef>
              <a:spcAft>
                <a:spcPts val="0"/>
              </a:spcAft>
              <a:buClr>
                <a:schemeClr val="dk1"/>
              </a:buClr>
              <a:buSzPts val="1200"/>
              <a:buFont typeface="Arial"/>
              <a:buChar char="•"/>
            </a:pPr>
            <a:r>
              <a:rPr lang="es-ES" u="none" dirty="0"/>
              <a:t>Muebles que se vuelcan (televisores sobre tocadores, lámparas sobre muebles de cabecera de noche o mesas/escritorios)</a:t>
            </a:r>
            <a:endParaRPr lang="es-ES" dirty="0"/>
          </a:p>
          <a:p>
            <a:pPr marL="171450" lvl="0" indent="-171450" algn="l" rtl="0">
              <a:spcBef>
                <a:spcPts val="0"/>
              </a:spcBef>
              <a:spcAft>
                <a:spcPts val="0"/>
              </a:spcAft>
              <a:buClr>
                <a:schemeClr val="dk1"/>
              </a:buClr>
              <a:buSzPts val="1200"/>
              <a:buFont typeface="Arial"/>
              <a:buChar char="•"/>
            </a:pPr>
            <a:r>
              <a:rPr lang="es-ES" u="none" dirty="0"/>
              <a:t>Cables expuestos, extensiones de tomacorrientes con muchas cosas enchufadas</a:t>
            </a:r>
            <a:endParaRPr lang="es-ES" dirty="0"/>
          </a:p>
          <a:p>
            <a:pPr marL="171450" lvl="0" indent="-171450" algn="l" rtl="0">
              <a:spcBef>
                <a:spcPts val="0"/>
              </a:spcBef>
              <a:spcAft>
                <a:spcPts val="0"/>
              </a:spcAft>
              <a:buClr>
                <a:schemeClr val="dk1"/>
              </a:buClr>
              <a:buSzPts val="1200"/>
              <a:buFont typeface="Arial"/>
              <a:buChar char="•"/>
            </a:pPr>
            <a:r>
              <a:rPr lang="es-ES" u="none" dirty="0"/>
              <a:t>Agua</a:t>
            </a:r>
            <a:endParaRPr lang="es-ES" dirty="0"/>
          </a:p>
          <a:p>
            <a:pPr marL="0" lvl="0" indent="0" algn="l" rtl="0">
              <a:spcBef>
                <a:spcPts val="0"/>
              </a:spcBef>
              <a:spcAft>
                <a:spcPts val="0"/>
              </a:spcAft>
              <a:buClr>
                <a:schemeClr val="dk1"/>
              </a:buClr>
              <a:buSzPts val="1200"/>
              <a:buFont typeface="Arial"/>
              <a:buNone/>
            </a:pPr>
            <a:endParaRPr lang="es-ES" u="none" dirty="0"/>
          </a:p>
          <a:p>
            <a:pPr marL="0" lvl="0" indent="0" algn="l" rtl="0">
              <a:spcBef>
                <a:spcPts val="0"/>
              </a:spcBef>
              <a:spcAft>
                <a:spcPts val="0"/>
              </a:spcAft>
              <a:buNone/>
            </a:pPr>
            <a:r>
              <a:rPr lang="es-ES" dirty="0"/>
              <a:t>Repasar la seguridad en el agua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Explica que los niños pueden ahogarse más fácilmente porque su cabeza es mucho más grande en proporción a su cuerpo</a:t>
            </a:r>
          </a:p>
          <a:p>
            <a:pPr marL="0" lvl="0" indent="0" algn="l" rtl="0">
              <a:spcBef>
                <a:spcPts val="0"/>
              </a:spcBef>
              <a:spcAft>
                <a:spcPts val="0"/>
              </a:spcAft>
              <a:buNone/>
            </a:pPr>
            <a:r>
              <a:rPr lang="es-ES" dirty="0"/>
              <a:t>Por ejemplo, un niño podría volcarse en un cubo de agua y ser incapaz de salir por sí mismo </a:t>
            </a:r>
          </a:p>
          <a:p>
            <a:pPr marL="0" lvl="0" indent="0" algn="l" rtl="0">
              <a:spcBef>
                <a:spcPts val="0"/>
              </a:spcBef>
              <a:spcAft>
                <a:spcPts val="0"/>
              </a:spcAft>
              <a:buNone/>
            </a:pPr>
            <a:r>
              <a:rPr lang="es-ES" dirty="0"/>
              <a:t> </a:t>
            </a:r>
          </a:p>
          <a:p>
            <a:pPr marL="0" lvl="0" indent="0" algn="l" rtl="0">
              <a:spcBef>
                <a:spcPts val="0"/>
              </a:spcBef>
              <a:spcAft>
                <a:spcPts val="0"/>
              </a:spcAft>
              <a:buNone/>
            </a:pPr>
            <a:r>
              <a:rPr lang="es-ES" dirty="0"/>
              <a:t>Explique que los niños pueden ahogarse en menos de cinco centímetros de agua y que el ahogamiento suele ser silencioso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que deben tirar el agua estancada en cubos, cubetas o contenedores </a:t>
            </a:r>
          </a:p>
          <a:p>
            <a:pPr marL="0" lvl="0" indent="0" algn="l" rtl="0">
              <a:spcBef>
                <a:spcPts val="0"/>
              </a:spcBef>
              <a:spcAft>
                <a:spcPts val="0"/>
              </a:spcAft>
              <a:buNone/>
            </a:pPr>
            <a:r>
              <a:rPr lang="es-ES" dirty="0"/>
              <a:t>(vaciar la bañera inmediatamente, mantener las tapas de los inodoros cerradas, restringir el acceso a los baños y lavaderos)</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https://www.safekids.org/infographic/facts-about-kids-and-danger-drowning</a:t>
            </a:r>
          </a:p>
          <a:p>
            <a:pPr marL="0" lvl="0" indent="0" algn="l" rtl="0">
              <a:spcBef>
                <a:spcPts val="0"/>
              </a:spcBef>
              <a:spcAft>
                <a:spcPts val="0"/>
              </a:spcAft>
              <a:buNone/>
            </a:pPr>
            <a:r>
              <a:rPr lang="es-ES" dirty="0"/>
              <a:t>https://www.safekids.org/sites/default/files/documents/water_safety_tips_0.pdf</a:t>
            </a:r>
          </a:p>
          <a:p>
            <a:pPr marL="0" lvl="0" indent="0" algn="l" rtl="0">
              <a:spcBef>
                <a:spcPts val="845"/>
              </a:spcBef>
              <a:spcAft>
                <a:spcPts val="0"/>
              </a:spcAft>
              <a:buNone/>
            </a:pPr>
            <a:endParaRPr b="1" dirty="0">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physical activity and outdoor play are important for a child’s healthy development</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Remind providers that this includes infants and toddlers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that best practice is, when weather permits, to offer daily active outdoor play in every season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why they think outdoor play might be important for a child’s development? </a:t>
            </a:r>
          </a:p>
          <a:p>
            <a:endParaRPr lang="en-US" b="0" dirty="0">
              <a:latin typeface="Gotham Book" panose="02000604040000020004" pitchFamily="50" charset="0"/>
              <a:cs typeface="Arial" panose="020B0604020202020204" pitchFamily="34" charset="0"/>
            </a:endParaRPr>
          </a:p>
          <a:p>
            <a:r>
              <a:rPr lang="en-US" b="0"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b="0" u="none"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It invites children to learn STEM skills</a:t>
            </a:r>
          </a:p>
          <a:p>
            <a:r>
              <a:rPr lang="en-US" b="0" dirty="0">
                <a:latin typeface="Gotham Book" panose="02000604040000020004" pitchFamily="50" charset="0"/>
                <a:cs typeface="Arial" panose="020B0604020202020204" pitchFamily="34" charset="0"/>
              </a:rPr>
              <a:t>It creates opportunities for social interaction and collaboration</a:t>
            </a:r>
          </a:p>
          <a:p>
            <a:r>
              <a:rPr lang="en-US" b="0" dirty="0">
                <a:latin typeface="Gotham Book" panose="02000604040000020004" pitchFamily="50" charset="0"/>
                <a:cs typeface="Arial" panose="020B0604020202020204" pitchFamily="34" charset="0"/>
              </a:rPr>
              <a:t>It promotes physical health</a:t>
            </a:r>
          </a:p>
          <a:p>
            <a:r>
              <a:rPr lang="en-US" b="0" dirty="0">
                <a:latin typeface="Gotham Book" panose="02000604040000020004" pitchFamily="50" charset="0"/>
                <a:cs typeface="Arial" panose="020B0604020202020204" pitchFamily="34" charset="0"/>
              </a:rPr>
              <a:t>It invites new contexts for learning</a:t>
            </a:r>
          </a:p>
          <a:p>
            <a:r>
              <a:rPr lang="en-US" b="0" dirty="0">
                <a:latin typeface="Gotham Book" panose="02000604040000020004" pitchFamily="50" charset="0"/>
                <a:cs typeface="Arial" panose="020B0604020202020204" pitchFamily="34" charset="0"/>
              </a:rPr>
              <a:t>It promotes better sleep</a:t>
            </a:r>
          </a:p>
          <a:p>
            <a:r>
              <a:rPr lang="en-US" b="0" dirty="0">
                <a:latin typeface="Gotham Book" panose="02000604040000020004" pitchFamily="50" charset="0"/>
                <a:cs typeface="Arial" panose="020B0604020202020204" pitchFamily="34" charset="0"/>
              </a:rPr>
              <a:t>It gives children a chance to take appropriate risks</a:t>
            </a:r>
          </a:p>
          <a:p>
            <a:r>
              <a:rPr lang="en-US" b="0" dirty="0">
                <a:latin typeface="Gotham Book" panose="02000604040000020004" pitchFamily="50" charset="0"/>
                <a:cs typeface="Arial" panose="020B0604020202020204" pitchFamily="34" charset="0"/>
              </a:rPr>
              <a:t>It may lead to better learning outcomes once children return to other activities </a:t>
            </a:r>
          </a:p>
          <a:p>
            <a:r>
              <a:rPr lang="en-US" b="0" dirty="0">
                <a:latin typeface="Gotham Book" panose="02000604040000020004" pitchFamily="50" charset="0"/>
                <a:cs typeface="Arial" panose="020B0604020202020204" pitchFamily="34" charset="0"/>
              </a:rPr>
              <a:t>It </a:t>
            </a:r>
            <a:r>
              <a:rPr lang="en-US" dirty="0">
                <a:latin typeface="Gotham Book" panose="02000604040000020004" pitchFamily="50" charset="0"/>
                <a:cs typeface="Arial" panose="020B0604020202020204" pitchFamily="34" charset="0"/>
              </a:rPr>
              <a:t>anchors children to the real world</a:t>
            </a:r>
          </a:p>
          <a:p>
            <a:pPr marL="0" lvl="1"/>
            <a:endParaRPr lang="en-US"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a:t>
            </a:r>
          </a:p>
          <a:p>
            <a:r>
              <a:rPr lang="en-US" dirty="0">
                <a:latin typeface="Gotham Book" panose="02000604040000020004" pitchFamily="50" charset="0"/>
                <a:cs typeface="Arial" panose="020B0604020202020204" pitchFamily="34" charset="0"/>
              </a:rPr>
              <a:t>https://www.naeyc.org/resources/pubs/yc/may2019/outdoor-play-is-essential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41</a:t>
            </a:fld>
            <a:endParaRPr lang="en-US"/>
          </a:p>
        </p:txBody>
      </p:sp>
    </p:spTree>
    <p:extLst>
      <p:ext uri="{BB962C8B-B14F-4D97-AF65-F5344CB8AC3E}">
        <p14:creationId xmlns:p14="http://schemas.microsoft.com/office/powerpoint/2010/main" val="52594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esta diapositiva que explica los peligros al aire libre y anima a los proveedores a hablar con la familia sobre sus normas relacionadas con la seguridad al aire libre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Recuerda a los proveedores que establezcan sus propios límites de seguridad en el tiempo de cuidado si hay algo con lo que no se sienten cómodos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los peligros que aparecen en la diapositiva: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Destaca la importancia de continuar con la supervisión activa mientras se está al aire libre.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Pregunta a los proveedores qué saben sobre cómo proteger a los niños del </a:t>
            </a:r>
            <a:r>
              <a:rPr lang="es-ES" b="1" dirty="0">
                <a:latin typeface="Arial"/>
                <a:ea typeface="Arial"/>
                <a:cs typeface="Arial"/>
                <a:sym typeface="Arial"/>
              </a:rPr>
              <a:t>sol</a:t>
            </a:r>
            <a:r>
              <a:rPr lang="es-ES" dirty="0">
                <a:latin typeface="Arial"/>
                <a:ea typeface="Arial"/>
                <a:cs typeface="Arial"/>
                <a:sym typeface="Arial"/>
              </a:rPr>
              <a:t>.</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latin typeface="Arial"/>
                <a:ea typeface="Arial"/>
                <a:cs typeface="Arial"/>
                <a:sym typeface="Arial"/>
              </a:rPr>
              <a:t>Las respuestas deben incluir:</a:t>
            </a:r>
          </a:p>
          <a:p>
            <a:pPr marL="0" lvl="0" indent="0" algn="l" rtl="0">
              <a:lnSpc>
                <a:spcPct val="115000"/>
              </a:lnSpc>
              <a:spcBef>
                <a:spcPts val="0"/>
              </a:spcBef>
              <a:spcAft>
                <a:spcPts val="0"/>
              </a:spcAft>
              <a:buSzPts val="1100"/>
              <a:buNone/>
            </a:pPr>
            <a:r>
              <a:rPr lang="es-ES" dirty="0">
                <a:latin typeface="Arial"/>
                <a:ea typeface="Arial"/>
                <a:cs typeface="Arial"/>
                <a:sym typeface="Arial"/>
              </a:rPr>
              <a:t>*Lee en voz alta cualquier respuesta que no haya sido mencionada por el grupo.</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Quédate a la sombra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Usa sombreros para el sol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Usa lentes de sol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Viste a los niños con prendas que no sean transparentes para proteger su piel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Coloca protector solar con frecuencia y en la cantidad adecuada (para todos los tonos de piel, en todas las áreas expuestas; sigue las instrucciones del envase)</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Vigila a los niños para detectar signos de deshidratación (irritabilidad, enrojecimiento, llanto excesivo)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Habla sobre el peligro de las </a:t>
            </a:r>
            <a:r>
              <a:rPr lang="es-ES" b="1" dirty="0">
                <a:latin typeface="Arial"/>
                <a:ea typeface="Arial"/>
                <a:cs typeface="Arial"/>
                <a:sym typeface="Arial"/>
              </a:rPr>
              <a:t>mordidas de animales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Resalta la importancia de conocer los animales que viven en la zona o el barrio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Alienta a los proveedores a enseñar a los niños a no acercarse nunca a los animales sin consultar primero con un adulto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proveedores qué ideas tienen para mantener la seguridad de los niños cerca del </a:t>
            </a:r>
            <a:r>
              <a:rPr lang="es-ES" b="1" dirty="0">
                <a:latin typeface="Arial"/>
                <a:ea typeface="Arial"/>
                <a:cs typeface="Arial"/>
                <a:sym typeface="Arial"/>
              </a:rPr>
              <a:t>agua</a:t>
            </a:r>
            <a:r>
              <a:rPr lang="es-ES" dirty="0">
                <a:latin typeface="Arial"/>
                <a:ea typeface="Arial"/>
                <a:cs typeface="Arial"/>
                <a:sym typeface="Arial"/>
              </a:rPr>
              <a:t> en el exterior.</a:t>
            </a:r>
            <a:endParaRPr lang="es-ES" dirty="0"/>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latin typeface="Arial"/>
                <a:ea typeface="Arial"/>
                <a:cs typeface="Arial"/>
                <a:sym typeface="Arial"/>
              </a:rPr>
              <a:t>Las respuestas deben incluir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*Lee en voz alta cualquier respuesta que el grupo no haya mencionado</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Ten a los niños junto a ti cuando haya agua cerca</a:t>
            </a:r>
          </a:p>
          <a:p>
            <a:pPr marL="0" lvl="0" indent="0" algn="l" rtl="0">
              <a:lnSpc>
                <a:spcPct val="115000"/>
              </a:lnSpc>
              <a:spcBef>
                <a:spcPts val="0"/>
              </a:spcBef>
              <a:spcAft>
                <a:spcPts val="0"/>
              </a:spcAft>
              <a:buClr>
                <a:schemeClr val="dk1"/>
              </a:buClr>
              <a:buSzPts val="1100"/>
              <a:buFont typeface="Arial"/>
              <a:buNone/>
            </a:pPr>
            <a:r>
              <a:rPr lang="es-ES" b="1" i="1" dirty="0">
                <a:latin typeface="Arial"/>
                <a:ea typeface="Arial"/>
                <a:cs typeface="Arial"/>
                <a:sym typeface="Arial"/>
              </a:rPr>
              <a:t>Asegúrate de que los niños no puedan ingresar a una piscina, estanque u otra masa de agua donde tú los cuidas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 ideal es que la piscina tenga una puerta con cierre automático y esté rodeada por una valla de 4 pies o 1, 20 metros).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Habla sobre la seguridad en el jardín explicando la importancia de recorrer la zona para asegurarse de que no haya peligros (cristales rotos, objetos con los que se pueda tropezar, basura, etc.) antes de que los niños jueguen allí</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Alienta a los cuidadores a que se informen sobre dónde están los productos químicos, suministros para el césped y el auto y las herramientas y se aseguren de que los niños no puedan acceder a ellos </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Recuerda a los cuidadores la importancia de llevar cascos y  otros equipos de protección cuando anden en bicicleta, triciclo, patinete y otros vehículos</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err="1">
                <a:latin typeface="Arial"/>
                <a:ea typeface="Arial"/>
                <a:cs typeface="Arial"/>
                <a:sym typeface="Arial"/>
              </a:rPr>
              <a:t>Sources</a:t>
            </a: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https://www.safekids.org/infographic/facts-about-kids-and-danger-drowning</a:t>
            </a: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4"/>
              </a:rPr>
              <a:t>https://www.safekids.org/sites/default/files/documents/water_safety_tips_0.pdf</a:t>
            </a: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5"/>
              </a:rPr>
              <a:t>https://www.epa.gov/sites/production/files/documents/actionsteps.pdf</a:t>
            </a: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6"/>
              </a:rPr>
              <a:t>https://playgroundsafety.org/sites/default/files/2018-11/npps-report-card.pdf</a:t>
            </a: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7"/>
              </a:rPr>
              <a:t>https://www.fda.gov/consumers/consumer-updates/should-you-put-sunscreen-infants-not-usually</a:t>
            </a: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8"/>
              </a:rPr>
              <a:t>https://www.parents.com/kids/safety/outdoor/sun-care-basics/</a:t>
            </a:r>
            <a:r>
              <a:rPr lang="es-ES" dirty="0">
                <a:latin typeface="Arial"/>
                <a:ea typeface="Arial"/>
                <a:cs typeface="Arial"/>
                <a:sym typeface="Arial"/>
              </a:rPr>
              <a:t> </a:t>
            </a:r>
            <a:endParaRPr i="0" dirty="0">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retomando el debate sobre los peligros en el exterior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peligros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Discuta los peligros que el tráfico, las vías de acceso y los estacionamientos representan para los niños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muchos niños no pueden ser vistos por el espejo retrovisor o por la parte delantera del coche debido a su altura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algunos niños son incapaces de percibir el peligro en torno a los vehículos y destaque la importancia de enseñar a los niños a mantenerse alejados de los coches estacionados y a pedir ayuda a un adulto si un juguete rueda por debajo de un vehículo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Dígales a los proveedores que si retiran los juguetes de las entradas de los vehículos o de los garajes, pueden ayudar a reducir el riesgo de que los niños sean arrollados.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referencia a la tabla meteorológica que figura en los recursos y anime a los proveedores a utilizarla para saber qué temperaturas son seguras para el tiempo al aire libre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Hable de la importancia de que los niños se vistan adecuadamente para el clima y se mantengan hidratados sin importar la temperatura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en qué cosas es importante pensar cuando se lleva a los niños al parque infantil</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u="sng" dirty="0"/>
              <a:t>Las respuestas deben incluir</a:t>
            </a:r>
            <a:endParaRPr lang="es-ES" dirty="0"/>
          </a:p>
          <a:p>
            <a:pPr marL="0" lvl="0" indent="0" algn="l" rtl="0">
              <a:spcBef>
                <a:spcPts val="0"/>
              </a:spcBef>
              <a:spcAft>
                <a:spcPts val="0"/>
              </a:spcAft>
              <a:buNone/>
            </a:pPr>
            <a:r>
              <a:rPr lang="es-ES" u="sng" dirty="0"/>
              <a:t>*Lee las respuestas que no hayan sido mencionadas por el grupo</a:t>
            </a:r>
            <a:endParaRPr lang="es-ES" dirty="0"/>
          </a:p>
          <a:p>
            <a:pPr marL="0" lvl="0" indent="0" algn="l" rtl="0">
              <a:spcBef>
                <a:spcPts val="0"/>
              </a:spcBef>
              <a:spcAft>
                <a:spcPts val="0"/>
              </a:spcAft>
              <a:buNone/>
            </a:pPr>
            <a:endParaRPr lang="es-ES" u="sng" dirty="0"/>
          </a:p>
          <a:p>
            <a:pPr marL="0" lvl="0" indent="0" algn="l" rtl="0">
              <a:spcBef>
                <a:spcPts val="0"/>
              </a:spcBef>
              <a:spcAft>
                <a:spcPts val="0"/>
              </a:spcAft>
              <a:buNone/>
            </a:pPr>
            <a:r>
              <a:rPr lang="es-ES" u="sng" dirty="0"/>
              <a:t>Equipos de juego adecuados a la edad (un parque infantil debe tener una zona separada para los niños menores de 5 años)</a:t>
            </a:r>
            <a:endParaRPr lang="es-ES" dirty="0"/>
          </a:p>
          <a:p>
            <a:pPr marL="0" lvl="0" indent="0" algn="l" rtl="0">
              <a:spcBef>
                <a:spcPts val="0"/>
              </a:spcBef>
              <a:spcAft>
                <a:spcPts val="0"/>
              </a:spcAft>
              <a:buNone/>
            </a:pPr>
            <a:r>
              <a:rPr lang="es-ES" u="sng" dirty="0"/>
              <a:t>Peligros como equipos de juego oxidados o rotos (inspeccione los equipos antes de que los niños los utilicen)</a:t>
            </a:r>
            <a:endParaRPr lang="es-ES" dirty="0"/>
          </a:p>
          <a:p>
            <a:pPr marL="0" lvl="0" indent="0" algn="l" rtl="0">
              <a:spcBef>
                <a:spcPts val="0"/>
              </a:spcBef>
              <a:spcAft>
                <a:spcPts val="0"/>
              </a:spcAft>
              <a:buNone/>
            </a:pPr>
            <a:r>
              <a:rPr lang="es-ES" u="sng" dirty="0"/>
              <a:t>Basura en el área de juego (latas de refresco, cristales rotos, etc.)</a:t>
            </a:r>
            <a:endParaRPr lang="es-ES" dirty="0"/>
          </a:p>
          <a:p>
            <a:pPr marL="0" lvl="0" indent="0" algn="l" rtl="0">
              <a:spcBef>
                <a:spcPts val="0"/>
              </a:spcBef>
              <a:spcAft>
                <a:spcPts val="0"/>
              </a:spcAft>
              <a:buNone/>
            </a:pPr>
            <a:r>
              <a:rPr lang="es-ES" u="sng" dirty="0"/>
              <a:t>Ropa adecuada (los collares, bufandas y cordones pueden engancharse y representar un peligro de estrangulamiento)</a:t>
            </a:r>
            <a:endParaRPr lang="es-ES" dirty="0"/>
          </a:p>
          <a:p>
            <a:pPr marL="0" lvl="0" indent="0" algn="l" rtl="0">
              <a:spcBef>
                <a:spcPts val="0"/>
              </a:spcBef>
              <a:spcAft>
                <a:spcPts val="0"/>
              </a:spcAft>
              <a:buNone/>
            </a:pPr>
            <a:endParaRPr lang="es-ES" u="sng" dirty="0"/>
          </a:p>
          <a:p>
            <a:pPr marL="0" lvl="0" indent="0" algn="l" rtl="0">
              <a:spcBef>
                <a:spcPts val="0"/>
              </a:spcBef>
              <a:spcAft>
                <a:spcPts val="0"/>
              </a:spcAft>
              <a:buNone/>
            </a:pPr>
            <a:r>
              <a:rPr lang="es-ES" u="sng" dirty="0"/>
              <a:t>Folleto:</a:t>
            </a:r>
            <a:endParaRPr lang="es-ES" dirty="0"/>
          </a:p>
          <a:p>
            <a:pPr marL="0" lvl="0" indent="0" algn="l" rtl="0">
              <a:spcBef>
                <a:spcPts val="0"/>
              </a:spcBef>
              <a:spcAft>
                <a:spcPts val="0"/>
              </a:spcAft>
              <a:buNone/>
            </a:pPr>
            <a:r>
              <a:rPr lang="es-ES" u="sng" dirty="0"/>
              <a:t>Guía meteorológica para el juego al aire libre</a:t>
            </a:r>
            <a:endParaRPr lang="es-ES" dirty="0"/>
          </a:p>
          <a:p>
            <a:pPr marL="0" lvl="0" indent="0" algn="l" rtl="0">
              <a:spcBef>
                <a:spcPts val="0"/>
              </a:spcBef>
              <a:spcAft>
                <a:spcPts val="0"/>
              </a:spcAft>
              <a:buNone/>
            </a:pPr>
            <a:r>
              <a:rPr lang="es-ES" dirty="0"/>
              <a:t>https://www.child-daycare-directory.com/wp-content/uploads/childcare-weather-watch-chart.jpg</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https://child-daycare-directory.com/resources/childcare-weather-watch/</a:t>
            </a:r>
          </a:p>
          <a:p>
            <a:pPr marL="0" lvl="0" indent="0" algn="l" rtl="0">
              <a:spcBef>
                <a:spcPts val="0"/>
              </a:spcBef>
              <a:spcAft>
                <a:spcPts val="0"/>
              </a:spcAft>
              <a:buNone/>
            </a:pPr>
            <a:r>
              <a:rPr lang="es-ES" dirty="0"/>
              <a:t>https://playgroundsafety.org/sites/default/files/2018-11/npps-report-card.pdf</a:t>
            </a:r>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43</a:t>
            </a:fld>
            <a:endParaRPr lang="en-US"/>
          </a:p>
        </p:txBody>
      </p:sp>
    </p:spTree>
    <p:extLst>
      <p:ext uri="{BB962C8B-B14F-4D97-AF65-F5344CB8AC3E}">
        <p14:creationId xmlns:p14="http://schemas.microsoft.com/office/powerpoint/2010/main" val="1749745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knowledge of possible environmental hazards is important to keeping children safe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with providers that l</a:t>
            </a:r>
            <a:r>
              <a:rPr lang="en-US" b="0" dirty="0">
                <a:latin typeface="Gotham Book" panose="02000604040000020004" pitchFamily="50" charset="0"/>
                <a:cs typeface="Arial" panose="020B0604020202020204" pitchFamily="34" charset="0"/>
              </a:rPr>
              <a:t>ead is the most common environmental hazard, but is </a:t>
            </a:r>
            <a:r>
              <a:rPr lang="en-US" dirty="0">
                <a:latin typeface="Gotham Book" panose="02000604040000020004" pitchFamily="50" charset="0"/>
                <a:cs typeface="Arial" panose="020B0604020202020204" pitchFamily="34" charset="0"/>
              </a:rPr>
              <a:t>100% preventable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Stress that </a:t>
            </a:r>
            <a:r>
              <a:rPr lang="en-US" b="0" dirty="0">
                <a:latin typeface="Gotham Book" panose="02000604040000020004" pitchFamily="50" charset="0"/>
                <a:cs typeface="Arial" panose="020B0604020202020204" pitchFamily="34" charset="0"/>
              </a:rPr>
              <a:t>no amount of lead is safe for consumption </a:t>
            </a:r>
            <a:r>
              <a:rPr lang="en-US" b="0" u="none" dirty="0">
                <a:latin typeface="Gotham Book" panose="02000604040000020004" pitchFamily="50" charset="0"/>
                <a:cs typeface="Arial" panose="020B0604020202020204" pitchFamily="34" charset="0"/>
              </a:rPr>
              <a:t>– even one paint chip has enough lead to poison a child</a:t>
            </a:r>
          </a:p>
          <a:p>
            <a:endParaRPr lang="en-US" b="0"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Explain that children between the ages of 6 months and 6 years and pregnant women are most at risk, and that there are two potential sources of lead that are important to be aware of </a:t>
            </a:r>
          </a:p>
          <a:p>
            <a:endParaRPr lang="en-US" b="0"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Paint</a:t>
            </a:r>
          </a:p>
          <a:p>
            <a:r>
              <a:rPr lang="en-US" b="0" dirty="0">
                <a:latin typeface="Gotham Book" panose="02000604040000020004" pitchFamily="50" charset="0"/>
                <a:cs typeface="Arial" panose="020B0604020202020204" pitchFamily="34" charset="0"/>
              </a:rPr>
              <a:t>Explain that houses built before 1978 are more likely to have lead-based paint, which is poisonous </a:t>
            </a:r>
          </a:p>
          <a:p>
            <a:endParaRPr lang="en-US" i="0" dirty="0">
              <a:latin typeface="Gotham Book" panose="02000604040000020004" pitchFamily="50" charset="0"/>
              <a:cs typeface="Arial" panose="020B0604020202020204" pitchFamily="34" charset="0"/>
            </a:endParaRPr>
          </a:p>
          <a:p>
            <a:r>
              <a:rPr lang="en-US" b="0" i="0" dirty="0">
                <a:latin typeface="Gotham Book" panose="02000604040000020004" pitchFamily="50" charset="0"/>
                <a:cs typeface="Arial" panose="020B0604020202020204" pitchFamily="34" charset="0"/>
              </a:rPr>
              <a:t>Water</a:t>
            </a:r>
          </a:p>
          <a:p>
            <a:r>
              <a:rPr lang="en-US" b="0" i="0" dirty="0">
                <a:latin typeface="Gotham Book" panose="02000604040000020004" pitchFamily="50" charset="0"/>
                <a:cs typeface="Arial" panose="020B0604020202020204" pitchFamily="34" charset="0"/>
              </a:rPr>
              <a:t>Explain that lead pipes can be impacted over time in ways that cause the lead from the pipes to enter the water and cause it to be poisonous </a:t>
            </a:r>
          </a:p>
          <a:p>
            <a:endParaRPr lang="en-US" i="0"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Stress the importance of taking children 12 months and older to their physician to be tested for lead, especially if there has been suspected exposure </a:t>
            </a:r>
          </a:p>
          <a:p>
            <a:pPr defTabSz="914153">
              <a:defRPr/>
            </a:pPr>
            <a:endParaRPr lang="en-US" b="0" i="0" u="none"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Share with providers that the only treatment for lead exposure is to remove the child from the source of lead that is poisoning them </a:t>
            </a:r>
          </a:p>
          <a:p>
            <a:pPr defTabSz="914153">
              <a:defRPr/>
            </a:pPr>
            <a:endParaRPr lang="en-US" b="0" i="0" u="none"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Highlight community resources relating to lead as applicable</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endParaRPr lang="en-US" b="0"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Sources</a:t>
            </a:r>
          </a:p>
          <a:p>
            <a:r>
              <a:rPr lang="en-US" i="0" dirty="0">
                <a:latin typeface="Gotham Book" panose="02000604040000020004" pitchFamily="50" charset="0"/>
                <a:cs typeface="Arial" panose="020B0604020202020204" pitchFamily="34" charset="0"/>
              </a:rPr>
              <a:t>https://www.mayoclinic.org/diseases-conditions/lead-poisoning/diagnosis-treatment/drc-20354723Citation for soil: https://www.mibluecrosscomplete.com/resources/lead-screenings/</a:t>
            </a:r>
          </a:p>
          <a:p>
            <a:r>
              <a:rPr lang="en-US" i="0" dirty="0">
                <a:latin typeface="Gotham Book" panose="02000604040000020004" pitchFamily="50" charset="0"/>
                <a:cs typeface="Arial" panose="020B0604020202020204" pitchFamily="34" charset="0"/>
              </a:rPr>
              <a:t>https://www.cdc.gov/nceh/lead/prevention/sources/soil.htm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44</a:t>
            </a:fld>
            <a:endParaRPr lang="en-US"/>
          </a:p>
        </p:txBody>
      </p:sp>
    </p:spTree>
    <p:extLst>
      <p:ext uri="{BB962C8B-B14F-4D97-AF65-F5344CB8AC3E}">
        <p14:creationId xmlns:p14="http://schemas.microsoft.com/office/powerpoint/2010/main" val="3334119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Explique que es importante entender que la exposición al plomo puede perjudicar gravemente la salud del niño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la gráfica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 exposición al plomo puede causar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Daños en el cerebro y el sistema nervioso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Problemas de aprendizaje y comportamiento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Retraso en el crecimiento y el desarrollo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Problemas de audición y del habla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Esto puede causar </a:t>
            </a:r>
            <a:endParaRPr lang="es-ES" dirty="0"/>
          </a:p>
          <a:p>
            <a:pPr marL="0" lvl="0" indent="0" algn="l" rtl="0">
              <a:spcBef>
                <a:spcPts val="0"/>
              </a:spcBef>
              <a:spcAft>
                <a:spcPts val="0"/>
              </a:spcAft>
              <a:buNone/>
            </a:pPr>
            <a:r>
              <a:rPr lang="es-ES" b="0" dirty="0"/>
              <a:t>Disminución del coeficiente intelectual</a:t>
            </a:r>
            <a:endParaRPr lang="es-ES" dirty="0"/>
          </a:p>
          <a:p>
            <a:pPr marL="0" lvl="0" indent="0" algn="l" rtl="0">
              <a:spcBef>
                <a:spcPts val="0"/>
              </a:spcBef>
              <a:spcAft>
                <a:spcPts val="0"/>
              </a:spcAft>
              <a:buNone/>
            </a:pPr>
            <a:r>
              <a:rPr lang="es-ES" b="0" dirty="0"/>
              <a:t>Disminución de la capacidad de atención</a:t>
            </a:r>
            <a:endParaRPr lang="es-ES" dirty="0"/>
          </a:p>
          <a:p>
            <a:pPr marL="0" lvl="0" indent="0" algn="l" rtl="0">
              <a:spcBef>
                <a:spcPts val="0"/>
              </a:spcBef>
              <a:spcAft>
                <a:spcPts val="0"/>
              </a:spcAft>
              <a:buNone/>
            </a:pPr>
            <a:r>
              <a:rPr lang="es-ES" b="0" dirty="0"/>
              <a:t>Bajo rendimiento escolar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i="0" dirty="0">
                <a:latin typeface="Arial"/>
                <a:ea typeface="Arial"/>
                <a:cs typeface="Arial"/>
                <a:sym typeface="Arial"/>
              </a:rPr>
              <a:t>Pregunte a los proveedores qué dudas pueden tener todavía sobre la exposición al plomo y los riesgos en interiores o exteriores </a:t>
            </a:r>
          </a:p>
          <a:p>
            <a:pPr marL="0" lvl="0" indent="0" algn="l" rtl="0">
              <a:spcBef>
                <a:spcPts val="0"/>
              </a:spcBef>
              <a:spcAft>
                <a:spcPts val="0"/>
              </a:spcAft>
              <a:buNone/>
            </a:pPr>
            <a:endParaRPr lang="es-ES" i="0" dirty="0">
              <a:latin typeface="Arial"/>
              <a:ea typeface="Arial"/>
              <a:cs typeface="Arial"/>
              <a:sym typeface="Arial"/>
            </a:endParaRPr>
          </a:p>
          <a:p>
            <a:pPr marL="0" lvl="0" indent="0" algn="l" rtl="0">
              <a:spcBef>
                <a:spcPts val="0"/>
              </a:spcBef>
              <a:spcAft>
                <a:spcPts val="0"/>
              </a:spcAft>
              <a:buNone/>
            </a:pPr>
            <a:r>
              <a:rPr lang="es-ES" b="1" i="0" dirty="0" err="1">
                <a:latin typeface="Arial"/>
                <a:ea typeface="Arial"/>
                <a:cs typeface="Arial"/>
                <a:sym typeface="Arial"/>
              </a:rPr>
              <a:t>Sources</a:t>
            </a:r>
            <a:endParaRPr lang="es-ES" dirty="0"/>
          </a:p>
          <a:p>
            <a:pPr marL="0" lvl="0" indent="0" algn="l" rtl="0">
              <a:spcBef>
                <a:spcPts val="0"/>
              </a:spcBef>
              <a:spcAft>
                <a:spcPts val="0"/>
              </a:spcAft>
              <a:buNone/>
            </a:pPr>
            <a:r>
              <a:rPr lang="es-ES" i="0" dirty="0" err="1">
                <a:latin typeface="Arial"/>
                <a:ea typeface="Arial"/>
                <a:cs typeface="Arial"/>
                <a:sym typeface="Arial"/>
              </a:rPr>
              <a:t>Well</a:t>
            </a:r>
            <a:r>
              <a:rPr lang="es-ES" i="0" dirty="0">
                <a:latin typeface="Arial"/>
                <a:ea typeface="Arial"/>
                <a:cs typeface="Arial"/>
                <a:sym typeface="Arial"/>
              </a:rPr>
              <a:t> </a:t>
            </a:r>
            <a:r>
              <a:rPr lang="es-ES" i="0" dirty="0" err="1">
                <a:latin typeface="Arial"/>
                <a:ea typeface="Arial"/>
                <a:cs typeface="Arial"/>
                <a:sym typeface="Arial"/>
              </a:rPr>
              <a:t>fed</a:t>
            </a:r>
            <a:r>
              <a:rPr lang="es-ES" i="0" dirty="0">
                <a:latin typeface="Arial"/>
                <a:ea typeface="Arial"/>
                <a:cs typeface="Arial"/>
                <a:sym typeface="Arial"/>
              </a:rPr>
              <a:t> </a:t>
            </a:r>
            <a:r>
              <a:rPr lang="es-ES" i="0" dirty="0" err="1">
                <a:latin typeface="Arial"/>
                <a:ea typeface="Arial"/>
                <a:cs typeface="Arial"/>
                <a:sym typeface="Arial"/>
              </a:rPr>
              <a:t>means</a:t>
            </a:r>
            <a:r>
              <a:rPr lang="es-ES" i="0" dirty="0">
                <a:latin typeface="Arial"/>
                <a:ea typeface="Arial"/>
                <a:cs typeface="Arial"/>
                <a:sym typeface="Arial"/>
              </a:rPr>
              <a:t> </a:t>
            </a:r>
            <a:r>
              <a:rPr lang="es-ES" i="0" dirty="0" err="1">
                <a:latin typeface="Arial"/>
                <a:ea typeface="Arial"/>
                <a:cs typeface="Arial"/>
                <a:sym typeface="Arial"/>
              </a:rPr>
              <a:t>less</a:t>
            </a:r>
            <a:r>
              <a:rPr lang="es-ES" i="0" dirty="0">
                <a:latin typeface="Arial"/>
                <a:ea typeface="Arial"/>
                <a:cs typeface="Arial"/>
                <a:sym typeface="Arial"/>
              </a:rPr>
              <a:t> lead</a:t>
            </a:r>
            <a:endParaRPr lang="es-ES" dirty="0"/>
          </a:p>
          <a:p>
            <a:pPr marL="0" lvl="0" indent="0" algn="l" rtl="0">
              <a:spcBef>
                <a:spcPts val="0"/>
              </a:spcBef>
              <a:spcAft>
                <a:spcPts val="0"/>
              </a:spcAft>
              <a:buNone/>
            </a:pPr>
            <a:r>
              <a:rPr lang="es-ES" i="0" dirty="0">
                <a:latin typeface="Arial"/>
                <a:ea typeface="Arial"/>
                <a:cs typeface="Arial"/>
                <a:sym typeface="Arial"/>
              </a:rPr>
              <a:t>https://www.nationaleatingdisorders.org/learn/by-eating-disorder/other/pica</a:t>
            </a:r>
            <a:endParaRPr lang="es-ES" dirty="0"/>
          </a:p>
          <a:p>
            <a:pPr marL="0" lvl="0" indent="0" algn="l" rtl="0">
              <a:spcBef>
                <a:spcPts val="0"/>
              </a:spcBef>
              <a:spcAft>
                <a:spcPts val="0"/>
              </a:spcAft>
              <a:buNone/>
            </a:pPr>
            <a:r>
              <a:rPr lang="es-ES" b="0" i="0" dirty="0" err="1">
                <a:latin typeface="Arial"/>
                <a:ea typeface="Arial"/>
                <a:cs typeface="Arial"/>
                <a:sym typeface="Arial"/>
              </a:rPr>
              <a:t>Infographic</a:t>
            </a:r>
            <a:r>
              <a:rPr lang="es-ES" b="0" i="0" dirty="0">
                <a:latin typeface="Arial"/>
                <a:ea typeface="Arial"/>
                <a:cs typeface="Arial"/>
                <a:sym typeface="Arial"/>
              </a:rPr>
              <a:t>: </a:t>
            </a:r>
            <a:r>
              <a:rPr lang="es-ES" i="0" dirty="0">
                <a:latin typeface="Arial"/>
                <a:ea typeface="Arial"/>
                <a:cs typeface="Arial"/>
                <a:sym typeface="Arial"/>
              </a:rPr>
              <a:t>https://www.cdc.gov/nceh/lead/prevention/infographic-lead-exposure.htm </a:t>
            </a:r>
            <a:endParaRPr lang="es-ES" dirty="0"/>
          </a:p>
          <a:p>
            <a:pPr marL="0" lvl="0" indent="0" algn="l" rtl="0">
              <a:spcBef>
                <a:spcPts val="0"/>
              </a:spcBef>
              <a:spcAft>
                <a:spcPts val="0"/>
              </a:spcAft>
              <a:buNone/>
            </a:pPr>
            <a:r>
              <a:rPr lang="es-ES" b="1" i="0" dirty="0">
                <a:latin typeface="Arial"/>
                <a:ea typeface="Arial"/>
                <a:cs typeface="Arial"/>
                <a:sym typeface="Arial"/>
              </a:rPr>
              <a:t> </a:t>
            </a:r>
            <a:endParaRPr lang="es-ES" dirty="0"/>
          </a:p>
          <a:p>
            <a:pPr defTabSz="914153">
              <a:defRPr/>
            </a:pPr>
            <a:endParaRPr lang="en-US" b="1"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45</a:t>
            </a:fld>
            <a:endParaRPr lang="en-US"/>
          </a:p>
        </p:txBody>
      </p:sp>
    </p:spTree>
    <p:extLst>
      <p:ext uri="{BB962C8B-B14F-4D97-AF65-F5344CB8AC3E}">
        <p14:creationId xmlns:p14="http://schemas.microsoft.com/office/powerpoint/2010/main" val="4162451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la información de diapositiva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durante muchos años se ha investigado sobre los peligros del humo de segunda mano de los cigarrillos. Cada año se producen decenas de miles de muertes como consecuencia. Aunque aún es necesario seguir investigando los efectos del vapeo, los cigarrillos electrónicos contienen nicotina, lo que puede dañar el cerebro en desarrollo. Dado que no están regulados, también contienen muchas sustancias químicas nocivas que se sabe que causan muchas afecciones de salud.</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Resalta que los proveedores NUNCA deben vapear ni fumar cerca de los niños ni en las áreas donde se los cuida.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Si los proveedores preguntan más sobre el vapeo y los cigarrillos electrónicos: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cigarrillos electrónicos son dispositivos electrónicos que calientan un líquido y producen un aerosol o una mezcla de pequeñas partículas en el aire.</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cigarrillos electrónicos vienen en muchas formas y tamaños. La mayoría tiene una batería, un objeto que calienta y un lugar para contener el líquido.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•Algunos cigarrillos electrónicos se parecen a los cigarrillos puros o pipas normales. Otros se parecen a memorias USB, lapiceros y otros objetos cotidianos. Los dispositivos más grandes, como los sistemas de tanque o “mods” no se parecen a otros productos de tabaco.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cigarrillos electrónicos se conocen por muchos nombres diferentes. A veces se les llama “e-</a:t>
            </a:r>
            <a:r>
              <a:rPr lang="es-ES" dirty="0" err="1">
                <a:latin typeface="Arial"/>
                <a:ea typeface="Arial"/>
                <a:cs typeface="Arial"/>
                <a:sym typeface="Arial"/>
              </a:rPr>
              <a:t>cigs</a:t>
            </a:r>
            <a:r>
              <a:rPr lang="es-ES" dirty="0">
                <a:latin typeface="Arial"/>
                <a:ea typeface="Arial"/>
                <a:cs typeface="Arial"/>
                <a:sym typeface="Arial"/>
              </a:rPr>
              <a:t>”, “pipas electrónicas”, “mods”, “lápiz </a:t>
            </a:r>
            <a:r>
              <a:rPr lang="es-ES" dirty="0" err="1">
                <a:latin typeface="Arial"/>
                <a:ea typeface="Arial"/>
                <a:cs typeface="Arial"/>
                <a:sym typeface="Arial"/>
              </a:rPr>
              <a:t>vaper</a:t>
            </a:r>
            <a:r>
              <a:rPr lang="es-ES" dirty="0">
                <a:latin typeface="Arial"/>
                <a:ea typeface="Arial"/>
                <a:cs typeface="Arial"/>
                <a:sym typeface="Arial"/>
              </a:rPr>
              <a:t>”, “</a:t>
            </a:r>
            <a:r>
              <a:rPr lang="es-ES" dirty="0" err="1">
                <a:latin typeface="Arial"/>
                <a:ea typeface="Arial"/>
                <a:cs typeface="Arial"/>
                <a:sym typeface="Arial"/>
              </a:rPr>
              <a:t>vaper</a:t>
            </a:r>
            <a:r>
              <a:rPr lang="es-ES" dirty="0">
                <a:latin typeface="Arial"/>
                <a:ea typeface="Arial"/>
                <a:cs typeface="Arial"/>
                <a:sym typeface="Arial"/>
              </a:rPr>
              <a:t>”, “sistemas de tanque” y “sistemas electrónicos de administración de nicotina (ENDS, por sus siglas en inglés)”.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•El uso de un cigarrillo electrónico a veces se denomina “vapear”.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Fuentes: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www.cdc.gov/tobacco/basic_information/e-cigarettes/</a:t>
            </a:r>
            <a:endParaRPr lang="es-ES" u="sng" dirty="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t>
            </a:r>
            <a:r>
              <a:rPr lang="es-ES" u="sng" dirty="0">
                <a:solidFill>
                  <a:schemeClr val="hlink"/>
                </a:solidFill>
                <a:latin typeface="Arial"/>
                <a:ea typeface="Arial"/>
                <a:cs typeface="Arial"/>
                <a:sym typeface="Arial"/>
                <a:hlinkClick r:id="rId4"/>
              </a:rPr>
              <a:t>www.parents.com/</a:t>
            </a:r>
            <a:r>
              <a:rPr lang="es-ES" u="sng" dirty="0" err="1">
                <a:solidFill>
                  <a:schemeClr val="hlink"/>
                </a:solidFill>
                <a:latin typeface="Arial"/>
                <a:ea typeface="Arial"/>
                <a:cs typeface="Arial"/>
                <a:sym typeface="Arial"/>
                <a:hlinkClick r:id="rId4"/>
              </a:rPr>
              <a:t>kids</a:t>
            </a:r>
            <a:r>
              <a:rPr lang="es-ES" u="sng" dirty="0">
                <a:solidFill>
                  <a:schemeClr val="hlink"/>
                </a:solidFill>
                <a:latin typeface="Arial"/>
                <a:ea typeface="Arial"/>
                <a:cs typeface="Arial"/>
                <a:sym typeface="Arial"/>
                <a:hlinkClick r:id="rId4"/>
              </a:rPr>
              <a:t>/</a:t>
            </a:r>
            <a:r>
              <a:rPr lang="es-ES" u="sng" dirty="0" err="1">
                <a:solidFill>
                  <a:schemeClr val="hlink"/>
                </a:solidFill>
                <a:latin typeface="Arial"/>
                <a:ea typeface="Arial"/>
                <a:cs typeface="Arial"/>
                <a:sym typeface="Arial"/>
                <a:hlinkClick r:id="rId4"/>
              </a:rPr>
              <a:t>health</a:t>
            </a:r>
            <a:r>
              <a:rPr lang="es-ES" u="sng" dirty="0">
                <a:solidFill>
                  <a:schemeClr val="hlink"/>
                </a:solidFill>
                <a:latin typeface="Arial"/>
                <a:ea typeface="Arial"/>
                <a:cs typeface="Arial"/>
                <a:sym typeface="Arial"/>
                <a:hlinkClick r:id="rId4"/>
              </a:rPr>
              <a:t>/</a:t>
            </a:r>
            <a:r>
              <a:rPr lang="es-ES" u="sng" dirty="0" err="1">
                <a:solidFill>
                  <a:schemeClr val="hlink"/>
                </a:solidFill>
                <a:latin typeface="Arial"/>
                <a:ea typeface="Arial"/>
                <a:cs typeface="Arial"/>
                <a:sym typeface="Arial"/>
                <a:hlinkClick r:id="rId4"/>
              </a:rPr>
              <a:t>the-dangers-of-vaping-around-your-kids</a:t>
            </a:r>
            <a:r>
              <a:rPr lang="es-ES" u="sng" dirty="0">
                <a:solidFill>
                  <a:schemeClr val="hlink"/>
                </a:solidFill>
                <a:latin typeface="Arial"/>
                <a:ea typeface="Arial"/>
                <a:cs typeface="Arial"/>
                <a:sym typeface="Arial"/>
                <a:hlinkClick r:id="rId4"/>
              </a:rPr>
              <a:t>/</a:t>
            </a:r>
            <a:r>
              <a:rPr lang="es-ES" dirty="0">
                <a:latin typeface="Arial"/>
                <a:ea typeface="Arial"/>
                <a:cs typeface="Arial"/>
                <a:sym typeface="Arial"/>
              </a:rPr>
              <a:t> </a:t>
            </a:r>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Presentar la prevención y el control de las enfermedades infecciosas</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47</a:t>
            </a:fld>
            <a:endParaRPr lang="en-US"/>
          </a:p>
        </p:txBody>
      </p:sp>
    </p:spTree>
    <p:extLst>
      <p:ext uri="{BB962C8B-B14F-4D97-AF65-F5344CB8AC3E}">
        <p14:creationId xmlns:p14="http://schemas.microsoft.com/office/powerpoint/2010/main" val="1927687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compartiendo con los proveedores que va a cubrir algunos aspectos básicos sobre los cinco tipos principales de enfermedades que pueden transmitirse de persona a persona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Lea los tipos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Las infecciones virales son causadas por virus e incluyen la varicela, el sarampión, las paperas, la rubéola y la hepatitis</a:t>
            </a:r>
            <a:endParaRPr lang="es-ES" dirty="0"/>
          </a:p>
          <a:p>
            <a:pPr marL="0" lvl="0" indent="0" algn="l" rtl="0">
              <a:spcBef>
                <a:spcPts val="0"/>
              </a:spcBef>
              <a:spcAft>
                <a:spcPts val="0"/>
              </a:spcAft>
              <a:buNone/>
            </a:pPr>
            <a:r>
              <a:rPr lang="es-ES" b="0" dirty="0"/>
              <a:t>Recuerde a los proveedores que estos tipos de infecciones no responden a los antibióticos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Las infecciones bacterianas son causadas por bacterias e incluyen las infecciones de oído, la garganta por estreptococos y las infecciones del tracto urinario</a:t>
            </a:r>
            <a:endParaRPr lang="es-ES" dirty="0"/>
          </a:p>
          <a:p>
            <a:pPr marL="0" lvl="0" indent="0" algn="l" rtl="0">
              <a:spcBef>
                <a:spcPts val="0"/>
              </a:spcBef>
              <a:spcAft>
                <a:spcPts val="0"/>
              </a:spcAft>
              <a:buNone/>
            </a:pPr>
            <a:r>
              <a:rPr lang="es-ES" b="0" dirty="0"/>
              <a:t>Explique que las infecciones bacterianas se tratan con antibióticos.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Las infecciones parasitarias son causadas por parásitos e incluyen piojos, lombrices y lombrices de cinta/Solitarias.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Las infecciones fúngicas son causadas por un hongo e incluyen la tiña, el pie de atleta o la tiña del cuero cabelludo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 enfermedad de los priones es una enfermedad cerebral muy rara pero mortal que afecta a los animales y a los seres humanos y que incluye la enfermedad de las vacas locas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a los proveedores que estos tipos de infecciones se propagan comúnmente de cinco maneras y pida a los voluntarios que compartan sus ideas sobre cómo se propagan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u="sng" dirty="0"/>
              <a:t>Las respuestas deben incluir</a:t>
            </a:r>
            <a:endParaRPr lang="es-ES" dirty="0"/>
          </a:p>
          <a:p>
            <a:pPr marL="0" lvl="0" indent="0" algn="l" rtl="0">
              <a:spcBef>
                <a:spcPts val="0"/>
              </a:spcBef>
              <a:spcAft>
                <a:spcPts val="0"/>
              </a:spcAft>
              <a:buNone/>
            </a:pPr>
            <a:r>
              <a:rPr lang="es-ES" u="none" dirty="0"/>
              <a:t>*Lea cualquier respuesta que no haya sido mencionada por el grupo</a:t>
            </a:r>
            <a:endParaRPr lang="es-ES" dirty="0"/>
          </a:p>
          <a:p>
            <a:pPr marL="0" lvl="0" indent="0" algn="l" rtl="0">
              <a:spcBef>
                <a:spcPts val="0"/>
              </a:spcBef>
              <a:spcAft>
                <a:spcPts val="0"/>
              </a:spcAft>
              <a:buNone/>
            </a:pPr>
            <a:endParaRPr lang="es-ES" u="none" dirty="0"/>
          </a:p>
          <a:p>
            <a:pPr marL="0" lvl="0" indent="0" algn="l" rtl="0">
              <a:spcBef>
                <a:spcPts val="0"/>
              </a:spcBef>
              <a:spcAft>
                <a:spcPts val="0"/>
              </a:spcAft>
              <a:buNone/>
            </a:pPr>
            <a:r>
              <a:rPr lang="es-ES" u="none" dirty="0"/>
              <a:t>Contacto con una persona infectada</a:t>
            </a:r>
            <a:endParaRPr lang="es-ES" dirty="0"/>
          </a:p>
          <a:p>
            <a:pPr marL="0" lvl="0" indent="0" algn="l" rtl="0">
              <a:spcBef>
                <a:spcPts val="0"/>
              </a:spcBef>
              <a:spcAft>
                <a:spcPts val="0"/>
              </a:spcAft>
              <a:buNone/>
            </a:pPr>
            <a:r>
              <a:rPr lang="es-ES" u="none" dirty="0"/>
              <a:t>Contacto con una superficie contaminada</a:t>
            </a:r>
            <a:endParaRPr lang="es-ES" dirty="0"/>
          </a:p>
          <a:p>
            <a:pPr marL="0" lvl="0" indent="0" algn="l" rtl="0">
              <a:spcBef>
                <a:spcPts val="0"/>
              </a:spcBef>
              <a:spcAft>
                <a:spcPts val="0"/>
              </a:spcAft>
              <a:buNone/>
            </a:pPr>
            <a:r>
              <a:rPr lang="es-ES" u="none" dirty="0"/>
              <a:t>A través del aire</a:t>
            </a:r>
            <a:endParaRPr lang="es-ES" dirty="0"/>
          </a:p>
          <a:p>
            <a:pPr marL="0" lvl="0" indent="0" algn="l" rtl="0">
              <a:spcBef>
                <a:spcPts val="0"/>
              </a:spcBef>
              <a:spcAft>
                <a:spcPts val="0"/>
              </a:spcAft>
              <a:buNone/>
            </a:pPr>
            <a:r>
              <a:rPr lang="es-ES" u="none" dirty="0"/>
              <a:t>Mordeduras de insectos</a:t>
            </a:r>
            <a:endParaRPr lang="es-ES" dirty="0"/>
          </a:p>
          <a:p>
            <a:pPr marL="0" lvl="0" indent="0" algn="l" rtl="0">
              <a:spcBef>
                <a:spcPts val="0"/>
              </a:spcBef>
              <a:spcAft>
                <a:spcPts val="0"/>
              </a:spcAft>
              <a:buNone/>
            </a:pPr>
            <a:r>
              <a:rPr lang="es-ES" u="none" dirty="0"/>
              <a:t>Mordeduras de animales</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https://www.niaid.nih.gov/diseases-conditions/prion-diseases </a:t>
            </a:r>
          </a:p>
          <a:p>
            <a:pPr marL="0" lvl="0" indent="0" algn="l" rtl="0">
              <a:spcBef>
                <a:spcPts val="0"/>
              </a:spcBef>
              <a:spcAft>
                <a:spcPts val="0"/>
              </a:spcAft>
              <a:buNone/>
            </a:pPr>
            <a:r>
              <a:rPr lang="es-ES" dirty="0"/>
              <a:t>https://www.verywellhealth.com/infection-5096014</a:t>
            </a:r>
          </a:p>
          <a:p>
            <a:pPr defTabSz="914153">
              <a:defRPr/>
            </a:pPr>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48</a:t>
            </a:fld>
            <a:endParaRPr lang="en-US"/>
          </a:p>
        </p:txBody>
      </p:sp>
    </p:spTree>
    <p:extLst>
      <p:ext uri="{BB962C8B-B14F-4D97-AF65-F5344CB8AC3E}">
        <p14:creationId xmlns:p14="http://schemas.microsoft.com/office/powerpoint/2010/main" val="3467712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*ESTE ES EL ÚNICO VÍDEO QUE DEBE REPRODUCIRSE EN UN NAVEGADOR*.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Presenta el vídeo (demuestra la rapidez con la que se propagan los gérmenes, especialmente entre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Reproduzca el vídeo en línea en su navegador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voluntarios que compartan lo que les ha llamado la atención del vídeo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Video Link</a:t>
            </a:r>
            <a:endParaRPr lang="es-ES" dirty="0"/>
          </a:p>
          <a:p>
            <a:pPr marL="0" lvl="0" indent="0" algn="l" rtl="0">
              <a:spcBef>
                <a:spcPts val="0"/>
              </a:spcBef>
              <a:spcAft>
                <a:spcPts val="0"/>
              </a:spcAft>
              <a:buNone/>
            </a:pPr>
            <a:r>
              <a:rPr lang="es-ES" dirty="0"/>
              <a:t>https://abcnews.go.com/GMA/video/classroom-experiment-reveals-quickly-germs-spread-26755003</a:t>
            </a:r>
          </a:p>
          <a:p>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49</a:t>
            </a:fld>
            <a:endParaRPr lang="en-US"/>
          </a:p>
        </p:txBody>
      </p:sp>
    </p:spTree>
    <p:extLst>
      <p:ext uri="{BB962C8B-B14F-4D97-AF65-F5344CB8AC3E}">
        <p14:creationId xmlns:p14="http://schemas.microsoft.com/office/powerpoint/2010/main" val="215283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latin typeface="Montserrat"/>
                <a:ea typeface="Montserrat"/>
                <a:cs typeface="Montserrat"/>
                <a:sym typeface="Montserrat"/>
              </a:rPr>
              <a:t>Puntos de discusión/notas del facilitador</a:t>
            </a:r>
            <a:endParaRPr lang="es-ES" dirty="0"/>
          </a:p>
          <a:p>
            <a:pPr marL="0" lvl="0" indent="0" algn="l" rtl="0">
              <a:spcBef>
                <a:spcPts val="0"/>
              </a:spcBef>
              <a:spcAft>
                <a:spcPts val="0"/>
              </a:spcAft>
              <a:buNone/>
            </a:pPr>
            <a:endParaRPr lang="es-ES" b="0" dirty="0">
              <a:latin typeface="Montserrat"/>
              <a:ea typeface="Montserrat"/>
              <a:cs typeface="Montserrat"/>
              <a:sym typeface="Montserrat"/>
            </a:endParaRPr>
          </a:p>
          <a:p>
            <a:pPr marL="0" lvl="0" indent="0" algn="l" rtl="0">
              <a:spcBef>
                <a:spcPts val="0"/>
              </a:spcBef>
              <a:spcAft>
                <a:spcPts val="0"/>
              </a:spcAft>
              <a:buNone/>
            </a:pPr>
            <a:r>
              <a:rPr lang="es-ES" b="0" dirty="0">
                <a:latin typeface="Montserrat"/>
                <a:ea typeface="Montserrat"/>
                <a:cs typeface="Montserrat"/>
                <a:sym typeface="Montserrat"/>
              </a:rPr>
              <a:t>Si la capacitación es en persona, oculte esta diapositiva de información interna</a:t>
            </a:r>
            <a:endParaRPr lang="es-ES" b="0" dirty="0"/>
          </a:p>
          <a:p>
            <a:pPr marL="0" lvl="0" indent="0" algn="l" rtl="0">
              <a:spcBef>
                <a:spcPts val="0"/>
              </a:spcBef>
              <a:spcAft>
                <a:spcPts val="0"/>
              </a:spcAft>
              <a:buNone/>
            </a:pPr>
            <a:endParaRPr lang="es-ES" b="0" dirty="0">
              <a:latin typeface="Montserrat"/>
              <a:ea typeface="Montserrat"/>
              <a:cs typeface="Montserrat"/>
              <a:sym typeface="Montserrat"/>
            </a:endParaRPr>
          </a:p>
          <a:p>
            <a:pPr marL="0" lvl="0" indent="0" algn="l" rtl="0">
              <a:spcBef>
                <a:spcPts val="0"/>
              </a:spcBef>
              <a:spcAft>
                <a:spcPts val="0"/>
              </a:spcAft>
              <a:buNone/>
            </a:pPr>
            <a:r>
              <a:rPr lang="es-ES" b="0" dirty="0">
                <a:latin typeface="Montserrat"/>
                <a:ea typeface="Montserrat"/>
                <a:cs typeface="Montserrat"/>
                <a:sym typeface="Montserrat"/>
              </a:rPr>
              <a:t>Explique el propósito de mantener las cámaras web encendidas</a:t>
            </a:r>
            <a:endParaRPr lang="es-ES" b="0" dirty="0"/>
          </a:p>
          <a:p>
            <a:pPr marL="0" lvl="0" indent="0" algn="l" rtl="0">
              <a:spcBef>
                <a:spcPts val="0"/>
              </a:spcBef>
              <a:spcAft>
                <a:spcPts val="0"/>
              </a:spcAft>
              <a:buNone/>
            </a:pPr>
            <a:r>
              <a:rPr lang="es-ES" b="0" dirty="0">
                <a:latin typeface="Montserrat"/>
                <a:ea typeface="Montserrat"/>
                <a:cs typeface="Montserrat"/>
                <a:sym typeface="Montserrat"/>
              </a:rPr>
              <a:t>Ayude a los que quieran encender su cámara</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Explica cómo saber si el micrófono está silenciado o sin silenciar</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Explica cómo activar y desactivar el micrófono</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Explica cómo encontrar el cuadro de chat en diferentes dispositivos</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Explica </a:t>
            </a:r>
            <a:r>
              <a:rPr lang="es-ES" b="0" dirty="0">
                <a:solidFill>
                  <a:srgbClr val="1E4E79"/>
                </a:solidFill>
                <a:latin typeface="Montserrat"/>
                <a:ea typeface="Montserrat"/>
                <a:cs typeface="Montserrat"/>
                <a:sym typeface="Montserrat"/>
              </a:rPr>
              <a:t>cómo utilizar el chat </a:t>
            </a:r>
            <a:r>
              <a:rPr lang="es-ES" b="0" dirty="0">
                <a:latin typeface="Montserrat"/>
                <a:ea typeface="Montserrat"/>
                <a:cs typeface="Montserrat"/>
                <a:sym typeface="Montserrat"/>
              </a:rPr>
              <a:t>para compartir ideas</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Explica cómo hacer preguntas en privado</a:t>
            </a:r>
            <a:endParaRPr lang="es-ES" b="0" dirty="0"/>
          </a:p>
          <a:p>
            <a:pPr marL="0" lvl="0" indent="0" algn="l" rtl="0">
              <a:spcBef>
                <a:spcPts val="0"/>
              </a:spcBef>
              <a:spcAft>
                <a:spcPts val="0"/>
              </a:spcAft>
              <a:buNone/>
            </a:pPr>
            <a:endParaRPr lang="es-ES" b="0" dirty="0">
              <a:latin typeface="Montserrat"/>
              <a:ea typeface="Montserrat"/>
              <a:cs typeface="Montserrat"/>
              <a:sym typeface="Montserrat"/>
            </a:endParaRPr>
          </a:p>
          <a:p>
            <a:pPr marL="0" lvl="0" indent="0" algn="l" rtl="0">
              <a:spcBef>
                <a:spcPts val="0"/>
              </a:spcBef>
              <a:spcAft>
                <a:spcPts val="0"/>
              </a:spcAft>
              <a:buNone/>
            </a:pPr>
            <a:r>
              <a:rPr lang="es-ES" b="0" dirty="0">
                <a:latin typeface="Montserrat"/>
                <a:ea typeface="Montserrat"/>
                <a:cs typeface="Montserrat"/>
                <a:sym typeface="Montserrat"/>
              </a:rPr>
              <a:t>Explica que el paquete de recursos</a:t>
            </a:r>
            <a:endParaRPr lang="es-ES" b="0" dirty="0"/>
          </a:p>
          <a:p>
            <a:pPr marL="0" lvl="0" indent="0" algn="l" rtl="0">
              <a:spcBef>
                <a:spcPts val="0"/>
              </a:spcBef>
              <a:spcAft>
                <a:spcPts val="0"/>
              </a:spcAft>
              <a:buNone/>
            </a:pPr>
            <a:r>
              <a:rPr lang="es-ES" b="0" dirty="0">
                <a:latin typeface="Montserrat"/>
                <a:ea typeface="Montserrat"/>
                <a:cs typeface="Montserrat"/>
                <a:sym typeface="Montserrat"/>
              </a:rPr>
              <a:t>Se encuentra en el sitio web "Great </a:t>
            </a:r>
            <a:r>
              <a:rPr lang="es-ES" b="0" dirty="0" err="1">
                <a:latin typeface="Montserrat"/>
                <a:ea typeface="Montserrat"/>
                <a:cs typeface="Montserrat"/>
                <a:sym typeface="Montserrat"/>
              </a:rPr>
              <a:t>Start</a:t>
            </a:r>
            <a:r>
              <a:rPr lang="es-ES" b="0" dirty="0">
                <a:latin typeface="Montserrat"/>
                <a:ea typeface="Montserrat"/>
                <a:cs typeface="Montserrat"/>
                <a:sym typeface="Montserrat"/>
              </a:rPr>
              <a:t> </a:t>
            </a:r>
            <a:r>
              <a:rPr lang="es-ES" b="0" dirty="0" err="1">
                <a:latin typeface="Montserrat"/>
                <a:ea typeface="Montserrat"/>
                <a:cs typeface="Montserrat"/>
                <a:sym typeface="Montserrat"/>
              </a:rPr>
              <a:t>to</a:t>
            </a:r>
            <a:r>
              <a:rPr lang="es-ES" b="0" dirty="0">
                <a:latin typeface="Montserrat"/>
                <a:ea typeface="Montserrat"/>
                <a:cs typeface="Montserrat"/>
                <a:sym typeface="Montserrat"/>
              </a:rPr>
              <a:t> </a:t>
            </a:r>
            <a:r>
              <a:rPr lang="es-ES" b="0" dirty="0" err="1">
                <a:latin typeface="Montserrat"/>
                <a:ea typeface="Montserrat"/>
                <a:cs typeface="Montserrat"/>
                <a:sym typeface="Montserrat"/>
              </a:rPr>
              <a:t>Quality</a:t>
            </a:r>
            <a:r>
              <a:rPr lang="es-ES" b="0" dirty="0">
                <a:latin typeface="Montserrat"/>
                <a:ea typeface="Montserrat"/>
                <a:cs typeface="Montserrat"/>
                <a:sym typeface="Montserrat"/>
              </a:rPr>
              <a:t>".</a:t>
            </a:r>
            <a:endParaRPr lang="es-ES" b="0" dirty="0"/>
          </a:p>
          <a:p>
            <a:pPr marL="0" lvl="0" indent="0" algn="l" rtl="0">
              <a:spcBef>
                <a:spcPts val="0"/>
              </a:spcBef>
              <a:spcAft>
                <a:spcPts val="0"/>
              </a:spcAft>
              <a:buNone/>
            </a:pPr>
            <a:r>
              <a:rPr lang="es-ES" b="0" dirty="0">
                <a:latin typeface="Montserrat"/>
                <a:ea typeface="Montserrat"/>
                <a:cs typeface="Montserrat"/>
                <a:sym typeface="Montserrat"/>
              </a:rPr>
              <a:t>Se le enviará un enlace por correo electrónico</a:t>
            </a:r>
            <a:endParaRPr lang="es-ES" b="0" dirty="0"/>
          </a:p>
          <a:p>
            <a:pPr marL="0" lvl="0" indent="0" algn="l" rtl="0">
              <a:spcBef>
                <a:spcPts val="0"/>
              </a:spcBef>
              <a:spcAft>
                <a:spcPts val="0"/>
              </a:spcAft>
              <a:buNone/>
            </a:pPr>
            <a:r>
              <a:rPr lang="es-ES" b="0" dirty="0">
                <a:latin typeface="Montserrat"/>
                <a:ea typeface="Montserrat"/>
                <a:cs typeface="Montserrat"/>
                <a:sym typeface="Montserrat"/>
              </a:rPr>
              <a:t>Al final de la capacitación, hay que solicitar el paquete de recursos </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Explica que el personal del centro de recursos local se pondrá en contacto por teléfono y correo electrónico para proporcionar un paquete</a:t>
            </a:r>
            <a:endParaRPr lang="es-ES" b="0" dirty="0"/>
          </a:p>
          <a:p>
            <a:pPr marL="0" lvl="0" indent="0" algn="l" rtl="0">
              <a:spcBef>
                <a:spcPts val="0"/>
              </a:spcBef>
              <a:spcAft>
                <a:spcPts val="0"/>
              </a:spcAft>
              <a:buNone/>
            </a:pPr>
            <a:r>
              <a:rPr lang="es-ES" b="0" dirty="0">
                <a:latin typeface="Montserrat"/>
                <a:ea typeface="Montserrat"/>
                <a:cs typeface="Montserrat"/>
                <a:sym typeface="Montserrat"/>
              </a:rPr>
              <a:t>Explique que los proveedores deben responder a este contacto del Centro de Recursos para recibir el paquete</a:t>
            </a:r>
          </a:p>
          <a:p>
            <a:pPr defTabSz="2396015">
              <a:defRPr/>
            </a:pPr>
            <a:endParaRPr lang="en-US" b="1" baseline="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a:t>
            </a:fld>
            <a:endParaRPr lang="en-US"/>
          </a:p>
        </p:txBody>
      </p:sp>
    </p:spTree>
    <p:extLst>
      <p:ext uri="{BB962C8B-B14F-4D97-AF65-F5344CB8AC3E}">
        <p14:creationId xmlns:p14="http://schemas.microsoft.com/office/powerpoint/2010/main" val="813552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diapositiva y explique que los gérmenes y las bacterias se acumulan en lugares que no esperamos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Las investigaciones demuestran que los teléfonos móviles tienen 10 veces más bacterias que la mayoría de los asientos de los inodoros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El desagüe del fregadero es el lugar más sucio de la casa, seguido de la esponja de la cocina</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Lavarse las manos con regularidad es una de las mejores maneras de eliminar los gérmenes, evitar enfermar y prevenir la propagación de gérmenes a otras personas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Explique que la forma en que nos lavamos las manos determina si hacerlo será eficaz para prevenir la propagación de gérmenes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Pedir a los proveedores que compartan lo que saben sobre los pasos para lavarse las manos correctamente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u="sng" dirty="0"/>
              <a:t>Las respuestas deben incluir </a:t>
            </a:r>
            <a:endParaRPr lang="es-ES" dirty="0"/>
          </a:p>
          <a:p>
            <a:pPr marL="0" lvl="0" indent="0" algn="l" rtl="0">
              <a:spcBef>
                <a:spcPts val="0"/>
              </a:spcBef>
              <a:spcAft>
                <a:spcPts val="0"/>
              </a:spcAft>
              <a:buNone/>
            </a:pPr>
            <a:r>
              <a:rPr lang="es-ES" b="0" u="none" dirty="0"/>
              <a:t>**Lee las respuestas que no hayan sido incluidas por el grupo</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1" u="none" dirty="0"/>
              <a:t>Mojar las manos </a:t>
            </a:r>
            <a:r>
              <a:rPr lang="es-ES" b="0" u="none" dirty="0"/>
              <a:t>con agua corriente limpia (tibia o fría), cerrar el grifo y aplicar el jabón</a:t>
            </a:r>
            <a:endParaRPr lang="es-ES" dirty="0"/>
          </a:p>
          <a:p>
            <a:pPr marL="0" lvl="0" indent="0" algn="l" rtl="0">
              <a:spcBef>
                <a:spcPts val="0"/>
              </a:spcBef>
              <a:spcAft>
                <a:spcPts val="0"/>
              </a:spcAft>
              <a:buNone/>
            </a:pPr>
            <a:r>
              <a:rPr lang="es-ES" b="1" u="none" dirty="0"/>
              <a:t>Enjabonar las manos </a:t>
            </a:r>
            <a:r>
              <a:rPr lang="es-ES" b="0" u="none" dirty="0"/>
              <a:t>frotándolas con el jabón, enjabonar el dorso de las manos, entre los dedos y debajo de las uñas</a:t>
            </a:r>
            <a:endParaRPr lang="es-ES" dirty="0"/>
          </a:p>
          <a:p>
            <a:pPr marL="0" lvl="0" indent="0" algn="l" rtl="0">
              <a:spcBef>
                <a:spcPts val="0"/>
              </a:spcBef>
              <a:spcAft>
                <a:spcPts val="0"/>
              </a:spcAft>
              <a:buNone/>
            </a:pPr>
            <a:r>
              <a:rPr lang="es-ES" b="1" u="none" dirty="0"/>
              <a:t>Frota las manos</a:t>
            </a:r>
            <a:r>
              <a:rPr lang="es-ES" b="0" u="none" dirty="0"/>
              <a:t> durante al menos 20 segundos: cantando la canción " Feliz Cumpleaños" de principio a fin dos veces</a:t>
            </a:r>
            <a:endParaRPr lang="es-ES" dirty="0"/>
          </a:p>
          <a:p>
            <a:pPr marL="0" lvl="0" indent="0" algn="l" rtl="0">
              <a:spcBef>
                <a:spcPts val="0"/>
              </a:spcBef>
              <a:spcAft>
                <a:spcPts val="0"/>
              </a:spcAft>
              <a:buNone/>
            </a:pPr>
            <a:r>
              <a:rPr lang="es-ES" b="1" u="none" dirty="0" err="1"/>
              <a:t>Enjuágarse</a:t>
            </a:r>
            <a:r>
              <a:rPr lang="es-ES" b="0" u="none" dirty="0"/>
              <a:t> bien las manos bajo el grifo de agua limpia</a:t>
            </a:r>
            <a:endParaRPr lang="es-ES" dirty="0"/>
          </a:p>
          <a:p>
            <a:pPr marL="0" lvl="0" indent="0" algn="l" rtl="0">
              <a:spcBef>
                <a:spcPts val="0"/>
              </a:spcBef>
              <a:spcAft>
                <a:spcPts val="0"/>
              </a:spcAft>
              <a:buNone/>
            </a:pPr>
            <a:r>
              <a:rPr lang="es-ES" b="1" u="none" dirty="0" err="1"/>
              <a:t>Sécarse</a:t>
            </a:r>
            <a:r>
              <a:rPr lang="es-ES" b="0" u="none" dirty="0"/>
              <a:t> las manos con una toalla limpia o sécalas al aire</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Avanza la diapositiva para mostrar el póster Lávate la letra y explica la página web </a:t>
            </a:r>
            <a:endParaRPr lang="es-ES" dirty="0"/>
          </a:p>
          <a:p>
            <a:pPr marL="0" lvl="0" indent="0" algn="l" rtl="0">
              <a:spcBef>
                <a:spcPts val="0"/>
              </a:spcBef>
              <a:spcAft>
                <a:spcPts val="0"/>
              </a:spcAft>
              <a:buNone/>
            </a:pPr>
            <a:r>
              <a:rPr lang="es-ES" b="0" u="none" dirty="0"/>
              <a:t>(Puede escribir la letra de su canción favorita y crear un póster sobre el lavado de manos que muestre qué parte del proceso de lavado de manos se realiza en cada parte de la canción)</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Explique que los proveedores y los niños (mayores de 2 años) deben utilizar desinfectante para manos (con un contenido de alcohol de al menos el 60%) cuando no haya un lavabo con agua y jabón disponible, pero que deben lavarse en cuanto haya un lavabo disponible</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Pida a los proveedores que compartan los momentos en que creen que sería apropiado lavarse las manos </a:t>
            </a:r>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Las respuestas deben incluir</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**Leer las respuestas que no hayan sido incluidas por el grupo</a:t>
            </a:r>
            <a:endParaRPr lang="es-ES" dirty="0"/>
          </a:p>
          <a:p>
            <a:pPr marL="0" lvl="0" indent="0" algn="l" rtl="0">
              <a:spcBef>
                <a:spcPts val="0"/>
              </a:spcBef>
              <a:spcAft>
                <a:spcPts val="0"/>
              </a:spcAft>
              <a:buNone/>
            </a:pPr>
            <a:endParaRPr lang="es-ES" b="1" u="none" dirty="0"/>
          </a:p>
          <a:p>
            <a:pPr marL="0" lvl="0" indent="0" algn="l" rtl="0">
              <a:spcBef>
                <a:spcPts val="0"/>
              </a:spcBef>
              <a:spcAft>
                <a:spcPts val="0"/>
              </a:spcAft>
              <a:buNone/>
            </a:pPr>
            <a:r>
              <a:rPr lang="es-ES" b="1" u="none" dirty="0"/>
              <a:t>Cuándo esta proporcionar cuidado</a:t>
            </a:r>
            <a:r>
              <a:rPr lang="es-ES" b="0" u="none" dirty="0"/>
              <a:t>						</a:t>
            </a:r>
            <a:endParaRPr lang="es-ES" dirty="0"/>
          </a:p>
          <a:p>
            <a:pPr marL="0" lvl="0" indent="0" algn="l" rtl="0">
              <a:spcBef>
                <a:spcPts val="0"/>
              </a:spcBef>
              <a:spcAft>
                <a:spcPts val="0"/>
              </a:spcAft>
              <a:buNone/>
            </a:pPr>
            <a:r>
              <a:rPr lang="es-ES" b="0" u="none" dirty="0"/>
              <a:t>Antes y después de cambiar los pañales o ir al baño (a uno mismo y a los niños) 				</a:t>
            </a:r>
            <a:endParaRPr lang="es-ES" dirty="0"/>
          </a:p>
          <a:p>
            <a:pPr marL="0" lvl="0" indent="0" algn="l" rtl="0">
              <a:spcBef>
                <a:spcPts val="0"/>
              </a:spcBef>
              <a:spcAft>
                <a:spcPts val="0"/>
              </a:spcAft>
              <a:buNone/>
            </a:pPr>
            <a:r>
              <a:rPr lang="es-ES" b="0" u="none" dirty="0"/>
              <a:t>Antes y después de comer, preparar o tocar la comida y alimentar a los niños		</a:t>
            </a:r>
            <a:endParaRPr lang="es-ES" dirty="0"/>
          </a:p>
          <a:p>
            <a:pPr marL="0" lvl="0" indent="0" algn="l" rtl="0">
              <a:spcBef>
                <a:spcPts val="0"/>
              </a:spcBef>
              <a:spcAft>
                <a:spcPts val="0"/>
              </a:spcAft>
              <a:buNone/>
            </a:pPr>
            <a:r>
              <a:rPr lang="es-ES" b="0" u="none" dirty="0"/>
              <a:t>Antes de dar la medicina </a:t>
            </a:r>
            <a:endParaRPr lang="es-ES" dirty="0"/>
          </a:p>
          <a:p>
            <a:pPr marL="0" lvl="0" indent="0" algn="l" rtl="0">
              <a:spcBef>
                <a:spcPts val="0"/>
              </a:spcBef>
              <a:spcAft>
                <a:spcPts val="0"/>
              </a:spcAft>
              <a:buNone/>
            </a:pPr>
            <a:r>
              <a:rPr lang="es-ES" b="0" u="none" dirty="0"/>
              <a:t>Antes y después de aplicar una pomada o crema			</a:t>
            </a:r>
            <a:endParaRPr lang="es-ES" dirty="0"/>
          </a:p>
          <a:p>
            <a:pPr marL="0" lvl="0" indent="0" algn="l" rtl="0">
              <a:spcBef>
                <a:spcPts val="0"/>
              </a:spcBef>
              <a:spcAft>
                <a:spcPts val="0"/>
              </a:spcAft>
              <a:buNone/>
            </a:pPr>
            <a:r>
              <a:rPr lang="es-ES" b="0" u="none" dirty="0"/>
              <a:t>Después de tocar cualquier fluido corporal					</a:t>
            </a:r>
            <a:endParaRPr lang="es-ES" dirty="0"/>
          </a:p>
          <a:p>
            <a:pPr marL="0" lvl="0" indent="0" algn="l" rtl="0">
              <a:spcBef>
                <a:spcPts val="0"/>
              </a:spcBef>
              <a:spcAft>
                <a:spcPts val="0"/>
              </a:spcAft>
              <a:buNone/>
            </a:pPr>
            <a:r>
              <a:rPr lang="es-ES" b="0" u="none" dirty="0"/>
              <a:t>     Limpiarse la nariz que gotea						 	</a:t>
            </a:r>
            <a:endParaRPr lang="es-ES" dirty="0"/>
          </a:p>
          <a:p>
            <a:pPr marL="0" lvl="0" indent="0" algn="l" rtl="0">
              <a:spcBef>
                <a:spcPts val="0"/>
              </a:spcBef>
              <a:spcAft>
                <a:spcPts val="0"/>
              </a:spcAft>
              <a:buNone/>
            </a:pPr>
            <a:r>
              <a:rPr lang="es-ES" b="0" u="none" dirty="0"/>
              <a:t>     Cepillarse los dientes</a:t>
            </a:r>
            <a:endParaRPr lang="es-ES" dirty="0"/>
          </a:p>
          <a:p>
            <a:pPr marL="0" lvl="0" indent="0" algn="l" rtl="0">
              <a:spcBef>
                <a:spcPts val="0"/>
              </a:spcBef>
              <a:spcAft>
                <a:spcPts val="0"/>
              </a:spcAft>
              <a:buNone/>
            </a:pPr>
            <a:r>
              <a:rPr lang="es-ES" b="0" u="none" dirty="0"/>
              <a:t>     Sangrar por la nariz</a:t>
            </a:r>
            <a:endParaRPr lang="es-ES" dirty="0"/>
          </a:p>
          <a:p>
            <a:pPr marL="0" lvl="0" indent="0" algn="l" rtl="0">
              <a:spcBef>
                <a:spcPts val="0"/>
              </a:spcBef>
              <a:spcAft>
                <a:spcPts val="0"/>
              </a:spcAft>
              <a:buNone/>
            </a:pPr>
            <a:r>
              <a:rPr lang="es-ES" b="0" u="none" dirty="0"/>
              <a:t>Después de jugar al aire libre</a:t>
            </a:r>
            <a:endParaRPr lang="es-ES" dirty="0"/>
          </a:p>
          <a:p>
            <a:pPr marL="0" lvl="0" indent="0" algn="l" rtl="0">
              <a:spcBef>
                <a:spcPts val="0"/>
              </a:spcBef>
              <a:spcAft>
                <a:spcPts val="0"/>
              </a:spcAft>
              <a:buNone/>
            </a:pPr>
            <a:r>
              <a:rPr lang="es-ES" b="0" u="none" dirty="0"/>
              <a:t>Después de jugar en el agua (si lo hace más de una persona)</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1" u="none" dirty="0"/>
              <a:t>En el hogar</a:t>
            </a:r>
            <a:endParaRPr lang="es-ES" dirty="0"/>
          </a:p>
          <a:p>
            <a:pPr marL="0" lvl="0" indent="0" algn="l" rtl="0">
              <a:spcBef>
                <a:spcPts val="0"/>
              </a:spcBef>
              <a:spcAft>
                <a:spcPts val="0"/>
              </a:spcAft>
              <a:buNone/>
            </a:pPr>
            <a:r>
              <a:rPr lang="es-ES" b="0" u="none" dirty="0"/>
              <a:t>Antes de descargar la vajilla limpia</a:t>
            </a:r>
            <a:endParaRPr lang="es-ES" dirty="0"/>
          </a:p>
          <a:p>
            <a:pPr marL="0" lvl="0" indent="0" algn="l" rtl="0">
              <a:spcBef>
                <a:spcPts val="0"/>
              </a:spcBef>
              <a:spcAft>
                <a:spcPts val="0"/>
              </a:spcAft>
              <a:buNone/>
            </a:pPr>
            <a:r>
              <a:rPr lang="es-ES" b="0" u="none" dirty="0"/>
              <a:t>Después de cargar la vajilla sucia</a:t>
            </a:r>
            <a:endParaRPr lang="es-ES" dirty="0"/>
          </a:p>
          <a:p>
            <a:pPr marL="0" lvl="0" indent="0" algn="l" rtl="0">
              <a:spcBef>
                <a:spcPts val="0"/>
              </a:spcBef>
              <a:spcAft>
                <a:spcPts val="0"/>
              </a:spcAft>
              <a:buNone/>
            </a:pPr>
            <a:r>
              <a:rPr lang="es-ES" b="0" u="none" dirty="0"/>
              <a:t>Después de limpiar</a:t>
            </a:r>
            <a:endParaRPr lang="es-ES" dirty="0"/>
          </a:p>
          <a:p>
            <a:pPr marL="0" lvl="0" indent="0" algn="l" rtl="0">
              <a:spcBef>
                <a:spcPts val="0"/>
              </a:spcBef>
              <a:spcAft>
                <a:spcPts val="0"/>
              </a:spcAft>
              <a:buNone/>
            </a:pPr>
            <a:r>
              <a:rPr lang="es-ES" b="0" u="none" dirty="0"/>
              <a:t>Después de tocar la basura</a:t>
            </a:r>
            <a:endParaRPr lang="es-ES" dirty="0"/>
          </a:p>
          <a:p>
            <a:pPr marL="0" lvl="0" indent="0" algn="l" rtl="0">
              <a:spcBef>
                <a:spcPts val="0"/>
              </a:spcBef>
              <a:spcAft>
                <a:spcPts val="0"/>
              </a:spcAft>
              <a:buNone/>
            </a:pPr>
            <a:r>
              <a:rPr lang="es-ES" b="0" u="none" dirty="0"/>
              <a:t>Después de tocar los animales y/o limpiar los desechos de los animales</a:t>
            </a: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http://www.cdc.gov/handwashing/   (</a:t>
            </a:r>
            <a:r>
              <a:rPr lang="es-ES" dirty="0" err="1"/>
              <a:t>importance</a:t>
            </a:r>
            <a:r>
              <a:rPr lang="es-ES" dirty="0"/>
              <a:t> </a:t>
            </a:r>
            <a:r>
              <a:rPr lang="es-ES" dirty="0" err="1"/>
              <a:t>of</a:t>
            </a:r>
            <a:r>
              <a:rPr lang="es-ES" dirty="0"/>
              <a:t> </a:t>
            </a:r>
            <a:r>
              <a:rPr lang="es-ES" dirty="0" err="1"/>
              <a:t>handwashing</a:t>
            </a:r>
            <a:r>
              <a:rPr lang="es-ES" dirty="0"/>
              <a:t>) </a:t>
            </a:r>
          </a:p>
          <a:p>
            <a:pPr marL="0" lvl="0" indent="0" algn="l" rtl="0">
              <a:spcBef>
                <a:spcPts val="0"/>
              </a:spcBef>
              <a:spcAft>
                <a:spcPts val="0"/>
              </a:spcAft>
              <a:buNone/>
            </a:pPr>
            <a:r>
              <a:rPr lang="es-ES" u="sng" dirty="0">
                <a:solidFill>
                  <a:schemeClr val="hlink"/>
                </a:solidFill>
                <a:hlinkClick r:id="rId3"/>
              </a:rPr>
              <a:t>https://www.acf.hhs.gov/sites/default/files/ecd/caring_for_our_children_basics.pdf</a:t>
            </a:r>
            <a:r>
              <a:rPr lang="es-ES" dirty="0"/>
              <a:t> (</a:t>
            </a:r>
            <a:r>
              <a:rPr lang="es-ES" dirty="0" err="1"/>
              <a:t>when</a:t>
            </a:r>
            <a:r>
              <a:rPr lang="es-ES" dirty="0"/>
              <a:t> </a:t>
            </a:r>
            <a:r>
              <a:rPr lang="es-ES" dirty="0" err="1"/>
              <a:t>to</a:t>
            </a:r>
            <a:r>
              <a:rPr lang="es-ES" dirty="0"/>
              <a:t> </a:t>
            </a:r>
            <a:r>
              <a:rPr lang="es-ES" dirty="0" err="1"/>
              <a:t>wash</a:t>
            </a:r>
            <a:r>
              <a:rPr lang="es-ES" dirty="0"/>
              <a:t> </a:t>
            </a:r>
            <a:r>
              <a:rPr lang="es-ES" dirty="0" err="1"/>
              <a:t>hands</a:t>
            </a:r>
            <a:r>
              <a:rPr lang="es-ES" dirty="0"/>
              <a:t>) </a:t>
            </a:r>
          </a:p>
          <a:p>
            <a:pPr marL="0" lvl="0" indent="0" algn="l" rtl="0">
              <a:spcBef>
                <a:spcPts val="0"/>
              </a:spcBef>
              <a:spcAft>
                <a:spcPts val="0"/>
              </a:spcAft>
              <a:buNone/>
            </a:pPr>
            <a:r>
              <a:rPr lang="es-ES" u="sng" dirty="0">
                <a:solidFill>
                  <a:schemeClr val="hlink"/>
                </a:solidFill>
                <a:hlinkClick r:id="rId4"/>
              </a:rPr>
              <a:t>https://www.cdc.gov/handwashing/when-how-handwashing.html</a:t>
            </a:r>
            <a:r>
              <a:rPr lang="es-ES" dirty="0"/>
              <a:t> (</a:t>
            </a:r>
            <a:r>
              <a:rPr lang="es-ES" dirty="0" err="1"/>
              <a:t>when</a:t>
            </a:r>
            <a:r>
              <a:rPr lang="es-ES" dirty="0"/>
              <a:t> and </a:t>
            </a:r>
            <a:r>
              <a:rPr lang="es-ES" dirty="0" err="1"/>
              <a:t>how</a:t>
            </a:r>
            <a:r>
              <a:rPr lang="es-ES" dirty="0"/>
              <a:t> </a:t>
            </a:r>
            <a:r>
              <a:rPr lang="es-ES" dirty="0" err="1"/>
              <a:t>to</a:t>
            </a:r>
            <a:r>
              <a:rPr lang="es-ES" dirty="0"/>
              <a:t> </a:t>
            </a:r>
            <a:r>
              <a:rPr lang="es-ES" dirty="0" err="1"/>
              <a:t>wash</a:t>
            </a:r>
            <a:r>
              <a:rPr lang="es-ES" dirty="0"/>
              <a:t> </a:t>
            </a:r>
            <a:r>
              <a:rPr lang="es-ES" dirty="0" err="1"/>
              <a:t>hands</a:t>
            </a:r>
            <a:r>
              <a:rPr lang="es-ES" dirty="0"/>
              <a:t>)</a:t>
            </a:r>
          </a:p>
          <a:p>
            <a:pPr marL="0" lvl="0" indent="0" algn="l" rtl="0">
              <a:spcBef>
                <a:spcPts val="0"/>
              </a:spcBef>
              <a:spcAft>
                <a:spcPts val="0"/>
              </a:spcAft>
              <a:buNone/>
            </a:pPr>
            <a:r>
              <a:rPr lang="es-ES" u="sng" dirty="0">
                <a:solidFill>
                  <a:schemeClr val="hlink"/>
                </a:solidFill>
                <a:hlinkClick r:id="rId5"/>
              </a:rPr>
              <a:t>https://www.poison.org/articles/2007-jun/hand-sanitizer-whats-the-real-story</a:t>
            </a:r>
            <a:r>
              <a:rPr lang="es-ES" dirty="0"/>
              <a:t> (</a:t>
            </a:r>
            <a:r>
              <a:rPr lang="es-ES" dirty="0" err="1"/>
              <a:t>hand</a:t>
            </a:r>
            <a:r>
              <a:rPr lang="es-ES" dirty="0"/>
              <a:t> </a:t>
            </a:r>
            <a:r>
              <a:rPr lang="es-ES" dirty="0" err="1"/>
              <a:t>sanitizer</a:t>
            </a:r>
            <a:r>
              <a:rPr lang="es-ES" dirty="0"/>
              <a:t>) </a:t>
            </a:r>
          </a:p>
          <a:p>
            <a:pPr marL="0" lvl="0" indent="0" algn="l" rtl="0">
              <a:spcBef>
                <a:spcPts val="0"/>
              </a:spcBef>
              <a:spcAft>
                <a:spcPts val="0"/>
              </a:spcAft>
              <a:buNone/>
            </a:pPr>
            <a:r>
              <a:rPr lang="es-ES" u="sng" dirty="0">
                <a:solidFill>
                  <a:schemeClr val="hlink"/>
                </a:solidFill>
                <a:hlinkClick r:id="rId6"/>
              </a:rPr>
              <a:t>https://www.nature.com/articles/s41522-018-0050-9</a:t>
            </a:r>
            <a:r>
              <a:rPr lang="es-ES" dirty="0"/>
              <a:t> (</a:t>
            </a:r>
            <a:r>
              <a:rPr lang="es-ES" dirty="0" err="1"/>
              <a:t>sink</a:t>
            </a:r>
            <a:r>
              <a:rPr lang="es-ES" dirty="0"/>
              <a:t> </a:t>
            </a:r>
            <a:r>
              <a:rPr lang="es-ES" dirty="0" err="1"/>
              <a:t>drain</a:t>
            </a:r>
            <a:r>
              <a:rPr lang="es-ES" dirty="0"/>
              <a:t>)</a:t>
            </a:r>
          </a:p>
          <a:p>
            <a:pPr marL="0" lvl="0" indent="0" algn="l" rtl="0">
              <a:spcBef>
                <a:spcPts val="0"/>
              </a:spcBef>
              <a:spcAft>
                <a:spcPts val="0"/>
              </a:spcAft>
              <a:buNone/>
            </a:pPr>
            <a:r>
              <a:rPr lang="es-ES" u="sng" dirty="0">
                <a:solidFill>
                  <a:schemeClr val="hlink"/>
                </a:solidFill>
                <a:hlinkClick r:id="rId7"/>
              </a:rPr>
              <a:t>https://time.com/4908654/cell-phone-bacteria/</a:t>
            </a:r>
            <a:r>
              <a:rPr lang="es-ES" dirty="0"/>
              <a:t> (</a:t>
            </a:r>
            <a:r>
              <a:rPr lang="es-ES" dirty="0" err="1"/>
              <a:t>cell</a:t>
            </a:r>
            <a:r>
              <a:rPr lang="es-ES" dirty="0"/>
              <a:t> </a:t>
            </a:r>
            <a:r>
              <a:rPr lang="es-ES" dirty="0" err="1"/>
              <a:t>phone</a:t>
            </a:r>
            <a:r>
              <a:rPr lang="es-ES" dirty="0"/>
              <a:t>)</a:t>
            </a:r>
          </a:p>
          <a:p>
            <a:pPr marL="0" lvl="0" indent="0" algn="l" rtl="0">
              <a:spcBef>
                <a:spcPts val="0"/>
              </a:spcBef>
              <a:spcAft>
                <a:spcPts val="0"/>
              </a:spcAft>
              <a:buNone/>
            </a:pPr>
            <a:r>
              <a:rPr lang="es-ES" dirty="0"/>
              <a:t>www.washyourlyrics.com</a:t>
            </a:r>
          </a:p>
          <a:p>
            <a:pPr marL="0" lvl="0" indent="0" algn="l" rtl="0">
              <a:spcBef>
                <a:spcPts val="0"/>
              </a:spcBef>
              <a:spcAft>
                <a:spcPts val="0"/>
              </a:spcAft>
              <a:buNone/>
            </a:pPr>
            <a:endParaRPr lang="es-ES" dirty="0"/>
          </a:p>
          <a:p>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50</a:t>
            </a:fld>
            <a:endParaRPr lang="en-US"/>
          </a:p>
        </p:txBody>
      </p:sp>
    </p:spTree>
    <p:extLst>
      <p:ext uri="{BB962C8B-B14F-4D97-AF65-F5344CB8AC3E}">
        <p14:creationId xmlns:p14="http://schemas.microsoft.com/office/powerpoint/2010/main" val="3912739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última diapositiva de esta sección explicando que las vacunas son otra forma de prevenir la propagación de algunas enfermedades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gracias a las vacunas, muchas enfermedades que solían causar altas tasas de mortalidad son ahora prevenibles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los niños pequeños son más vulnerables a las enfermedades porque su sistema inmunológico (el sistema de defensa natural del cuerpo) aún no está desarrollado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referencia a la gráfica de la diapositiva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la mayoría de las enfermedades que se pueden prevenir con vacunas se transmiten de persona a persona, por lo que las personas vacunadas tienen menos probabilidades de transmitir enfermedades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Por otro lado, en un entorno en el que hay menos personas vacunadas, el virus se propaga más fácilmente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la vacunación es siempre una decisión de la familia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la importancia de saber si los niños están vacunados para poder comunicar el estado de vacunación si el niño necesita atención médica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Pregúntele a los proveedores qué preguntas pueden tener todavía sobre la prevención y el control de las enfermedades infecciosas </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https://childcareta.acf.hhs.gov/sites/default/files/public/infectious_disease_health_safety_brief.pdf (</a:t>
            </a:r>
            <a:r>
              <a:rPr lang="es-ES" dirty="0" err="1"/>
              <a:t>statistic</a:t>
            </a:r>
            <a:r>
              <a:rPr lang="es-ES" dirty="0"/>
              <a:t> </a:t>
            </a:r>
            <a:r>
              <a:rPr lang="es-ES" dirty="0" err="1"/>
              <a:t>about</a:t>
            </a:r>
            <a:r>
              <a:rPr lang="es-ES" dirty="0"/>
              <a:t> </a:t>
            </a:r>
            <a:r>
              <a:rPr lang="es-ES" dirty="0" err="1"/>
              <a:t>preschool</a:t>
            </a:r>
            <a:r>
              <a:rPr lang="es-ES" dirty="0"/>
              <a:t> </a:t>
            </a:r>
            <a:r>
              <a:rPr lang="es-ES" dirty="0" err="1"/>
              <a:t>children</a:t>
            </a:r>
            <a:r>
              <a:rPr lang="es-ES" dirty="0"/>
              <a:t>)</a:t>
            </a:r>
          </a:p>
          <a:p>
            <a:pPr marL="0" lvl="0" indent="0" algn="l" rtl="0">
              <a:spcBef>
                <a:spcPts val="0"/>
              </a:spcBef>
              <a:spcAft>
                <a:spcPts val="0"/>
              </a:spcAft>
              <a:buNone/>
            </a:pPr>
            <a:r>
              <a:rPr lang="es-ES" dirty="0"/>
              <a:t>Module 2 </a:t>
            </a:r>
            <a:r>
              <a:rPr lang="es-ES" dirty="0" err="1"/>
              <a:t>of</a:t>
            </a:r>
            <a:r>
              <a:rPr lang="es-ES" dirty="0"/>
              <a:t> </a:t>
            </a:r>
            <a:r>
              <a:rPr lang="es-ES" dirty="0" err="1"/>
              <a:t>the</a:t>
            </a:r>
            <a:r>
              <a:rPr lang="es-ES" dirty="0"/>
              <a:t> </a:t>
            </a:r>
            <a:r>
              <a:rPr lang="es-ES" dirty="0" err="1"/>
              <a:t>required</a:t>
            </a:r>
            <a:r>
              <a:rPr lang="es-ES" dirty="0"/>
              <a:t> </a:t>
            </a:r>
            <a:r>
              <a:rPr lang="es-ES" dirty="0" err="1"/>
              <a:t>health</a:t>
            </a:r>
            <a:r>
              <a:rPr lang="es-ES" dirty="0"/>
              <a:t> and safety training </a:t>
            </a:r>
            <a:r>
              <a:rPr lang="es-ES" dirty="0" err="1"/>
              <a:t>for</a:t>
            </a:r>
            <a:r>
              <a:rPr lang="es-ES" dirty="0"/>
              <a:t> </a:t>
            </a:r>
            <a:r>
              <a:rPr lang="es-ES" dirty="0" err="1"/>
              <a:t>licensed</a:t>
            </a:r>
            <a:r>
              <a:rPr lang="es-ES" dirty="0"/>
              <a:t> </a:t>
            </a:r>
            <a:r>
              <a:rPr lang="es-ES" dirty="0" err="1"/>
              <a:t>providers</a:t>
            </a:r>
            <a:endParaRPr lang="es-ES" dirty="0"/>
          </a:p>
          <a:p>
            <a:pPr marL="0" lvl="0" indent="0" algn="l" rtl="0">
              <a:spcBef>
                <a:spcPts val="0"/>
              </a:spcBef>
              <a:spcAft>
                <a:spcPts val="0"/>
              </a:spcAft>
              <a:buNone/>
            </a:pPr>
            <a:r>
              <a:rPr lang="es-ES" u="sng" dirty="0">
                <a:solidFill>
                  <a:schemeClr val="hlink"/>
                </a:solidFill>
                <a:hlinkClick r:id="rId3"/>
              </a:rPr>
              <a:t>https://www.cdc.gov/vaccines/vac-gen/vaxwithme.html</a:t>
            </a:r>
            <a:endParaRPr lang="es-ES" dirty="0"/>
          </a:p>
          <a:p>
            <a:pPr defTabSz="2396695">
              <a:defRPr/>
            </a:pPr>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51</a:t>
            </a:fld>
            <a:endParaRPr lang="en-US"/>
          </a:p>
        </p:txBody>
      </p:sp>
    </p:spTree>
    <p:extLst>
      <p:ext uri="{BB962C8B-B14F-4D97-AF65-F5344CB8AC3E}">
        <p14:creationId xmlns:p14="http://schemas.microsoft.com/office/powerpoint/2010/main" val="4266859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r>
              <a:rPr lang="es-ES" b="1" dirty="0"/>
              <a:t>	</a:t>
            </a:r>
            <a:endParaRPr lang="es-ES" dirty="0"/>
          </a:p>
          <a:p>
            <a:pPr marL="0" lvl="0" indent="0" algn="l" rtl="0">
              <a:spcBef>
                <a:spcPts val="0"/>
              </a:spcBef>
              <a:spcAft>
                <a:spcPts val="0"/>
              </a:spcAft>
              <a:buNone/>
            </a:pPr>
            <a:r>
              <a:rPr lang="es-ES" b="0" dirty="0"/>
              <a:t>Introduzca el tema de administración de medicamentos de acuerdo con las instrucciones de consentimiento de los padres.</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52</a:t>
            </a:fld>
            <a:endParaRPr lang="en-US"/>
          </a:p>
        </p:txBody>
      </p:sp>
    </p:spTree>
    <p:extLst>
      <p:ext uri="{BB962C8B-B14F-4D97-AF65-F5344CB8AC3E}">
        <p14:creationId xmlns:p14="http://schemas.microsoft.com/office/powerpoint/2010/main" val="1949741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pidiendo a los proveedores que levanten la mano (o la señal apropiada) si alguna vez han tenido que administrar medicamentos a un niño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hay algunos requisitos importantes que deben tener en cuenta como proveedores exentos de licencia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Los proveedores deben tener un permiso escrito de los padres para administrar medicamentos recetados a cada niño bajo su cuidado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los CDC proporcionan un Formulario de Administración de Medicamentos que usted puede utilizar para obtener el permiso y hacer un seguimiento de la hora y las dosis administradas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este formulario documenta claramente que los padres han dado permiso para que se administre la medicación a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Subraye que esto puede ser importante en el raro caso de que un niño tenga una reacción grave a un medicamento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si deciden no utilizar el formulario de los CDC, los proveedores deben tener igualmente la documentación escrita que les autoriza el permiso de los padres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Recuerde a los proveedores que deben </a:t>
            </a:r>
            <a:r>
              <a:rPr lang="es-ES" b="1" dirty="0"/>
              <a:t>discutir el horario de las dosis con la familia y seguir las instrucciones del fabricante o la etiqueta de la receta para cualquier medicamento</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Recordar a los proveedores que </a:t>
            </a:r>
            <a:r>
              <a:rPr lang="es-ES" b="1" dirty="0"/>
              <a:t>todos los medicamentos deben guardarse en su envase original y que la mejor práctica es lavarse las manos antes de administrar la medicación</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Destacar que los proveedores </a:t>
            </a:r>
            <a:r>
              <a:rPr lang="es-ES" b="1" dirty="0"/>
              <a:t>nunca deben decir a los niños que la medicación es un caramelo, ya que esto hace más probable que la tomen o que intenten tomarla sin un adulto</a:t>
            </a:r>
            <a:endParaRPr lang="es-ES" dirty="0"/>
          </a:p>
          <a:p>
            <a:pPr marL="0" lvl="0" indent="0" algn="l" rtl="0">
              <a:spcBef>
                <a:spcPts val="0"/>
              </a:spcBef>
              <a:spcAft>
                <a:spcPts val="0"/>
              </a:spcAft>
              <a:buNone/>
            </a:pPr>
            <a:r>
              <a:rPr lang="es-ES" dirty="0"/>
              <a:t> </a:t>
            </a:r>
          </a:p>
          <a:p>
            <a:pPr marL="0" lvl="0" indent="0" algn="l" rtl="0">
              <a:spcBef>
                <a:spcPts val="0"/>
              </a:spcBef>
              <a:spcAft>
                <a:spcPts val="0"/>
              </a:spcAft>
              <a:buNone/>
            </a:pPr>
            <a:r>
              <a:rPr lang="es-ES" dirty="0"/>
              <a:t>Animar a los proveedores a que </a:t>
            </a:r>
            <a:r>
              <a:rPr lang="es-ES" b="1" dirty="0"/>
              <a:t>expliquen qué es la medicina, por qué los niños la toman y que sólo deben tomar la medicación de un padre u otro adulto de confianza</a:t>
            </a:r>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u="sng"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Guide </a:t>
            </a:r>
            <a:r>
              <a:rPr lang="es-ES" dirty="0" err="1"/>
              <a:t>to</a:t>
            </a:r>
            <a:r>
              <a:rPr lang="es-ES" dirty="0"/>
              <a:t> </a:t>
            </a:r>
            <a:r>
              <a:rPr lang="es-ES" dirty="0" err="1"/>
              <a:t>Your</a:t>
            </a:r>
            <a:r>
              <a:rPr lang="es-ES" dirty="0"/>
              <a:t> </a:t>
            </a:r>
            <a:r>
              <a:rPr lang="es-ES" dirty="0" err="1"/>
              <a:t>Child’s</a:t>
            </a:r>
            <a:r>
              <a:rPr lang="es-ES" dirty="0"/>
              <a:t> Medicine Video: https://vimeo.com/42781420 stop </a:t>
            </a:r>
            <a:r>
              <a:rPr lang="es-ES" dirty="0" err="1"/>
              <a:t>the</a:t>
            </a:r>
            <a:r>
              <a:rPr lang="es-ES" dirty="0"/>
              <a:t> video at 1:42</a:t>
            </a:r>
          </a:p>
          <a:p>
            <a:pPr marL="0" lvl="0" indent="0" algn="l" rtl="0">
              <a:spcBef>
                <a:spcPts val="0"/>
              </a:spcBef>
              <a:spcAft>
                <a:spcPts val="0"/>
              </a:spcAft>
              <a:buNone/>
            </a:pPr>
            <a:r>
              <a:rPr lang="es-ES" dirty="0"/>
              <a:t>https://www.upandaway.org/#put-meds-away </a:t>
            </a:r>
          </a:p>
          <a:p>
            <a:pPr marL="0" lvl="0" indent="0" algn="l" rtl="0">
              <a:spcBef>
                <a:spcPts val="0"/>
              </a:spcBef>
              <a:spcAft>
                <a:spcPts val="0"/>
              </a:spcAft>
              <a:buNone/>
            </a:pPr>
            <a:r>
              <a:rPr lang="es-ES" dirty="0"/>
              <a:t>https://www.healthychildren.org/English/safety-prevention/at-home/medication-safety/Pages/Medication-Safety-Video.aspx</a:t>
            </a:r>
          </a:p>
          <a:p>
            <a:pPr marL="0" lvl="0" indent="0" algn="l" rtl="0">
              <a:spcBef>
                <a:spcPts val="0"/>
              </a:spcBef>
              <a:spcAft>
                <a:spcPts val="0"/>
              </a:spcAft>
              <a:buNone/>
            </a:pPr>
            <a:r>
              <a:rPr lang="es-ES" dirty="0"/>
              <a:t>3 American </a:t>
            </a:r>
            <a:r>
              <a:rPr lang="es-ES" dirty="0" err="1"/>
              <a:t>Academy</a:t>
            </a:r>
            <a:r>
              <a:rPr lang="es-ES" dirty="0"/>
              <a:t> </a:t>
            </a:r>
            <a:r>
              <a:rPr lang="es-ES" dirty="0" err="1"/>
              <a:t>of</a:t>
            </a:r>
            <a:r>
              <a:rPr lang="es-ES" dirty="0"/>
              <a:t> </a:t>
            </a:r>
            <a:r>
              <a:rPr lang="es-ES" dirty="0" err="1"/>
              <a:t>Pediatrics</a:t>
            </a:r>
            <a:r>
              <a:rPr lang="es-ES" dirty="0"/>
              <a:t>. (2015). </a:t>
            </a:r>
            <a:r>
              <a:rPr lang="es-ES" dirty="0" err="1"/>
              <a:t>Medication</a:t>
            </a:r>
            <a:r>
              <a:rPr lang="es-ES" dirty="0"/>
              <a:t> Safety [Video]. </a:t>
            </a:r>
            <a:r>
              <a:rPr lang="es-ES" dirty="0" err="1"/>
              <a:t>Retrieved</a:t>
            </a:r>
            <a:r>
              <a:rPr lang="es-ES" dirty="0"/>
              <a:t> </a:t>
            </a:r>
            <a:r>
              <a:rPr lang="es-ES" dirty="0" err="1"/>
              <a:t>from</a:t>
            </a:r>
            <a:r>
              <a:rPr lang="es-ES" dirty="0"/>
              <a:t> https://www.healthychildren.org/English/safetyprevention/at-home/medication-safety/Pages/Medication-Safety-Video.aspx 4 </a:t>
            </a:r>
            <a:r>
              <a:rPr lang="es-ES" dirty="0" err="1"/>
              <a:t>Schillie</a:t>
            </a:r>
            <a:r>
              <a:rPr lang="es-ES" dirty="0"/>
              <a:t>, S. F., </a:t>
            </a:r>
            <a:r>
              <a:rPr lang="es-ES" dirty="0" err="1"/>
              <a:t>Shehab</a:t>
            </a:r>
            <a:r>
              <a:rPr lang="es-ES" dirty="0"/>
              <a:t>, N., Thomas, K. E., &amp; </a:t>
            </a:r>
            <a:r>
              <a:rPr lang="es-ES" dirty="0" err="1"/>
              <a:t>Budnitz</a:t>
            </a:r>
            <a:r>
              <a:rPr lang="es-ES" dirty="0"/>
              <a:t> D. S. (2009). </a:t>
            </a:r>
            <a:r>
              <a:rPr lang="es-ES" dirty="0" err="1"/>
              <a:t>Medication</a:t>
            </a:r>
            <a:r>
              <a:rPr lang="es-ES" dirty="0"/>
              <a:t> </a:t>
            </a:r>
            <a:r>
              <a:rPr lang="es-ES" dirty="0" err="1"/>
              <a:t>overdoses</a:t>
            </a:r>
            <a:r>
              <a:rPr lang="es-ES" dirty="0"/>
              <a:t> </a:t>
            </a:r>
            <a:r>
              <a:rPr lang="es-ES" dirty="0" err="1"/>
              <a:t>leading</a:t>
            </a:r>
            <a:r>
              <a:rPr lang="es-ES" dirty="0"/>
              <a:t> </a:t>
            </a:r>
            <a:r>
              <a:rPr lang="es-ES" dirty="0" err="1"/>
              <a:t>to</a:t>
            </a:r>
            <a:r>
              <a:rPr lang="es-ES" dirty="0"/>
              <a:t> </a:t>
            </a:r>
            <a:r>
              <a:rPr lang="es-ES" dirty="0" err="1"/>
              <a:t>emergency</a:t>
            </a:r>
            <a:r>
              <a:rPr lang="es-ES" dirty="0"/>
              <a:t> </a:t>
            </a:r>
            <a:r>
              <a:rPr lang="es-ES" dirty="0" err="1"/>
              <a:t>department</a:t>
            </a:r>
            <a:r>
              <a:rPr lang="es-ES" dirty="0"/>
              <a:t> </a:t>
            </a:r>
            <a:r>
              <a:rPr lang="es-ES" dirty="0" err="1"/>
              <a:t>visits</a:t>
            </a:r>
            <a:r>
              <a:rPr lang="es-ES" dirty="0"/>
              <a:t> </a:t>
            </a:r>
            <a:r>
              <a:rPr lang="es-ES" dirty="0" err="1"/>
              <a:t>among</a:t>
            </a:r>
            <a:r>
              <a:rPr lang="es-ES" dirty="0"/>
              <a:t> </a:t>
            </a:r>
            <a:r>
              <a:rPr lang="es-ES" dirty="0" err="1"/>
              <a:t>children</a:t>
            </a:r>
            <a:r>
              <a:rPr lang="es-ES" dirty="0"/>
              <a:t>. American </a:t>
            </a:r>
            <a:r>
              <a:rPr lang="es-ES" dirty="0" err="1"/>
              <a:t>Journal</a:t>
            </a:r>
            <a:r>
              <a:rPr lang="es-ES" dirty="0"/>
              <a:t> </a:t>
            </a:r>
            <a:r>
              <a:rPr lang="es-ES" dirty="0" err="1"/>
              <a:t>of</a:t>
            </a:r>
            <a:r>
              <a:rPr lang="es-ES" dirty="0"/>
              <a:t> Preventive Medicine, 37(3):181–7. </a:t>
            </a:r>
            <a:r>
              <a:rPr lang="es-ES" dirty="0" err="1"/>
              <a:t>Cited</a:t>
            </a:r>
            <a:r>
              <a:rPr lang="es-ES" dirty="0"/>
              <a:t> in Centers </a:t>
            </a:r>
            <a:r>
              <a:rPr lang="es-ES" dirty="0" err="1"/>
              <a:t>for</a:t>
            </a:r>
            <a:r>
              <a:rPr lang="es-ES" dirty="0"/>
              <a:t> </a:t>
            </a:r>
            <a:r>
              <a:rPr lang="es-ES" dirty="0" err="1"/>
              <a:t>Disease</a:t>
            </a:r>
            <a:r>
              <a:rPr lang="es-ES" dirty="0"/>
              <a:t> Control and </a:t>
            </a:r>
            <a:r>
              <a:rPr lang="es-ES" dirty="0" err="1"/>
              <a:t>Prevention</a:t>
            </a:r>
            <a:r>
              <a:rPr lang="es-ES" dirty="0"/>
              <a:t>. (2012). </a:t>
            </a:r>
            <a:r>
              <a:rPr lang="es-ES" dirty="0" err="1"/>
              <a:t>The</a:t>
            </a:r>
            <a:r>
              <a:rPr lang="es-ES" dirty="0"/>
              <a:t> PROTECT </a:t>
            </a:r>
            <a:r>
              <a:rPr lang="es-ES" dirty="0" err="1"/>
              <a:t>Initiative</a:t>
            </a:r>
            <a:r>
              <a:rPr lang="es-ES" dirty="0"/>
              <a:t>: </a:t>
            </a:r>
            <a:r>
              <a:rPr lang="es-ES" dirty="0" err="1"/>
              <a:t>Advancing</a:t>
            </a:r>
            <a:r>
              <a:rPr lang="es-ES" dirty="0"/>
              <a:t> </a:t>
            </a:r>
            <a:r>
              <a:rPr lang="es-ES" dirty="0" err="1"/>
              <a:t>Children’s</a:t>
            </a:r>
            <a:r>
              <a:rPr lang="es-ES" dirty="0"/>
              <a:t> </a:t>
            </a:r>
            <a:r>
              <a:rPr lang="es-ES" dirty="0" err="1"/>
              <a:t>Medication</a:t>
            </a:r>
            <a:r>
              <a:rPr lang="es-ES" dirty="0"/>
              <a:t> Safety [Web page]. </a:t>
            </a:r>
            <a:r>
              <a:rPr lang="es-ES" dirty="0" err="1"/>
              <a:t>Retrieved</a:t>
            </a:r>
            <a:r>
              <a:rPr lang="es-ES" dirty="0"/>
              <a:t> </a:t>
            </a:r>
            <a:r>
              <a:rPr lang="es-ES" dirty="0" err="1"/>
              <a:t>from</a:t>
            </a:r>
            <a:r>
              <a:rPr lang="es-ES" dirty="0"/>
              <a:t> http://www.cdc.gov/MedicationSafety/protect/protect_Initiative.html</a:t>
            </a:r>
          </a:p>
          <a:p>
            <a:pPr marL="0" lvl="0" indent="0" algn="l" rtl="0">
              <a:spcBef>
                <a:spcPts val="0"/>
              </a:spcBef>
              <a:spcAft>
                <a:spcPts val="0"/>
              </a:spcAft>
              <a:buNone/>
            </a:pPr>
            <a:r>
              <a:rPr lang="es-ES" dirty="0"/>
              <a:t>https://childcareta.acf.hhs.gov/sites/default/files/public/brief_2_administering_medication_final.pdf</a:t>
            </a:r>
          </a:p>
          <a:p>
            <a:pPr marL="0" lvl="0" indent="0" algn="l" rtl="0">
              <a:spcBef>
                <a:spcPts val="0"/>
              </a:spcBef>
              <a:spcAft>
                <a:spcPts val="0"/>
              </a:spcAft>
              <a:buNone/>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53</a:t>
            </a:fld>
            <a:endParaRPr lang="en-US"/>
          </a:p>
        </p:txBody>
      </p:sp>
    </p:spTree>
    <p:extLst>
      <p:ext uri="{BB962C8B-B14F-4D97-AF65-F5344CB8AC3E}">
        <p14:creationId xmlns:p14="http://schemas.microsoft.com/office/powerpoint/2010/main" val="3455341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esta diapositiva explicando que las normas para la administración de medicamentos también se aplican a los medicamentos sin receta.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Recuerda a los proveedores que el hecho de que un medicamento no sea recetado no significa que no sea un riesgo para los niños.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Comparte que lo mejor es obtener el permiso por escrito de los padres para administrar tanto medicamentos recetados </a:t>
            </a:r>
            <a:r>
              <a:rPr lang="es-ES" u="sng" dirty="0">
                <a:latin typeface="Arial"/>
                <a:ea typeface="Arial"/>
                <a:cs typeface="Arial"/>
                <a:sym typeface="Arial"/>
              </a:rPr>
              <a:t>como</a:t>
            </a:r>
            <a:r>
              <a:rPr lang="es-ES" dirty="0">
                <a:latin typeface="Arial"/>
                <a:ea typeface="Arial"/>
                <a:cs typeface="Arial"/>
                <a:sym typeface="Arial"/>
              </a:rPr>
              <a:t> sin receta (pueden utilizar el mismo formulario de administración de medicamentos proporcionado por LARA).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los medicamentos sin receta son cualquier medicamento de venta libre que se pueda ingerir por vía oral, aplicar sobre la piel y algunos inhalantes.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Revisa los ejemplos de la diapositiva para señalar que los medicamentos sin receta incluyen medicamentos para el resfrío o la gripe, polvos, protector solar, productos para la dermatitis del pañal, repelente de insectos, aerosoles nasales salinos y medicamentos para aliviar el dolor o bajar la fiebre. </a:t>
            </a:r>
          </a:p>
          <a:p>
            <a:pPr marL="0" lvl="0" indent="0" algn="l" rtl="0">
              <a:lnSpc>
                <a:spcPct val="115000"/>
              </a:lnSpc>
              <a:spcBef>
                <a:spcPts val="0"/>
              </a:spcBef>
              <a:spcAft>
                <a:spcPts val="0"/>
              </a:spcAft>
              <a:buSzPts val="1100"/>
              <a:buNone/>
            </a:pPr>
            <a:r>
              <a:rPr lang="es-ES" dirty="0">
                <a:latin typeface="Arial"/>
                <a:ea typeface="Arial"/>
                <a:cs typeface="Arial"/>
                <a:sym typeface="Arial"/>
              </a:rPr>
              <a:t>Estos son los medicamentos que se le puede pedir que administre a los niños bajo su cuidado.</a:t>
            </a:r>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diapositiva compartiendo que muestra una lista de prácticas para minimizar la posibilidad de cometer un error al administrar medicamentos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proveedores tendrán la oportunidad de practicar estas habilidades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El niño correcto</a:t>
            </a:r>
            <a:r>
              <a:rPr lang="es-ES" b="0" dirty="0"/>
              <a:t>: Asegúrese de que el niño que se indica en el formulario de medicación sea el niño al que le está administrando la medicación</a:t>
            </a:r>
            <a:endParaRPr lang="es-ES" dirty="0"/>
          </a:p>
          <a:p>
            <a:pPr marL="0" lvl="0" indent="0" algn="l" rtl="0">
              <a:spcBef>
                <a:spcPts val="0"/>
              </a:spcBef>
              <a:spcAft>
                <a:spcPts val="0"/>
              </a:spcAft>
              <a:buNone/>
            </a:pPr>
            <a:r>
              <a:rPr lang="es-ES" b="0" dirty="0"/>
              <a:t> </a:t>
            </a:r>
            <a:endParaRPr lang="es-ES" b="1" dirty="0"/>
          </a:p>
          <a:p>
            <a:pPr marL="0" lvl="0" indent="0" algn="l" rtl="0">
              <a:spcBef>
                <a:spcPts val="0"/>
              </a:spcBef>
              <a:spcAft>
                <a:spcPts val="0"/>
              </a:spcAft>
              <a:buNone/>
            </a:pPr>
            <a:r>
              <a:rPr lang="es-ES" b="1" dirty="0"/>
              <a:t>El medicamento correcto: </a:t>
            </a:r>
            <a:r>
              <a:rPr lang="es-ES" b="0" dirty="0"/>
              <a:t>Compruebe que el nombre del medicamento en el formulario y el nombre del medicamento en la etiqueta del frasco sean iguales</a:t>
            </a:r>
            <a:br>
              <a:rPr lang="es-ES" dirty="0"/>
            </a:br>
            <a:endParaRPr lang="es-ES" dirty="0"/>
          </a:p>
          <a:p>
            <a:pPr marL="0" lvl="0" indent="0" algn="l" rtl="0">
              <a:spcBef>
                <a:spcPts val="0"/>
              </a:spcBef>
              <a:spcAft>
                <a:spcPts val="0"/>
              </a:spcAft>
              <a:buNone/>
            </a:pPr>
            <a:r>
              <a:rPr lang="es-ES" b="1" dirty="0"/>
              <a:t>La dosis correcta: </a:t>
            </a:r>
            <a:r>
              <a:rPr lang="es-ES" b="0" dirty="0"/>
              <a:t>Compare la dosis que aparece en la etiqueta con la cantidad que ha preparado en el utensilio de aplicación y asegúrese de prestar especial atención a si la dosis del medicamento aparece en mililitros (ML) o en miligramos (MG) y anote cuál se identifica en el utensilio de administración (a veces es necesario realizar una conversión por su parte) </a:t>
            </a:r>
            <a:endParaRPr lang="es-ES" dirty="0"/>
          </a:p>
          <a:p>
            <a:pPr marL="0" lvl="0" indent="0" algn="l" rtl="0">
              <a:spcBef>
                <a:spcPts val="0"/>
              </a:spcBef>
              <a:spcAft>
                <a:spcPts val="0"/>
              </a:spcAft>
              <a:buNone/>
            </a:pPr>
            <a:r>
              <a:rPr lang="es-ES" b="0" dirty="0"/>
              <a:t>La forma correcta: Revise la etiqueta para asegurarse de que está administrando la medicación por la misma vía que se ha ordenado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El tiempo correcto: </a:t>
            </a:r>
            <a:r>
              <a:rPr lang="es-ES" b="0" dirty="0"/>
              <a:t>Compruebe el formulario y la etiqueta de la medicación para asegurarse de que está administrando la medicación en el momento adecuado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Esto debe comprobarse en tres fases del proceso: </a:t>
            </a:r>
            <a:r>
              <a:rPr lang="es-ES" b="1" dirty="0"/>
              <a:t>cuando se saca la medicación del lugar donde está guardada, inmediatamente antes de administrarla y después de administrarla.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Destacar que los 5 correctos </a:t>
            </a:r>
            <a:r>
              <a:rPr lang="es-ES" b="0" dirty="0"/>
              <a:t>(niño correcto, medicamento correcto, dosis correcta, forma correcta y tiempo correcto) se aplican tanto a los medicamentos con receta como a los de venta libre.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Recordar a los proveedores que los medicamentos sin receta deben dosificarse teniendo en cuenta el peso del niño, no su edad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Preguntar a los proveedores qué preguntas pueden tener todavía sobre la administración de la medicación</a:t>
            </a:r>
            <a:endParaRPr lang="es-ES" b="0" i="0" dirty="0"/>
          </a:p>
          <a:p>
            <a:pPr marL="0" lvl="0" indent="0" algn="l" rtl="0">
              <a:spcBef>
                <a:spcPts val="0"/>
              </a:spcBef>
              <a:spcAft>
                <a:spcPts val="0"/>
              </a:spcAft>
              <a:buNone/>
            </a:pPr>
            <a:endParaRPr lang="es-ES" b="0" i="0" dirty="0"/>
          </a:p>
          <a:p>
            <a:pPr marL="0" lvl="0" indent="0" algn="l" rtl="0">
              <a:spcBef>
                <a:spcPts val="0"/>
              </a:spcBef>
              <a:spcAft>
                <a:spcPts val="0"/>
              </a:spcAft>
              <a:buNone/>
            </a:pPr>
            <a:r>
              <a:rPr lang="es-ES" b="1" i="0" dirty="0" err="1"/>
              <a:t>Sources</a:t>
            </a:r>
            <a:endParaRPr lang="es-ES" dirty="0"/>
          </a:p>
          <a:p>
            <a:pPr marL="0" lvl="0" indent="0" algn="l" rtl="0">
              <a:spcBef>
                <a:spcPts val="0"/>
              </a:spcBef>
              <a:spcAft>
                <a:spcPts val="0"/>
              </a:spcAft>
              <a:buNone/>
            </a:pPr>
            <a:r>
              <a:rPr lang="es-ES" b="0" dirty="0">
                <a:solidFill>
                  <a:schemeClr val="dk1"/>
                </a:solidFill>
              </a:rPr>
              <a:t>https://www.upandaway.org/#put-meds-away </a:t>
            </a:r>
            <a:endParaRPr lang="es-ES" dirty="0"/>
          </a:p>
          <a:p>
            <a:pPr marL="0" lvl="0" indent="0" algn="l" rtl="0">
              <a:spcBef>
                <a:spcPts val="0"/>
              </a:spcBef>
              <a:spcAft>
                <a:spcPts val="0"/>
              </a:spcAft>
              <a:buNone/>
            </a:pPr>
            <a:r>
              <a:rPr lang="es-ES" b="0" dirty="0">
                <a:solidFill>
                  <a:schemeClr val="dk1"/>
                </a:solidFill>
              </a:rPr>
              <a:t>https://www.healthychildren.org/English/safety-prevention/at-home/medication-safety/Pages/Medication-Safety-Video.aspx</a:t>
            </a:r>
            <a:endParaRPr lang="es-ES" dirty="0"/>
          </a:p>
          <a:p>
            <a:pPr marL="0" lvl="0" indent="0" algn="l" rtl="0">
              <a:spcBef>
                <a:spcPts val="0"/>
              </a:spcBef>
              <a:spcAft>
                <a:spcPts val="0"/>
              </a:spcAft>
              <a:buNone/>
            </a:pPr>
            <a:r>
              <a:rPr lang="es-ES" dirty="0"/>
              <a:t>3 American </a:t>
            </a:r>
            <a:r>
              <a:rPr lang="es-ES" dirty="0" err="1"/>
              <a:t>Academy</a:t>
            </a:r>
            <a:r>
              <a:rPr lang="es-ES" dirty="0"/>
              <a:t> </a:t>
            </a:r>
            <a:r>
              <a:rPr lang="es-ES" dirty="0" err="1"/>
              <a:t>of</a:t>
            </a:r>
            <a:r>
              <a:rPr lang="es-ES" dirty="0"/>
              <a:t> </a:t>
            </a:r>
            <a:r>
              <a:rPr lang="es-ES" dirty="0" err="1"/>
              <a:t>Pediatrics</a:t>
            </a:r>
            <a:r>
              <a:rPr lang="es-ES" dirty="0"/>
              <a:t>. (2015). </a:t>
            </a:r>
            <a:r>
              <a:rPr lang="es-ES" dirty="0" err="1"/>
              <a:t>Medication</a:t>
            </a:r>
            <a:r>
              <a:rPr lang="es-ES" dirty="0"/>
              <a:t> Safety [Video]. </a:t>
            </a:r>
            <a:r>
              <a:rPr lang="es-ES" dirty="0" err="1"/>
              <a:t>Retrieved</a:t>
            </a:r>
            <a:r>
              <a:rPr lang="es-ES" dirty="0"/>
              <a:t> </a:t>
            </a:r>
            <a:r>
              <a:rPr lang="es-ES" dirty="0" err="1"/>
              <a:t>from</a:t>
            </a:r>
            <a:r>
              <a:rPr lang="es-ES" dirty="0"/>
              <a:t> https://www.healthychildren.org/English/safetyprevention/at-home/medication-safety/Pages/Medication-Safety-Video.aspx 4 </a:t>
            </a:r>
            <a:r>
              <a:rPr lang="es-ES" dirty="0" err="1"/>
              <a:t>Schillie</a:t>
            </a:r>
            <a:r>
              <a:rPr lang="es-ES" dirty="0"/>
              <a:t>, S. F., </a:t>
            </a:r>
            <a:r>
              <a:rPr lang="es-ES" dirty="0" err="1"/>
              <a:t>Shehab</a:t>
            </a:r>
            <a:r>
              <a:rPr lang="es-ES" dirty="0"/>
              <a:t>, N., Thomas, K. E., &amp; </a:t>
            </a:r>
            <a:r>
              <a:rPr lang="es-ES" dirty="0" err="1"/>
              <a:t>Budnitz</a:t>
            </a:r>
            <a:r>
              <a:rPr lang="es-ES" dirty="0"/>
              <a:t> D. S. (2009). </a:t>
            </a:r>
            <a:r>
              <a:rPr lang="es-ES" dirty="0" err="1"/>
              <a:t>Medication</a:t>
            </a:r>
            <a:r>
              <a:rPr lang="es-ES" dirty="0"/>
              <a:t> </a:t>
            </a:r>
            <a:r>
              <a:rPr lang="es-ES" dirty="0" err="1"/>
              <a:t>overdoses</a:t>
            </a:r>
            <a:r>
              <a:rPr lang="es-ES" dirty="0"/>
              <a:t> </a:t>
            </a:r>
            <a:r>
              <a:rPr lang="es-ES" dirty="0" err="1"/>
              <a:t>leading</a:t>
            </a:r>
            <a:r>
              <a:rPr lang="es-ES" dirty="0"/>
              <a:t> </a:t>
            </a:r>
            <a:r>
              <a:rPr lang="es-ES" dirty="0" err="1"/>
              <a:t>to</a:t>
            </a:r>
            <a:r>
              <a:rPr lang="es-ES" dirty="0"/>
              <a:t> </a:t>
            </a:r>
            <a:r>
              <a:rPr lang="es-ES" dirty="0" err="1"/>
              <a:t>emergency</a:t>
            </a:r>
            <a:r>
              <a:rPr lang="es-ES" dirty="0"/>
              <a:t> </a:t>
            </a:r>
            <a:r>
              <a:rPr lang="es-ES" dirty="0" err="1"/>
              <a:t>department</a:t>
            </a:r>
            <a:r>
              <a:rPr lang="es-ES" dirty="0"/>
              <a:t> </a:t>
            </a:r>
            <a:r>
              <a:rPr lang="es-ES" dirty="0" err="1"/>
              <a:t>visits</a:t>
            </a:r>
            <a:r>
              <a:rPr lang="es-ES" dirty="0"/>
              <a:t> </a:t>
            </a:r>
            <a:r>
              <a:rPr lang="es-ES" dirty="0" err="1"/>
              <a:t>among</a:t>
            </a:r>
            <a:r>
              <a:rPr lang="es-ES" dirty="0"/>
              <a:t> </a:t>
            </a:r>
            <a:r>
              <a:rPr lang="es-ES" dirty="0" err="1"/>
              <a:t>children</a:t>
            </a:r>
            <a:r>
              <a:rPr lang="es-ES" dirty="0"/>
              <a:t>. American </a:t>
            </a:r>
            <a:r>
              <a:rPr lang="es-ES" dirty="0" err="1"/>
              <a:t>Journal</a:t>
            </a:r>
            <a:r>
              <a:rPr lang="es-ES" dirty="0"/>
              <a:t> </a:t>
            </a:r>
            <a:r>
              <a:rPr lang="es-ES" dirty="0" err="1"/>
              <a:t>of</a:t>
            </a:r>
            <a:r>
              <a:rPr lang="es-ES" dirty="0"/>
              <a:t> Preventive Medicine, 37(3):181–7. </a:t>
            </a:r>
            <a:r>
              <a:rPr lang="es-ES" dirty="0" err="1"/>
              <a:t>Cited</a:t>
            </a:r>
            <a:r>
              <a:rPr lang="es-ES" dirty="0"/>
              <a:t> in Centers </a:t>
            </a:r>
            <a:r>
              <a:rPr lang="es-ES" dirty="0" err="1"/>
              <a:t>for</a:t>
            </a:r>
            <a:r>
              <a:rPr lang="es-ES" dirty="0"/>
              <a:t> </a:t>
            </a:r>
            <a:r>
              <a:rPr lang="es-ES" dirty="0" err="1"/>
              <a:t>Disease</a:t>
            </a:r>
            <a:r>
              <a:rPr lang="es-ES" dirty="0"/>
              <a:t> Control and </a:t>
            </a:r>
            <a:r>
              <a:rPr lang="es-ES" dirty="0" err="1"/>
              <a:t>Prevention</a:t>
            </a:r>
            <a:r>
              <a:rPr lang="es-ES" dirty="0"/>
              <a:t>. (2012). </a:t>
            </a:r>
            <a:r>
              <a:rPr lang="es-ES" dirty="0" err="1"/>
              <a:t>The</a:t>
            </a:r>
            <a:r>
              <a:rPr lang="es-ES" dirty="0"/>
              <a:t> PROTECT </a:t>
            </a:r>
            <a:r>
              <a:rPr lang="es-ES" dirty="0" err="1"/>
              <a:t>Initiative</a:t>
            </a:r>
            <a:r>
              <a:rPr lang="es-ES" dirty="0"/>
              <a:t>: </a:t>
            </a:r>
            <a:r>
              <a:rPr lang="es-ES" dirty="0" err="1"/>
              <a:t>Advancing</a:t>
            </a:r>
            <a:r>
              <a:rPr lang="es-ES" dirty="0"/>
              <a:t> </a:t>
            </a:r>
            <a:r>
              <a:rPr lang="es-ES" dirty="0" err="1"/>
              <a:t>Children’s</a:t>
            </a:r>
            <a:r>
              <a:rPr lang="es-ES" dirty="0"/>
              <a:t> </a:t>
            </a:r>
            <a:r>
              <a:rPr lang="es-ES" dirty="0" err="1"/>
              <a:t>Medication</a:t>
            </a:r>
            <a:r>
              <a:rPr lang="es-ES" dirty="0"/>
              <a:t> Safety [Web page]. </a:t>
            </a:r>
            <a:r>
              <a:rPr lang="es-ES" dirty="0" err="1"/>
              <a:t>Retrieved</a:t>
            </a:r>
            <a:r>
              <a:rPr lang="es-ES" dirty="0"/>
              <a:t> </a:t>
            </a:r>
            <a:r>
              <a:rPr lang="es-ES" dirty="0" err="1"/>
              <a:t>from</a:t>
            </a:r>
            <a:r>
              <a:rPr lang="es-ES" dirty="0"/>
              <a:t> http://www.cdc.gov/MedicationSafety/protect/protect_Initiative.html</a:t>
            </a:r>
          </a:p>
          <a:p>
            <a:pPr marL="0" lvl="0" indent="0" algn="l" rtl="0">
              <a:spcBef>
                <a:spcPts val="0"/>
              </a:spcBef>
              <a:spcAft>
                <a:spcPts val="0"/>
              </a:spcAft>
              <a:buNone/>
            </a:pPr>
            <a:r>
              <a:rPr lang="es-ES" b="0" dirty="0">
                <a:solidFill>
                  <a:schemeClr val="dk1"/>
                </a:solidFill>
              </a:rPr>
              <a:t>https://childcareta.acf.hhs.gov/sites/default/files/public/brief_2_administering_medication_final.pdf</a:t>
            </a:r>
            <a:endParaRPr lang="es-ES" dirty="0"/>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los proveedores tendrán la oportunidad de practicar las habilidades que aprendieron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Facilite la actividad de administración de medicamentos (SOLO SE REQUIERE UNA diapositiva del escenario)</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Límite de tiempo: 2-3 minutos por escenario/7 minutos en total (cualquier tamaño de grupo)</a:t>
            </a:r>
            <a:endParaRPr lang="es-ES" dirty="0"/>
          </a:p>
          <a:p>
            <a:pPr marL="0" lvl="0" indent="0" algn="l" rtl="0">
              <a:spcBef>
                <a:spcPts val="0"/>
              </a:spcBef>
              <a:spcAft>
                <a:spcPts val="0"/>
              </a:spcAft>
              <a:buNone/>
            </a:pPr>
            <a:r>
              <a:rPr lang="es-ES" b="0" dirty="0"/>
              <a:t>Objetivo de la actividad</a:t>
            </a:r>
            <a:endParaRPr lang="es-ES" dirty="0"/>
          </a:p>
          <a:p>
            <a:pPr marL="0" lvl="0" indent="0" algn="l" rtl="0">
              <a:spcBef>
                <a:spcPts val="0"/>
              </a:spcBef>
              <a:spcAft>
                <a:spcPts val="0"/>
              </a:spcAft>
              <a:buNone/>
            </a:pPr>
            <a:r>
              <a:rPr lang="es-ES" b="0" dirty="0"/>
              <a:t>Dar a los proveedores la oportunidad de aplicar los "5 derechos" a la administración de medicamentos</a:t>
            </a:r>
            <a:endParaRPr lang="es-ES" dirty="0"/>
          </a:p>
          <a:p>
            <a:pPr marL="0" lvl="0" indent="0" algn="l" rtl="0">
              <a:spcBef>
                <a:spcPts val="0"/>
              </a:spcBef>
              <a:spcAft>
                <a:spcPts val="0"/>
              </a:spcAft>
              <a:buNone/>
            </a:pPr>
            <a:r>
              <a:rPr lang="es-ES" b="0" dirty="0"/>
              <a:t>Niño correcto</a:t>
            </a:r>
            <a:endParaRPr lang="es-ES" dirty="0"/>
          </a:p>
          <a:p>
            <a:pPr marL="0" lvl="0" indent="0" algn="l" rtl="0">
              <a:spcBef>
                <a:spcPts val="0"/>
              </a:spcBef>
              <a:spcAft>
                <a:spcPts val="0"/>
              </a:spcAft>
              <a:buNone/>
            </a:pPr>
            <a:r>
              <a:rPr lang="es-ES" b="0" dirty="0"/>
              <a:t>Medicación correcta</a:t>
            </a:r>
            <a:endParaRPr lang="es-ES" dirty="0"/>
          </a:p>
          <a:p>
            <a:pPr marL="0" lvl="0" indent="0" algn="l" rtl="0">
              <a:spcBef>
                <a:spcPts val="0"/>
              </a:spcBef>
              <a:spcAft>
                <a:spcPts val="0"/>
              </a:spcAft>
              <a:buNone/>
            </a:pPr>
            <a:r>
              <a:rPr lang="es-ES" b="0" dirty="0"/>
              <a:t>Dosis correcta</a:t>
            </a:r>
            <a:endParaRPr lang="es-ES" dirty="0"/>
          </a:p>
          <a:p>
            <a:pPr marL="0" lvl="0" indent="0" algn="l" rtl="0">
              <a:spcBef>
                <a:spcPts val="0"/>
              </a:spcBef>
              <a:spcAft>
                <a:spcPts val="0"/>
              </a:spcAft>
              <a:buNone/>
            </a:pPr>
            <a:r>
              <a:rPr lang="es-ES" b="0" dirty="0"/>
              <a:t>Forma correcta</a:t>
            </a:r>
            <a:endParaRPr lang="es-ES" dirty="0"/>
          </a:p>
          <a:p>
            <a:pPr marL="0" lvl="0" indent="0" algn="l" rtl="0">
              <a:spcBef>
                <a:spcPts val="0"/>
              </a:spcBef>
              <a:spcAft>
                <a:spcPts val="0"/>
              </a:spcAft>
              <a:buNone/>
            </a:pPr>
            <a:r>
              <a:rPr lang="es-ES" b="0" dirty="0"/>
              <a:t>Tiempo correcto</a:t>
            </a:r>
            <a:r>
              <a:rPr lang="es-ES" b="1" dirty="0"/>
              <a:t> </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Revise el escenario de la diapositiva:</a:t>
            </a:r>
          </a:p>
          <a:p>
            <a:pPr marL="0" lvl="0" indent="0" algn="l" rtl="0">
              <a:spcBef>
                <a:spcPts val="0"/>
              </a:spcBef>
              <a:spcAft>
                <a:spcPts val="0"/>
              </a:spcAft>
              <a:buNone/>
            </a:pPr>
            <a:r>
              <a:rPr lang="es-ES" dirty="0"/>
              <a:t>Usted atiende a Libby, una niña de 3 años que pesa 40 libras. Libby tiene calor, así que le toma la temperatura y ve que tiene fiebre. Usted tiene permiso por escrito de los padres para que Libby tome un poco de </a:t>
            </a:r>
            <a:r>
              <a:rPr lang="es-ES" dirty="0" err="1"/>
              <a:t>Tylenol</a:t>
            </a:r>
            <a:r>
              <a:rPr lang="es-ES" dirty="0"/>
              <a:t> para ayudar a bajar la fiebre. ¿Qué cantidad de </a:t>
            </a:r>
            <a:r>
              <a:rPr lang="es-ES" dirty="0" err="1"/>
              <a:t>Tylenol</a:t>
            </a:r>
            <a:r>
              <a:rPr lang="es-ES" dirty="0"/>
              <a:t> le darías a Libby?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Avance la diapositiva para mostrar las flechas de los 5 correctos y haga que los proveedores hablen de su proceso de verificación de los 5 correctos en los momentos apropiados (cuando se saca la medicación del almacén, inmediatamente antes de administrarla y después de administrarla) </a:t>
            </a:r>
          </a:p>
          <a:p>
            <a:pPr marL="0" lvl="0" indent="0" algn="l" rtl="0">
              <a:spcBef>
                <a:spcPts val="0"/>
              </a:spcBef>
              <a:spcAft>
                <a:spcPts val="0"/>
              </a:spcAft>
              <a:buNone/>
            </a:pPr>
            <a:endParaRPr lang="es-ES" b="1" u="sng" dirty="0"/>
          </a:p>
          <a:p>
            <a:pPr marL="0" lvl="0" indent="0" algn="l" rtl="0">
              <a:spcBef>
                <a:spcPts val="0"/>
              </a:spcBef>
              <a:spcAft>
                <a:spcPts val="0"/>
              </a:spcAft>
              <a:buNone/>
            </a:pPr>
            <a:endParaRPr lang="es-ES" b="1" u="sng"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https://www.upandaway.org/#put-meds-away </a:t>
            </a:r>
          </a:p>
          <a:p>
            <a:pPr marL="0" lvl="0" indent="0" algn="l" rtl="0">
              <a:spcBef>
                <a:spcPts val="0"/>
              </a:spcBef>
              <a:spcAft>
                <a:spcPts val="0"/>
              </a:spcAft>
              <a:buNone/>
            </a:pPr>
            <a:r>
              <a:rPr lang="es-ES" dirty="0"/>
              <a:t>https://www.healthychildren.org/English/safety-prevention/at-home/medication-safety/Pages/Medication-Safety-Video.aspx</a:t>
            </a:r>
          </a:p>
          <a:p>
            <a:pPr marL="0" lvl="0" indent="0" algn="l" rtl="0">
              <a:spcBef>
                <a:spcPts val="0"/>
              </a:spcBef>
              <a:spcAft>
                <a:spcPts val="0"/>
              </a:spcAft>
              <a:buNone/>
            </a:pPr>
            <a:r>
              <a:rPr lang="es-ES" dirty="0"/>
              <a:t>3 American </a:t>
            </a:r>
            <a:r>
              <a:rPr lang="es-ES" dirty="0" err="1"/>
              <a:t>Academy</a:t>
            </a:r>
            <a:r>
              <a:rPr lang="es-ES" dirty="0"/>
              <a:t> </a:t>
            </a:r>
            <a:r>
              <a:rPr lang="es-ES" dirty="0" err="1"/>
              <a:t>of</a:t>
            </a:r>
            <a:r>
              <a:rPr lang="es-ES" dirty="0"/>
              <a:t> </a:t>
            </a:r>
            <a:r>
              <a:rPr lang="es-ES" dirty="0" err="1"/>
              <a:t>Pediatrics</a:t>
            </a:r>
            <a:r>
              <a:rPr lang="es-ES" dirty="0"/>
              <a:t>. (2015). </a:t>
            </a:r>
            <a:r>
              <a:rPr lang="es-ES" dirty="0" err="1"/>
              <a:t>Medication</a:t>
            </a:r>
            <a:r>
              <a:rPr lang="es-ES" dirty="0"/>
              <a:t> Safety [Video]. </a:t>
            </a:r>
            <a:r>
              <a:rPr lang="es-ES" dirty="0" err="1"/>
              <a:t>Retrieved</a:t>
            </a:r>
            <a:r>
              <a:rPr lang="es-ES" dirty="0"/>
              <a:t> </a:t>
            </a:r>
            <a:r>
              <a:rPr lang="es-ES" dirty="0" err="1"/>
              <a:t>from</a:t>
            </a:r>
            <a:r>
              <a:rPr lang="es-ES" dirty="0"/>
              <a:t> https://www.healthychildren.org/English/safetyprevention/at-home/medication-safety/Pages/Medication-Safety-Video.aspx 4 </a:t>
            </a:r>
            <a:r>
              <a:rPr lang="es-ES" dirty="0" err="1"/>
              <a:t>Schillie</a:t>
            </a:r>
            <a:r>
              <a:rPr lang="es-ES" dirty="0"/>
              <a:t>, S. F., </a:t>
            </a:r>
            <a:r>
              <a:rPr lang="es-ES" dirty="0" err="1"/>
              <a:t>Shehab</a:t>
            </a:r>
            <a:r>
              <a:rPr lang="es-ES" dirty="0"/>
              <a:t>, N., Thomas, K. E., &amp; </a:t>
            </a:r>
            <a:r>
              <a:rPr lang="es-ES" dirty="0" err="1"/>
              <a:t>Budnitz</a:t>
            </a:r>
            <a:r>
              <a:rPr lang="es-ES" dirty="0"/>
              <a:t> D. S. (2009). </a:t>
            </a:r>
            <a:r>
              <a:rPr lang="es-ES" dirty="0" err="1"/>
              <a:t>Medication</a:t>
            </a:r>
            <a:r>
              <a:rPr lang="es-ES" dirty="0"/>
              <a:t> </a:t>
            </a:r>
            <a:r>
              <a:rPr lang="es-ES" dirty="0" err="1"/>
              <a:t>overdoses</a:t>
            </a:r>
            <a:r>
              <a:rPr lang="es-ES" dirty="0"/>
              <a:t> </a:t>
            </a:r>
            <a:r>
              <a:rPr lang="es-ES" dirty="0" err="1"/>
              <a:t>leading</a:t>
            </a:r>
            <a:r>
              <a:rPr lang="es-ES" dirty="0"/>
              <a:t> </a:t>
            </a:r>
            <a:r>
              <a:rPr lang="es-ES" dirty="0" err="1"/>
              <a:t>to</a:t>
            </a:r>
            <a:r>
              <a:rPr lang="es-ES" dirty="0"/>
              <a:t> </a:t>
            </a:r>
            <a:r>
              <a:rPr lang="es-ES" dirty="0" err="1"/>
              <a:t>emergency</a:t>
            </a:r>
            <a:r>
              <a:rPr lang="es-ES" dirty="0"/>
              <a:t> </a:t>
            </a:r>
            <a:r>
              <a:rPr lang="es-ES" dirty="0" err="1"/>
              <a:t>department</a:t>
            </a:r>
            <a:r>
              <a:rPr lang="es-ES" dirty="0"/>
              <a:t> </a:t>
            </a:r>
            <a:r>
              <a:rPr lang="es-ES" dirty="0" err="1"/>
              <a:t>visits</a:t>
            </a:r>
            <a:r>
              <a:rPr lang="es-ES" dirty="0"/>
              <a:t> </a:t>
            </a:r>
            <a:r>
              <a:rPr lang="es-ES" dirty="0" err="1"/>
              <a:t>among</a:t>
            </a:r>
            <a:r>
              <a:rPr lang="es-ES" dirty="0"/>
              <a:t> </a:t>
            </a:r>
            <a:r>
              <a:rPr lang="es-ES" dirty="0" err="1"/>
              <a:t>children</a:t>
            </a:r>
            <a:r>
              <a:rPr lang="es-ES" dirty="0"/>
              <a:t>. American </a:t>
            </a:r>
            <a:r>
              <a:rPr lang="es-ES" dirty="0" err="1"/>
              <a:t>Journal</a:t>
            </a:r>
            <a:r>
              <a:rPr lang="es-ES" dirty="0"/>
              <a:t> </a:t>
            </a:r>
            <a:r>
              <a:rPr lang="es-ES" dirty="0" err="1"/>
              <a:t>of</a:t>
            </a:r>
            <a:r>
              <a:rPr lang="es-ES" dirty="0"/>
              <a:t> Preventive </a:t>
            </a:r>
            <a:r>
              <a:rPr lang="es-ES" dirty="0" err="1"/>
              <a:t>medication</a:t>
            </a:r>
            <a:r>
              <a:rPr lang="es-ES" dirty="0"/>
              <a:t>, 37(3):181–7. </a:t>
            </a:r>
            <a:r>
              <a:rPr lang="es-ES" dirty="0" err="1"/>
              <a:t>Cited</a:t>
            </a:r>
            <a:r>
              <a:rPr lang="es-ES" dirty="0"/>
              <a:t> in Centers </a:t>
            </a:r>
            <a:r>
              <a:rPr lang="es-ES" dirty="0" err="1"/>
              <a:t>for</a:t>
            </a:r>
            <a:r>
              <a:rPr lang="es-ES" dirty="0"/>
              <a:t> </a:t>
            </a:r>
            <a:r>
              <a:rPr lang="es-ES" dirty="0" err="1"/>
              <a:t>Disease</a:t>
            </a:r>
            <a:r>
              <a:rPr lang="es-ES" dirty="0"/>
              <a:t> Control and </a:t>
            </a:r>
            <a:r>
              <a:rPr lang="es-ES" dirty="0" err="1"/>
              <a:t>Prevention</a:t>
            </a:r>
            <a:r>
              <a:rPr lang="es-ES" dirty="0"/>
              <a:t>. (2012). </a:t>
            </a:r>
            <a:r>
              <a:rPr lang="es-ES" dirty="0" err="1"/>
              <a:t>The</a:t>
            </a:r>
            <a:r>
              <a:rPr lang="es-ES" dirty="0"/>
              <a:t> PROTECT </a:t>
            </a:r>
            <a:r>
              <a:rPr lang="es-ES" dirty="0" err="1"/>
              <a:t>Initiative</a:t>
            </a:r>
            <a:r>
              <a:rPr lang="es-ES" dirty="0"/>
              <a:t>: </a:t>
            </a:r>
            <a:r>
              <a:rPr lang="es-ES" dirty="0" err="1"/>
              <a:t>Advancing</a:t>
            </a:r>
            <a:r>
              <a:rPr lang="es-ES" dirty="0"/>
              <a:t> </a:t>
            </a:r>
            <a:r>
              <a:rPr lang="es-ES" dirty="0" err="1"/>
              <a:t>Children’s</a:t>
            </a:r>
            <a:r>
              <a:rPr lang="es-ES" dirty="0"/>
              <a:t> </a:t>
            </a:r>
            <a:r>
              <a:rPr lang="es-ES" dirty="0" err="1"/>
              <a:t>Medication</a:t>
            </a:r>
            <a:r>
              <a:rPr lang="es-ES" dirty="0"/>
              <a:t> Safety [Web page]. </a:t>
            </a:r>
            <a:r>
              <a:rPr lang="es-ES" dirty="0" err="1"/>
              <a:t>Retrieved</a:t>
            </a:r>
            <a:r>
              <a:rPr lang="es-ES" dirty="0"/>
              <a:t> </a:t>
            </a:r>
            <a:r>
              <a:rPr lang="es-ES" dirty="0" err="1"/>
              <a:t>from</a:t>
            </a:r>
            <a:r>
              <a:rPr lang="es-ES" dirty="0"/>
              <a:t> http://www.cdc.gov/MedicationSafety/protect/protect_Initiative.html</a:t>
            </a:r>
          </a:p>
          <a:p>
            <a:pPr marL="0" lvl="0" indent="0" algn="l" rtl="0">
              <a:spcBef>
                <a:spcPts val="0"/>
              </a:spcBef>
              <a:spcAft>
                <a:spcPts val="0"/>
              </a:spcAft>
              <a:buNone/>
            </a:pPr>
            <a:r>
              <a:rPr lang="es-ES" dirty="0"/>
              <a:t>https://childcareta.acf.hhs.gov/sites/default/files/public/brief_2_administering_medication_final.pdf</a:t>
            </a:r>
          </a:p>
          <a:p>
            <a:pPr marL="0" lvl="0" indent="0" algn="l" rtl="0">
              <a:spcBef>
                <a:spcPts val="0"/>
              </a:spcBef>
              <a:spcAft>
                <a:spcPts val="0"/>
              </a:spcAft>
              <a:buNone/>
            </a:pPr>
            <a:endParaRPr lang="es-ES" b="1" dirty="0"/>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56</a:t>
            </a:fld>
            <a:endParaRPr lang="en-US"/>
          </a:p>
        </p:txBody>
      </p:sp>
    </p:spTree>
    <p:extLst>
      <p:ext uri="{BB962C8B-B14F-4D97-AF65-F5344CB8AC3E}">
        <p14:creationId xmlns:p14="http://schemas.microsoft.com/office/powerpoint/2010/main" val="2436843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Facilite la actividad de administración de medicamentos (SÓLO SE REQUIERE UNA DIAPOSITIVA</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Límite de tiempo: 2-3 minutos por escenario/7 minutos en total (cualquier tamaño de grupo)</a:t>
            </a:r>
            <a:endParaRPr lang="es-ES" dirty="0"/>
          </a:p>
          <a:p>
            <a:pPr marL="0" lvl="0" indent="0" algn="l" rtl="0">
              <a:spcBef>
                <a:spcPts val="0"/>
              </a:spcBef>
              <a:spcAft>
                <a:spcPts val="0"/>
              </a:spcAft>
              <a:buNone/>
            </a:pPr>
            <a:r>
              <a:rPr lang="es-ES" b="0" dirty="0"/>
              <a:t>Objetivo de la actividad</a:t>
            </a:r>
            <a:endParaRPr lang="es-ES" dirty="0"/>
          </a:p>
          <a:p>
            <a:pPr marL="0" lvl="0" indent="0" algn="l" rtl="0">
              <a:spcBef>
                <a:spcPts val="0"/>
              </a:spcBef>
              <a:spcAft>
                <a:spcPts val="0"/>
              </a:spcAft>
              <a:buNone/>
            </a:pPr>
            <a:r>
              <a:rPr lang="es-ES" b="0" dirty="0"/>
              <a:t>Dar a los proveedores la oportunidad de aplicar los "5 correctos" a la administración de medicamentos</a:t>
            </a:r>
            <a:endParaRPr lang="es-ES" dirty="0"/>
          </a:p>
          <a:p>
            <a:pPr marL="0" lvl="0" indent="0" algn="l" rtl="0">
              <a:spcBef>
                <a:spcPts val="0"/>
              </a:spcBef>
              <a:spcAft>
                <a:spcPts val="0"/>
              </a:spcAft>
              <a:buNone/>
            </a:pPr>
            <a:r>
              <a:rPr lang="es-ES" b="0" dirty="0"/>
              <a:t>Niño correcto </a:t>
            </a:r>
            <a:endParaRPr lang="es-ES" dirty="0"/>
          </a:p>
          <a:p>
            <a:pPr marL="0" lvl="0" indent="0" algn="l" rtl="0">
              <a:spcBef>
                <a:spcPts val="0"/>
              </a:spcBef>
              <a:spcAft>
                <a:spcPts val="0"/>
              </a:spcAft>
              <a:buNone/>
            </a:pPr>
            <a:r>
              <a:rPr lang="es-ES" b="0" dirty="0"/>
              <a:t>Medicación correcta</a:t>
            </a:r>
            <a:endParaRPr lang="es-ES" dirty="0"/>
          </a:p>
          <a:p>
            <a:pPr marL="0" lvl="0" indent="0" algn="l" rtl="0">
              <a:spcBef>
                <a:spcPts val="0"/>
              </a:spcBef>
              <a:spcAft>
                <a:spcPts val="0"/>
              </a:spcAft>
              <a:buNone/>
            </a:pPr>
            <a:r>
              <a:rPr lang="es-ES" b="0" dirty="0"/>
              <a:t>Dosis correcta</a:t>
            </a:r>
            <a:endParaRPr lang="es-ES" dirty="0"/>
          </a:p>
          <a:p>
            <a:pPr marL="0" lvl="0" indent="0" algn="l" rtl="0">
              <a:spcBef>
                <a:spcPts val="0"/>
              </a:spcBef>
              <a:spcAft>
                <a:spcPts val="0"/>
              </a:spcAft>
              <a:buNone/>
            </a:pPr>
            <a:r>
              <a:rPr lang="es-ES" b="0" dirty="0"/>
              <a:t>Forma correcta</a:t>
            </a:r>
            <a:endParaRPr lang="es-ES" dirty="0"/>
          </a:p>
          <a:p>
            <a:pPr marL="0" lvl="0" indent="0" algn="l" rtl="0">
              <a:spcBef>
                <a:spcPts val="0"/>
              </a:spcBef>
              <a:spcAft>
                <a:spcPts val="0"/>
              </a:spcAft>
              <a:buNone/>
            </a:pPr>
            <a:r>
              <a:rPr lang="es-ES" b="0" dirty="0"/>
              <a:t>Tiempo correcto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Revise el escenario de la diapositiva:</a:t>
            </a:r>
            <a:endParaRPr lang="es-ES" dirty="0"/>
          </a:p>
          <a:p>
            <a:pPr marL="0" lvl="0" indent="0" algn="l" rtl="0">
              <a:spcBef>
                <a:spcPts val="0"/>
              </a:spcBef>
              <a:spcAft>
                <a:spcPts val="0"/>
              </a:spcAft>
              <a:buNone/>
            </a:pPr>
            <a:r>
              <a:rPr lang="es-ES" b="0" dirty="0"/>
              <a:t>Usted atiende a </a:t>
            </a:r>
            <a:r>
              <a:rPr lang="es-ES" b="0" dirty="0" err="1"/>
              <a:t>Jaylen</a:t>
            </a:r>
            <a:r>
              <a:rPr lang="es-ES" b="0" dirty="0"/>
              <a:t>, un niño de 13 meses que pesa 17 libras. </a:t>
            </a:r>
            <a:r>
              <a:rPr lang="es-ES" b="0" dirty="0" err="1"/>
              <a:t>Jaylen</a:t>
            </a:r>
            <a:r>
              <a:rPr lang="es-ES" b="0" dirty="0"/>
              <a:t> se vacunó esta mañana y parece estar incómodo. Usted tiene permiso por escrito de los padres para darle a </a:t>
            </a:r>
            <a:r>
              <a:rPr lang="es-ES" b="0" dirty="0" err="1"/>
              <a:t>Jaylen</a:t>
            </a:r>
            <a:r>
              <a:rPr lang="es-ES" b="0" dirty="0"/>
              <a:t> un poco de Motrin para ayudar a aliviar cualquier dolor que pueda estar experimentando. ¿Qué cantidad de Motrin le daría a </a:t>
            </a:r>
            <a:r>
              <a:rPr lang="es-ES" b="0" dirty="0" err="1"/>
              <a:t>Jaylen</a:t>
            </a:r>
            <a:r>
              <a:rPr lang="es-ES" b="0" dirty="0"/>
              <a:t>?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dirty="0"/>
              <a:t>Avance la diapositiva para mostrar las flechas de los 5 correctos y haga que los proveedores hablen de su proceso de comprobación de los 5 correctos en los momentos adecuados (cuando se saca la medicación del almacén, inmediatamente antes de administrarla y después de administrarla)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la importancia de tener un permiso por escrito antes de cualquier situación de este tipo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Discutir y responder a cualquier pregunta sobre los escenarios y la administración de la medicación </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https://www.upandaway.org/#put-meds-away </a:t>
            </a:r>
          </a:p>
          <a:p>
            <a:pPr marL="0" lvl="0" indent="0" algn="l" rtl="0">
              <a:spcBef>
                <a:spcPts val="0"/>
              </a:spcBef>
              <a:spcAft>
                <a:spcPts val="0"/>
              </a:spcAft>
              <a:buNone/>
            </a:pPr>
            <a:r>
              <a:rPr lang="es-ES" dirty="0"/>
              <a:t>https://www.healthychildren.org/English/safety-prevention/at-home/medication-safety/Pages/Medication-Safety-Video.aspx</a:t>
            </a:r>
          </a:p>
          <a:p>
            <a:pPr marL="0" lvl="0" indent="0" algn="l" rtl="0">
              <a:spcBef>
                <a:spcPts val="0"/>
              </a:spcBef>
              <a:spcAft>
                <a:spcPts val="0"/>
              </a:spcAft>
              <a:buNone/>
            </a:pPr>
            <a:r>
              <a:rPr lang="es-ES" dirty="0"/>
              <a:t>3 American </a:t>
            </a:r>
            <a:r>
              <a:rPr lang="es-ES" dirty="0" err="1"/>
              <a:t>Academy</a:t>
            </a:r>
            <a:r>
              <a:rPr lang="es-ES" dirty="0"/>
              <a:t> </a:t>
            </a:r>
            <a:r>
              <a:rPr lang="es-ES" dirty="0" err="1"/>
              <a:t>of</a:t>
            </a:r>
            <a:r>
              <a:rPr lang="es-ES" dirty="0"/>
              <a:t> </a:t>
            </a:r>
            <a:r>
              <a:rPr lang="es-ES" dirty="0" err="1"/>
              <a:t>Pediatrics</a:t>
            </a:r>
            <a:r>
              <a:rPr lang="es-ES" dirty="0"/>
              <a:t>. (2015). </a:t>
            </a:r>
            <a:r>
              <a:rPr lang="es-ES" dirty="0" err="1"/>
              <a:t>Medication</a:t>
            </a:r>
            <a:r>
              <a:rPr lang="es-ES" dirty="0"/>
              <a:t> Safety [Video]. </a:t>
            </a:r>
            <a:r>
              <a:rPr lang="es-ES" dirty="0" err="1"/>
              <a:t>Retrieved</a:t>
            </a:r>
            <a:r>
              <a:rPr lang="es-ES" dirty="0"/>
              <a:t> </a:t>
            </a:r>
            <a:r>
              <a:rPr lang="es-ES" dirty="0" err="1"/>
              <a:t>from</a:t>
            </a:r>
            <a:r>
              <a:rPr lang="es-ES" dirty="0"/>
              <a:t> https://www.healthychildren.org/English/safetyprevention/at-home/medication-safety/Pages/Medication-Safety-Video.aspx 4 </a:t>
            </a:r>
            <a:r>
              <a:rPr lang="es-ES" dirty="0" err="1"/>
              <a:t>Schillie</a:t>
            </a:r>
            <a:r>
              <a:rPr lang="es-ES" dirty="0"/>
              <a:t>, S. F., </a:t>
            </a:r>
            <a:r>
              <a:rPr lang="es-ES" dirty="0" err="1"/>
              <a:t>Shehab</a:t>
            </a:r>
            <a:r>
              <a:rPr lang="es-ES" dirty="0"/>
              <a:t>, N., Thomas, K. E., &amp; </a:t>
            </a:r>
            <a:r>
              <a:rPr lang="es-ES" dirty="0" err="1"/>
              <a:t>Budnitz</a:t>
            </a:r>
            <a:r>
              <a:rPr lang="es-ES" dirty="0"/>
              <a:t> D. S. (2009). </a:t>
            </a:r>
            <a:r>
              <a:rPr lang="es-ES" dirty="0" err="1"/>
              <a:t>Medication</a:t>
            </a:r>
            <a:r>
              <a:rPr lang="es-ES" dirty="0"/>
              <a:t> </a:t>
            </a:r>
            <a:r>
              <a:rPr lang="es-ES" dirty="0" err="1"/>
              <a:t>overdoses</a:t>
            </a:r>
            <a:r>
              <a:rPr lang="es-ES" dirty="0"/>
              <a:t> </a:t>
            </a:r>
            <a:r>
              <a:rPr lang="es-ES" dirty="0" err="1"/>
              <a:t>leading</a:t>
            </a:r>
            <a:r>
              <a:rPr lang="es-ES" dirty="0"/>
              <a:t> </a:t>
            </a:r>
            <a:r>
              <a:rPr lang="es-ES" dirty="0" err="1"/>
              <a:t>to</a:t>
            </a:r>
            <a:r>
              <a:rPr lang="es-ES" dirty="0"/>
              <a:t> </a:t>
            </a:r>
            <a:r>
              <a:rPr lang="es-ES" dirty="0" err="1"/>
              <a:t>emergency</a:t>
            </a:r>
            <a:r>
              <a:rPr lang="es-ES" dirty="0"/>
              <a:t> </a:t>
            </a:r>
            <a:r>
              <a:rPr lang="es-ES" dirty="0" err="1"/>
              <a:t>department</a:t>
            </a:r>
            <a:r>
              <a:rPr lang="es-ES" dirty="0"/>
              <a:t> </a:t>
            </a:r>
            <a:r>
              <a:rPr lang="es-ES" dirty="0" err="1"/>
              <a:t>visits</a:t>
            </a:r>
            <a:r>
              <a:rPr lang="es-ES" dirty="0"/>
              <a:t> </a:t>
            </a:r>
            <a:r>
              <a:rPr lang="es-ES" dirty="0" err="1"/>
              <a:t>among</a:t>
            </a:r>
            <a:r>
              <a:rPr lang="es-ES" dirty="0"/>
              <a:t> </a:t>
            </a:r>
            <a:r>
              <a:rPr lang="es-ES" dirty="0" err="1"/>
              <a:t>children</a:t>
            </a:r>
            <a:r>
              <a:rPr lang="es-ES" dirty="0"/>
              <a:t>. American </a:t>
            </a:r>
            <a:r>
              <a:rPr lang="es-ES" dirty="0" err="1"/>
              <a:t>Journal</a:t>
            </a:r>
            <a:r>
              <a:rPr lang="es-ES" dirty="0"/>
              <a:t> </a:t>
            </a:r>
            <a:r>
              <a:rPr lang="es-ES" dirty="0" err="1"/>
              <a:t>of</a:t>
            </a:r>
            <a:r>
              <a:rPr lang="es-ES" dirty="0"/>
              <a:t> Preventive Medicine, 37(3):181–7. </a:t>
            </a:r>
            <a:r>
              <a:rPr lang="es-ES" dirty="0" err="1"/>
              <a:t>Cited</a:t>
            </a:r>
            <a:r>
              <a:rPr lang="es-ES" dirty="0"/>
              <a:t> in Centers </a:t>
            </a:r>
            <a:r>
              <a:rPr lang="es-ES" dirty="0" err="1"/>
              <a:t>for</a:t>
            </a:r>
            <a:r>
              <a:rPr lang="es-ES" dirty="0"/>
              <a:t> </a:t>
            </a:r>
            <a:r>
              <a:rPr lang="es-ES" dirty="0" err="1"/>
              <a:t>Disease</a:t>
            </a:r>
            <a:r>
              <a:rPr lang="es-ES" dirty="0"/>
              <a:t> Control and </a:t>
            </a:r>
            <a:r>
              <a:rPr lang="es-ES" dirty="0" err="1"/>
              <a:t>Prevention</a:t>
            </a:r>
            <a:r>
              <a:rPr lang="es-ES" dirty="0"/>
              <a:t>. (2012). </a:t>
            </a:r>
            <a:r>
              <a:rPr lang="es-ES" dirty="0" err="1"/>
              <a:t>The</a:t>
            </a:r>
            <a:r>
              <a:rPr lang="es-ES" dirty="0"/>
              <a:t> PROTECT </a:t>
            </a:r>
            <a:r>
              <a:rPr lang="es-ES" dirty="0" err="1"/>
              <a:t>Initiative</a:t>
            </a:r>
            <a:r>
              <a:rPr lang="es-ES" dirty="0"/>
              <a:t>: </a:t>
            </a:r>
            <a:r>
              <a:rPr lang="es-ES" dirty="0" err="1"/>
              <a:t>Advancing</a:t>
            </a:r>
            <a:r>
              <a:rPr lang="es-ES" dirty="0"/>
              <a:t> </a:t>
            </a:r>
            <a:r>
              <a:rPr lang="es-ES" dirty="0" err="1"/>
              <a:t>Children’s</a:t>
            </a:r>
            <a:r>
              <a:rPr lang="es-ES" dirty="0"/>
              <a:t> </a:t>
            </a:r>
            <a:r>
              <a:rPr lang="es-ES" dirty="0" err="1"/>
              <a:t>Medication</a:t>
            </a:r>
            <a:r>
              <a:rPr lang="es-ES" dirty="0"/>
              <a:t> Safety [Web page]. </a:t>
            </a:r>
            <a:r>
              <a:rPr lang="es-ES" dirty="0" err="1"/>
              <a:t>Retrieved</a:t>
            </a:r>
            <a:r>
              <a:rPr lang="es-ES" dirty="0"/>
              <a:t> </a:t>
            </a:r>
            <a:r>
              <a:rPr lang="es-ES" dirty="0" err="1"/>
              <a:t>from</a:t>
            </a:r>
            <a:r>
              <a:rPr lang="es-ES" dirty="0"/>
              <a:t> http://www.cdc.gov/MedicationSafety/protect/protect_Initiative.html</a:t>
            </a:r>
          </a:p>
          <a:p>
            <a:pPr marL="0" lvl="0" indent="0" algn="l" rtl="0">
              <a:spcBef>
                <a:spcPts val="0"/>
              </a:spcBef>
              <a:spcAft>
                <a:spcPts val="0"/>
              </a:spcAft>
              <a:buNone/>
            </a:pPr>
            <a:r>
              <a:rPr lang="es-ES" dirty="0"/>
              <a:t>https://childcareta.acf.hhs.gov/sites/default/files/public/brief_2_administering_medication_final.pdf</a:t>
            </a:r>
          </a:p>
          <a:p>
            <a:pPr marL="0" lvl="0" indent="0" algn="l" rtl="0">
              <a:spcBef>
                <a:spcPts val="0"/>
              </a:spcBef>
              <a:spcAft>
                <a:spcPts val="0"/>
              </a:spcAft>
              <a:buNone/>
            </a:pPr>
            <a:endParaRPr lang="es-ES" b="1" dirty="0">
              <a:latin typeface="Calibri"/>
              <a:ea typeface="Calibri"/>
              <a:cs typeface="Calibri"/>
              <a:sym typeface="Calibri"/>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57</a:t>
            </a:fld>
            <a:endParaRPr lang="en-US"/>
          </a:p>
        </p:txBody>
      </p:sp>
    </p:spTree>
    <p:extLst>
      <p:ext uri="{BB962C8B-B14F-4D97-AF65-F5344CB8AC3E}">
        <p14:creationId xmlns:p14="http://schemas.microsoft.com/office/powerpoint/2010/main" val="23906164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Presentar Manejo y Almacenamiento de Materiales Peligrosos y Eliminación Adecuada de Bio-contaminantes </a:t>
            </a:r>
            <a:endParaRPr lang="es-ES" dirty="0"/>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58</a:t>
            </a:fld>
            <a:endParaRPr lang="en-US"/>
          </a:p>
        </p:txBody>
      </p:sp>
    </p:spTree>
    <p:extLst>
      <p:ext uri="{BB962C8B-B14F-4D97-AF65-F5344CB8AC3E}">
        <p14:creationId xmlns:p14="http://schemas.microsoft.com/office/powerpoint/2010/main" val="3632725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cuando se atiende a los niños, el contacto con fluidos corporales (</a:t>
            </a:r>
            <a:r>
              <a:rPr lang="es-ES" b="0" dirty="0" err="1"/>
              <a:t>biocontaminantes</a:t>
            </a:r>
            <a:r>
              <a:rPr lang="es-ES" b="0" dirty="0"/>
              <a:t>) es común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con los proveedores que es importante entender cómo responder y limpiar los </a:t>
            </a:r>
            <a:r>
              <a:rPr lang="es-ES" b="0" dirty="0" err="1"/>
              <a:t>biocontaminantes</a:t>
            </a:r>
            <a:r>
              <a:rPr lang="es-ES" b="0" dirty="0"/>
              <a:t> porque muchos tipos de gérmenes contagiosos pueden estar contenidos en los desechos humanos (orina, heces) y en los fluidos corporales (saliva, secreción nasal, secreciones de tejidos y lesiones, secreciones oculares, sangre y vómito)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Limpiar inmediatamente los derrames</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Utilice guantes </a:t>
            </a:r>
            <a:r>
              <a:rPr lang="es-ES" b="0" dirty="0"/>
              <a:t>si es posible, pero tenga siempre cuidado </a:t>
            </a:r>
            <a:r>
              <a:rPr lang="es-ES" b="1" dirty="0"/>
              <a:t>de evitar que los derrames entren en contacto con los ojos, la nariz, la boca o las llagas abiertas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Avance la diapositiva para mostrar el dibujo de la solución desinfectante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la receta que aparece en la pantalla es una solución desinfectante sencilla hecha con cloro y agua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a los proveedores que se trata de una guía de sanitización y esterilización que explica cómo limpiar diferentes tipos de suciedad, incluidos los fluidos corporales, y que pueden encontrar la guía en su paquete de recursos.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Explica la importancia de entender la diferencia entre limpio y desinfectado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Limpio es el aspecto de algo, mientras que desinfectado es el uso de una solución en una superficie para matar bacterias y virus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Recuérdeles la importancia de leer cuidadosamente las etiquetas para entender qué puede desinfectar el limpiador, especialmente los limpiadores naturales, y de asegurarse de que nunca utilicen limpiadores destinados a superficies sobre la piel humana </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https://www.verywellhealth.com/infection-5096014</a:t>
            </a:r>
          </a:p>
          <a:p>
            <a:pPr marL="0" lvl="0" indent="0" algn="l" rtl="0">
              <a:spcBef>
                <a:spcPts val="0"/>
              </a:spcBef>
              <a:spcAft>
                <a:spcPts val="0"/>
              </a:spcAft>
              <a:buNone/>
            </a:pPr>
            <a:r>
              <a:rPr lang="es-ES" u="sng" dirty="0">
                <a:solidFill>
                  <a:schemeClr val="hlink"/>
                </a:solidFill>
                <a:hlinkClick r:id="rId3"/>
              </a:rPr>
              <a:t>https://www.epa.gov/coronavirus/whats-difference-between-products-disinfect-sanitize-and-clean-surfaces</a:t>
            </a:r>
            <a:endParaRPr lang="es-ES" u="sng" dirty="0"/>
          </a:p>
          <a:p>
            <a:pPr marL="0" lvl="0" indent="0" algn="l" rtl="0">
              <a:spcBef>
                <a:spcPts val="0"/>
              </a:spcBef>
              <a:spcAft>
                <a:spcPts val="0"/>
              </a:spcAft>
              <a:buNone/>
            </a:pPr>
            <a:r>
              <a:rPr lang="es-ES" dirty="0"/>
              <a:t>https://childcareta.acf.hhs.gov/sites/default/files/public/7_343_2007_hazardousmaterials_brief_7_final_508compliant.pdf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59</a:t>
            </a:fld>
            <a:endParaRPr lang="en-US"/>
          </a:p>
        </p:txBody>
      </p:sp>
    </p:spTree>
    <p:extLst>
      <p:ext uri="{BB962C8B-B14F-4D97-AF65-F5344CB8AC3E}">
        <p14:creationId xmlns:p14="http://schemas.microsoft.com/office/powerpoint/2010/main" val="413954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latin typeface="Montserrat"/>
                <a:ea typeface="Montserrat"/>
                <a:cs typeface="Montserrat"/>
                <a:sym typeface="Montserrat"/>
              </a:rPr>
              <a:t>Puntos de discusión/notas del facilitador</a:t>
            </a:r>
            <a:endParaRPr lang="es-ES" dirty="0"/>
          </a:p>
          <a:p>
            <a:pPr marL="0" lvl="0" indent="0" algn="l" rtl="0">
              <a:spcBef>
                <a:spcPts val="0"/>
              </a:spcBef>
              <a:spcAft>
                <a:spcPts val="0"/>
              </a:spcAft>
              <a:buNone/>
            </a:pPr>
            <a:endParaRPr lang="es-ES" b="0" dirty="0">
              <a:latin typeface="Montserrat"/>
              <a:ea typeface="Montserrat"/>
              <a:cs typeface="Montserrat"/>
              <a:sym typeface="Montserrat"/>
            </a:endParaRPr>
          </a:p>
          <a:p>
            <a:pPr marL="0" lvl="0" indent="0" algn="l" rtl="0">
              <a:spcBef>
                <a:spcPts val="0"/>
              </a:spcBef>
              <a:spcAft>
                <a:spcPts val="0"/>
              </a:spcAft>
              <a:buNone/>
            </a:pPr>
            <a:r>
              <a:rPr lang="es-ES" b="0" dirty="0">
                <a:latin typeface="Montserrat"/>
                <a:ea typeface="Montserrat"/>
                <a:cs typeface="Montserrat"/>
                <a:sym typeface="Montserrat"/>
              </a:rPr>
              <a:t>Lea los temas de salud y seguridad presentados en esta diapositiva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a:t>
            </a:fld>
            <a:endParaRPr lang="en-US"/>
          </a:p>
        </p:txBody>
      </p:sp>
    </p:spTree>
    <p:extLst>
      <p:ext uri="{BB962C8B-B14F-4D97-AF65-F5344CB8AC3E}">
        <p14:creationId xmlns:p14="http://schemas.microsoft.com/office/powerpoint/2010/main" val="4016934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los materiales peligrosos representan un grave riesgo para la salud y la seguridad de los niños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niños son mucho más vulnerables a la exposición de materiales peligrosos que los adultos porque sus cuerpos están en desarrollo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con los proveedores que, debido a que los niños comen, beben y respiran más en proporción a su tamaño corporal y tienen comportamientos como gatear y llevarse las manos a la boca, naturalmente corren un mayor riesgo de sufrir una posible intoxicación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la importancia de reconocer que muchos productos que son seguros para los adultos y los niños mayores no son seguros para los niños más pequeños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cuáles son los tres productos que, en su opinión, podrían estar más implicados en las exposiciones a las intoxicaciones de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Las respuestas deberían incluir</a:t>
            </a:r>
            <a:endParaRPr lang="es-ES" dirty="0"/>
          </a:p>
          <a:p>
            <a:pPr marL="0" lvl="0" indent="0" algn="l" rtl="0">
              <a:spcBef>
                <a:spcPts val="0"/>
              </a:spcBef>
              <a:spcAft>
                <a:spcPts val="0"/>
              </a:spcAft>
              <a:buNone/>
            </a:pPr>
            <a:r>
              <a:rPr lang="es-ES" b="0" dirty="0"/>
              <a:t>**Lee las respuestas que no hayan sido mencionadas por el grupo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Cosméticos/productos de cuidado personal (todo lo que se frota o se rocía en la piel: lociones, aceites esenciales, maquillaje, perfumes, etc.) </a:t>
            </a:r>
            <a:endParaRPr lang="es-ES" dirty="0"/>
          </a:p>
          <a:p>
            <a:pPr marL="0" lvl="0" indent="0" algn="l" rtl="0">
              <a:spcBef>
                <a:spcPts val="0"/>
              </a:spcBef>
              <a:spcAft>
                <a:spcPts val="0"/>
              </a:spcAft>
              <a:buNone/>
            </a:pPr>
            <a:r>
              <a:rPr lang="es-ES" b="0" dirty="0"/>
              <a:t>Sustancias de limpieza</a:t>
            </a:r>
            <a:endParaRPr lang="es-ES" dirty="0"/>
          </a:p>
          <a:p>
            <a:pPr marL="0" lvl="0" indent="0" algn="l" rtl="0">
              <a:spcBef>
                <a:spcPts val="0"/>
              </a:spcBef>
              <a:spcAft>
                <a:spcPts val="0"/>
              </a:spcAft>
              <a:buNone/>
            </a:pPr>
            <a:r>
              <a:rPr lang="es-ES" b="0" dirty="0"/>
              <a:t>Medicamentos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dirty="0"/>
              <a:t>Explique que la mejor manera de proteger a los niños de la exposición es</a:t>
            </a:r>
          </a:p>
          <a:p>
            <a:pPr marL="0" lvl="0" indent="0" algn="l" rtl="0">
              <a:spcBef>
                <a:spcPts val="0"/>
              </a:spcBef>
              <a:spcAft>
                <a:spcPts val="0"/>
              </a:spcAft>
              <a:buNone/>
            </a:pPr>
            <a:endParaRPr lang="es-ES" dirty="0"/>
          </a:p>
          <a:p>
            <a:pPr marL="228600" lvl="0" indent="-228600" algn="l" rtl="0">
              <a:spcBef>
                <a:spcPts val="0"/>
              </a:spcBef>
              <a:spcAft>
                <a:spcPts val="0"/>
              </a:spcAft>
              <a:buClr>
                <a:schemeClr val="dk1"/>
              </a:buClr>
              <a:buSzPts val="1200"/>
              <a:buFont typeface="Calibri"/>
              <a:buAutoNum type="arabicPeriod"/>
            </a:pPr>
            <a:r>
              <a:rPr lang="es-ES" b="1" dirty="0"/>
              <a:t>Guardar los productos en sus envases originales y etiquetar claramente los productos de limpieza caseros y </a:t>
            </a:r>
            <a:endParaRPr lang="es-ES" dirty="0"/>
          </a:p>
          <a:p>
            <a:pPr marL="228600" lvl="0" indent="-152400" algn="l" rtl="0">
              <a:spcBef>
                <a:spcPts val="0"/>
              </a:spcBef>
              <a:spcAft>
                <a:spcPts val="0"/>
              </a:spcAft>
              <a:buClr>
                <a:schemeClr val="dk1"/>
              </a:buClr>
              <a:buSzPts val="1200"/>
              <a:buFont typeface="Calibri"/>
              <a:buNone/>
            </a:pPr>
            <a:endParaRPr lang="es-ES" b="1" dirty="0"/>
          </a:p>
          <a:p>
            <a:pPr marL="228600" lvl="0" indent="-228600" algn="l" rtl="0">
              <a:spcBef>
                <a:spcPts val="0"/>
              </a:spcBef>
              <a:spcAft>
                <a:spcPts val="0"/>
              </a:spcAft>
              <a:buClr>
                <a:schemeClr val="dk1"/>
              </a:buClr>
              <a:buSzPts val="1200"/>
              <a:buFont typeface="Calibri"/>
              <a:buAutoNum type="arabicPeriod"/>
            </a:pPr>
            <a:r>
              <a:rPr lang="es-ES" b="1" dirty="0"/>
              <a:t>Mantener siempre los productos tóxicos fuera del alcance y de la vista de los niños </a:t>
            </a:r>
            <a:endParaRPr lang="es-ES" dirty="0"/>
          </a:p>
          <a:p>
            <a:pPr marL="0" lvl="0" indent="0" algn="l" rtl="0">
              <a:spcBef>
                <a:spcPts val="0"/>
              </a:spcBef>
              <a:spcAft>
                <a:spcPts val="0"/>
              </a:spcAft>
              <a:buClr>
                <a:schemeClr val="dk1"/>
              </a:buClr>
              <a:buSzPts val="1200"/>
              <a:buFont typeface="Calibri"/>
              <a:buNone/>
            </a:pPr>
            <a:endParaRPr lang="es-ES" b="1" dirty="0"/>
          </a:p>
          <a:p>
            <a:pPr marL="0" lvl="0" indent="0" algn="l" rtl="0">
              <a:spcBef>
                <a:spcPts val="0"/>
              </a:spcBef>
              <a:spcAft>
                <a:spcPts val="0"/>
              </a:spcAft>
              <a:buNone/>
            </a:pPr>
            <a:r>
              <a:rPr lang="es-ES" dirty="0"/>
              <a:t>(haga hincapié en la importancia de pensar en todas las áreas de cuidado como cocinas, baños, sótanos, garajes, etc.)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Pida a los proveedores que piensen en el hogar donde cuidan a los niños y compartan con ellos algunas formas de guardar los productos peligrosos fuera del alcance y la vista de los niños.</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https://upandaway.org/wp-content/uploads/2015/04/UpAndAway_Brochure.pdf</a:t>
            </a:r>
          </a:p>
          <a:p>
            <a:pPr marL="0" lvl="0" indent="0" algn="l" rtl="0">
              <a:spcBef>
                <a:spcPts val="0"/>
              </a:spcBef>
              <a:spcAft>
                <a:spcPts val="0"/>
              </a:spcAft>
              <a:buNone/>
            </a:pPr>
            <a:r>
              <a:rPr lang="es-ES" dirty="0"/>
              <a:t>https://upandaway.org/resource/up-and-away-poster/</a:t>
            </a:r>
          </a:p>
          <a:p>
            <a:pPr marL="0" lvl="0" indent="0" algn="l" rtl="0">
              <a:spcBef>
                <a:spcPts val="0"/>
              </a:spcBef>
              <a:spcAft>
                <a:spcPts val="0"/>
              </a:spcAft>
              <a:buNone/>
            </a:pPr>
            <a:r>
              <a:rPr lang="es-ES" dirty="0"/>
              <a:t>https://childcareta.acf.hhs.gov/sites/default/files/public/7_343_2007_hazardousmaterials_brief_7_final_508compliant.pdf </a:t>
            </a:r>
          </a:p>
          <a:p>
            <a:pPr marL="0" lvl="0" indent="0" algn="l" rtl="0">
              <a:spcBef>
                <a:spcPts val="0"/>
              </a:spcBef>
              <a:spcAft>
                <a:spcPts val="0"/>
              </a:spcAft>
              <a:buNone/>
            </a:pPr>
            <a:r>
              <a:rPr lang="es-ES" dirty="0"/>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60</a:t>
            </a:fld>
            <a:endParaRPr lang="en-US"/>
          </a:p>
        </p:txBody>
      </p:sp>
    </p:spTree>
    <p:extLst>
      <p:ext uri="{BB962C8B-B14F-4D97-AF65-F5344CB8AC3E}">
        <p14:creationId xmlns:p14="http://schemas.microsoft.com/office/powerpoint/2010/main" val="2731201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las imágenes en la pantalla muestran lugares comunes donde la gente almacena los medicamentos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compartan cuál de estos lugares creen que es un lugar seguro para guardar los medicamentos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La respuesta es NINGUNO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aunque el gabinete del baño es un lugar común para almacenar medicamentos, las recomendaciones más recientes de Control de Envenenamiento indican que ya no es seguro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el cambio de temperatura y humedad en el cuarto de baño puede afectar a la eficacia de la prescripción, y que en muchos casos los medicamentos son fácilmente accesibles para los niños mayores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todos los medicamentos y productos tóxicos deben mantenerse siempre fuera de la vista y del alcance de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compartan sus ideas sobre cuál podría ser el lugar más seguro para guardar los medicamentos en el hogar donde prestan atención.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err="1"/>
              <a:t>Sources</a:t>
            </a:r>
            <a:r>
              <a:rPr lang="es-ES" b="1" dirty="0"/>
              <a:t> </a:t>
            </a:r>
            <a:endParaRPr lang="es-ES" dirty="0"/>
          </a:p>
          <a:p>
            <a:pPr marL="0" lvl="0" indent="0" algn="l" rtl="0">
              <a:spcBef>
                <a:spcPts val="0"/>
              </a:spcBef>
              <a:spcAft>
                <a:spcPts val="0"/>
              </a:spcAft>
              <a:buNone/>
            </a:pPr>
            <a:r>
              <a:rPr lang="es-ES" dirty="0"/>
              <a:t>https://www.upandaway.org/#put-meds-away </a:t>
            </a:r>
          </a:p>
          <a:p>
            <a:pPr marL="0" lvl="0" indent="0" algn="l" rtl="0">
              <a:spcBef>
                <a:spcPts val="0"/>
              </a:spcBef>
              <a:spcAft>
                <a:spcPts val="0"/>
              </a:spcAft>
              <a:buNone/>
            </a:pPr>
            <a:r>
              <a:rPr lang="es-ES" dirty="0"/>
              <a:t>https://www.healthychildren.org/English/safety-prevention/at-home/medication-safety/Pages/Medication-Safety-Video.aspx</a:t>
            </a:r>
          </a:p>
          <a:p>
            <a:pPr marL="0" lvl="0" indent="0" algn="l" rtl="0">
              <a:spcBef>
                <a:spcPts val="0"/>
              </a:spcBef>
              <a:spcAft>
                <a:spcPts val="0"/>
              </a:spcAft>
              <a:buNone/>
            </a:pPr>
            <a:r>
              <a:rPr lang="es-ES" dirty="0"/>
              <a:t>3 American </a:t>
            </a:r>
            <a:r>
              <a:rPr lang="es-ES" dirty="0" err="1"/>
              <a:t>Academy</a:t>
            </a:r>
            <a:r>
              <a:rPr lang="es-ES" dirty="0"/>
              <a:t> </a:t>
            </a:r>
            <a:r>
              <a:rPr lang="es-ES" dirty="0" err="1"/>
              <a:t>of</a:t>
            </a:r>
            <a:r>
              <a:rPr lang="es-ES" dirty="0"/>
              <a:t> </a:t>
            </a:r>
            <a:r>
              <a:rPr lang="es-ES" dirty="0" err="1"/>
              <a:t>Pediatrics</a:t>
            </a:r>
            <a:r>
              <a:rPr lang="es-ES" dirty="0"/>
              <a:t>. (2015). </a:t>
            </a:r>
            <a:r>
              <a:rPr lang="es-ES" dirty="0" err="1"/>
              <a:t>Medication</a:t>
            </a:r>
            <a:r>
              <a:rPr lang="es-ES" dirty="0"/>
              <a:t> Safety [Video]. </a:t>
            </a:r>
            <a:r>
              <a:rPr lang="es-ES" dirty="0" err="1"/>
              <a:t>Retrieved</a:t>
            </a:r>
            <a:r>
              <a:rPr lang="es-ES" dirty="0"/>
              <a:t> </a:t>
            </a:r>
            <a:r>
              <a:rPr lang="es-ES" dirty="0" err="1"/>
              <a:t>from</a:t>
            </a:r>
            <a:r>
              <a:rPr lang="es-ES" dirty="0"/>
              <a:t> https://www.healthychildren.org/English/safetyprevention/at-home/medication-safety/Pages/Medication-Safety-Video.aspx 4 </a:t>
            </a:r>
            <a:r>
              <a:rPr lang="es-ES" dirty="0" err="1"/>
              <a:t>Schillie</a:t>
            </a:r>
            <a:r>
              <a:rPr lang="es-ES" dirty="0"/>
              <a:t>, S. F., </a:t>
            </a:r>
            <a:r>
              <a:rPr lang="es-ES" dirty="0" err="1"/>
              <a:t>Shehab</a:t>
            </a:r>
            <a:r>
              <a:rPr lang="es-ES" dirty="0"/>
              <a:t>, N., Thomas, K. E., &amp; </a:t>
            </a:r>
            <a:r>
              <a:rPr lang="es-ES" dirty="0" err="1"/>
              <a:t>Budnitz</a:t>
            </a:r>
            <a:r>
              <a:rPr lang="es-ES" dirty="0"/>
              <a:t> D. S. (2009). </a:t>
            </a:r>
            <a:r>
              <a:rPr lang="es-ES" dirty="0" err="1"/>
              <a:t>Medication</a:t>
            </a:r>
            <a:r>
              <a:rPr lang="es-ES" dirty="0"/>
              <a:t> </a:t>
            </a:r>
            <a:r>
              <a:rPr lang="es-ES" dirty="0" err="1"/>
              <a:t>overdoses</a:t>
            </a:r>
            <a:r>
              <a:rPr lang="es-ES" dirty="0"/>
              <a:t> </a:t>
            </a:r>
            <a:r>
              <a:rPr lang="es-ES" dirty="0" err="1"/>
              <a:t>leading</a:t>
            </a:r>
            <a:r>
              <a:rPr lang="es-ES" dirty="0"/>
              <a:t> </a:t>
            </a:r>
            <a:r>
              <a:rPr lang="es-ES" dirty="0" err="1"/>
              <a:t>to</a:t>
            </a:r>
            <a:r>
              <a:rPr lang="es-ES" dirty="0"/>
              <a:t> </a:t>
            </a:r>
            <a:r>
              <a:rPr lang="es-ES" dirty="0" err="1"/>
              <a:t>emergency</a:t>
            </a:r>
            <a:r>
              <a:rPr lang="es-ES" dirty="0"/>
              <a:t> </a:t>
            </a:r>
            <a:r>
              <a:rPr lang="es-ES" dirty="0" err="1"/>
              <a:t>department</a:t>
            </a:r>
            <a:r>
              <a:rPr lang="es-ES" dirty="0"/>
              <a:t> </a:t>
            </a:r>
            <a:r>
              <a:rPr lang="es-ES" dirty="0" err="1"/>
              <a:t>visits</a:t>
            </a:r>
            <a:r>
              <a:rPr lang="es-ES" dirty="0"/>
              <a:t> </a:t>
            </a:r>
            <a:r>
              <a:rPr lang="es-ES" dirty="0" err="1"/>
              <a:t>among</a:t>
            </a:r>
            <a:r>
              <a:rPr lang="es-ES" dirty="0"/>
              <a:t> </a:t>
            </a:r>
            <a:r>
              <a:rPr lang="es-ES" dirty="0" err="1"/>
              <a:t>children</a:t>
            </a:r>
            <a:r>
              <a:rPr lang="es-ES" dirty="0"/>
              <a:t>. American </a:t>
            </a:r>
            <a:r>
              <a:rPr lang="es-ES" dirty="0" err="1"/>
              <a:t>Journal</a:t>
            </a:r>
            <a:r>
              <a:rPr lang="es-ES" dirty="0"/>
              <a:t> </a:t>
            </a:r>
            <a:r>
              <a:rPr lang="es-ES" dirty="0" err="1"/>
              <a:t>of</a:t>
            </a:r>
            <a:r>
              <a:rPr lang="es-ES" dirty="0"/>
              <a:t> Preventive Medicine, 37(3):181–7. </a:t>
            </a:r>
            <a:r>
              <a:rPr lang="es-ES" dirty="0" err="1"/>
              <a:t>Cited</a:t>
            </a:r>
            <a:r>
              <a:rPr lang="es-ES" dirty="0"/>
              <a:t> in Centers </a:t>
            </a:r>
            <a:r>
              <a:rPr lang="es-ES" dirty="0" err="1"/>
              <a:t>for</a:t>
            </a:r>
            <a:r>
              <a:rPr lang="es-ES" dirty="0"/>
              <a:t> </a:t>
            </a:r>
            <a:r>
              <a:rPr lang="es-ES" dirty="0" err="1"/>
              <a:t>Disease</a:t>
            </a:r>
            <a:r>
              <a:rPr lang="es-ES" dirty="0"/>
              <a:t> Control and </a:t>
            </a:r>
            <a:r>
              <a:rPr lang="es-ES" dirty="0" err="1"/>
              <a:t>Prevention</a:t>
            </a:r>
            <a:r>
              <a:rPr lang="es-ES" dirty="0"/>
              <a:t>. (2012). </a:t>
            </a:r>
            <a:r>
              <a:rPr lang="es-ES" dirty="0" err="1"/>
              <a:t>The</a:t>
            </a:r>
            <a:r>
              <a:rPr lang="es-ES" dirty="0"/>
              <a:t> PROTECT </a:t>
            </a:r>
            <a:r>
              <a:rPr lang="es-ES" dirty="0" err="1"/>
              <a:t>Initiative</a:t>
            </a:r>
            <a:r>
              <a:rPr lang="es-ES" dirty="0"/>
              <a:t>: </a:t>
            </a:r>
            <a:r>
              <a:rPr lang="es-ES" dirty="0" err="1"/>
              <a:t>Advancing</a:t>
            </a:r>
            <a:r>
              <a:rPr lang="es-ES" dirty="0"/>
              <a:t> </a:t>
            </a:r>
            <a:r>
              <a:rPr lang="es-ES" dirty="0" err="1"/>
              <a:t>Children’s</a:t>
            </a:r>
            <a:r>
              <a:rPr lang="es-ES" dirty="0"/>
              <a:t> </a:t>
            </a:r>
            <a:r>
              <a:rPr lang="es-ES" dirty="0" err="1"/>
              <a:t>Medication</a:t>
            </a:r>
            <a:r>
              <a:rPr lang="es-ES" dirty="0"/>
              <a:t> Safety [Web page]. </a:t>
            </a:r>
            <a:r>
              <a:rPr lang="es-ES" dirty="0" err="1"/>
              <a:t>Retrieved</a:t>
            </a:r>
            <a:r>
              <a:rPr lang="es-ES" dirty="0"/>
              <a:t> </a:t>
            </a:r>
            <a:r>
              <a:rPr lang="es-ES" dirty="0" err="1"/>
              <a:t>from</a:t>
            </a:r>
            <a:r>
              <a:rPr lang="es-ES" dirty="0"/>
              <a:t> http://www.cdc.gov/MedicationSafety/protect/protect_Initiative.html</a:t>
            </a:r>
          </a:p>
          <a:p>
            <a:pPr marL="0" lvl="0" indent="0" algn="l" rtl="0">
              <a:spcBef>
                <a:spcPts val="0"/>
              </a:spcBef>
              <a:spcAft>
                <a:spcPts val="0"/>
              </a:spcAft>
              <a:buNone/>
            </a:pPr>
            <a:r>
              <a:rPr lang="es-ES" dirty="0"/>
              <a:t>https://childcareta.acf.hhs.gov/sites/default/files/public/brief_2_administering_medication_final.pdf</a:t>
            </a:r>
          </a:p>
          <a:p>
            <a:pPr marL="0" lvl="0" indent="0" algn="l" rtl="0">
              <a:spcBef>
                <a:spcPts val="0"/>
              </a:spcBef>
              <a:spcAft>
                <a:spcPts val="0"/>
              </a:spcAft>
              <a:buNone/>
            </a:pPr>
            <a:r>
              <a:rPr lang="es-ES" dirty="0"/>
              <a:t>https://www.poison.med.wayne.edu/updates-content/ae9cbud25a3v7kbxyb28c4sfpumsb5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61</a:t>
            </a:fld>
            <a:endParaRPr lang="en-US"/>
          </a:p>
        </p:txBody>
      </p:sp>
    </p:spTree>
    <p:extLst>
      <p:ext uri="{BB962C8B-B14F-4D97-AF65-F5344CB8AC3E}">
        <p14:creationId xmlns:p14="http://schemas.microsoft.com/office/powerpoint/2010/main" val="22543169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Repase la gráfica de la diapositiva explicando que muchas sustancias nocivas se parecen a productos que se pueden beber o comer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Destaque que muchos niños no podrán distinguir la diferencia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Facilite la actividad de identidad errónea</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Límite de tiempo: 5-7 minutos (cualquier tamaño de grupo)</a:t>
            </a:r>
            <a:endParaRPr lang="es-ES" dirty="0"/>
          </a:p>
          <a:p>
            <a:pPr marL="0" lvl="0" indent="0" algn="l" rtl="0">
              <a:spcBef>
                <a:spcPts val="0"/>
              </a:spcBef>
              <a:spcAft>
                <a:spcPts val="0"/>
              </a:spcAft>
              <a:buNone/>
            </a:pPr>
            <a:r>
              <a:rPr lang="es-ES" b="0" dirty="0"/>
              <a:t>Objetivos de la actividad</a:t>
            </a:r>
            <a:endParaRPr lang="es-ES" dirty="0"/>
          </a:p>
          <a:p>
            <a:pPr marL="0" lvl="0" indent="0" algn="l" rtl="0">
              <a:spcBef>
                <a:spcPts val="0"/>
              </a:spcBef>
              <a:spcAft>
                <a:spcPts val="0"/>
              </a:spcAft>
              <a:buNone/>
            </a:pPr>
            <a:r>
              <a:rPr lang="es-ES" b="0" dirty="0"/>
              <a:t>Presente a los proveedores los productos de identidad equivocada más comunes</a:t>
            </a:r>
            <a:endParaRPr lang="es-ES" dirty="0"/>
          </a:p>
          <a:p>
            <a:pPr marL="0" lvl="0" indent="0" algn="l" rtl="0">
              <a:spcBef>
                <a:spcPts val="0"/>
              </a:spcBef>
              <a:spcAft>
                <a:spcPts val="0"/>
              </a:spcAft>
              <a:buNone/>
            </a:pPr>
            <a:r>
              <a:rPr lang="es-ES" b="0" dirty="0" err="1"/>
              <a:t>Demostre</a:t>
            </a:r>
            <a:r>
              <a:rPr lang="es-ES" b="0" dirty="0"/>
              <a:t> la similitud entre las sustancias peligrosas y los alimentos/bebidas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Presente la actividad compartiendo que los proveedores tendrán ahora la oportunidad de tratar de identificar productos que son seguros para comer o beber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Hacer hincapié en que se trata de una actividad en silencio - habrá tiempo para compartir después de la última diapositiva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EN PERSONA</a:t>
            </a:r>
            <a:endParaRPr lang="es-ES" dirty="0"/>
          </a:p>
          <a:p>
            <a:pPr marL="0" lvl="0" indent="0" algn="l" rtl="0">
              <a:spcBef>
                <a:spcPts val="0"/>
              </a:spcBef>
              <a:spcAft>
                <a:spcPts val="0"/>
              </a:spcAft>
              <a:buNone/>
            </a:pPr>
            <a:r>
              <a:rPr lang="es-ES" b="0" dirty="0"/>
              <a:t>Explique que los proveedores elegirán qué producto (#1 o #2) de la diapositiva es SEGURO para consumir y se trasladarán a ese lado de la sala</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VIRTUALMENTE</a:t>
            </a:r>
            <a:endParaRPr lang="es-ES" dirty="0"/>
          </a:p>
          <a:p>
            <a:pPr marL="0" lvl="0" indent="0" algn="l" rtl="0">
              <a:spcBef>
                <a:spcPts val="0"/>
              </a:spcBef>
              <a:spcAft>
                <a:spcPts val="0"/>
              </a:spcAft>
              <a:buNone/>
            </a:pPr>
            <a:r>
              <a:rPr lang="es-ES" b="0" dirty="0"/>
              <a:t>Explique que los proveedores levantarán 1 o 2 dedos de cada mano para indicar su elección (demuestre las opciones dadas)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Avance a cada diapositiva con un </a:t>
            </a:r>
            <a:r>
              <a:rPr lang="es-ES" b="0" dirty="0" err="1"/>
              <a:t>click</a:t>
            </a:r>
            <a:r>
              <a:rPr lang="es-ES" b="0" dirty="0"/>
              <a:t> para mostrar dos sustancias diferentes, haga un segundo </a:t>
            </a:r>
            <a:r>
              <a:rPr lang="es-ES" b="0" dirty="0" err="1"/>
              <a:t>click</a:t>
            </a:r>
            <a:r>
              <a:rPr lang="es-ES" b="0" dirty="0"/>
              <a:t> para revelar cuál es segura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Upandaway.org</a:t>
            </a:r>
          </a:p>
          <a:p>
            <a:pPr marL="0" lvl="0" indent="0" algn="l" rtl="0">
              <a:spcBef>
                <a:spcPts val="0"/>
              </a:spcBef>
              <a:spcAft>
                <a:spcPts val="0"/>
              </a:spcAft>
              <a:buNone/>
            </a:pPr>
            <a:r>
              <a:rPr lang="es-ES" dirty="0"/>
              <a:t>https://childcareta.acf.hhs.gov/sites/default/files/public/7_343_2007_hazardousmaterials_brief_7_final_508compliant.pdf </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62</a:t>
            </a:fld>
            <a:endParaRPr lang="en-US"/>
          </a:p>
        </p:txBody>
      </p:sp>
    </p:spTree>
    <p:extLst>
      <p:ext uri="{BB962C8B-B14F-4D97-AF65-F5344CB8AC3E}">
        <p14:creationId xmlns:p14="http://schemas.microsoft.com/office/powerpoint/2010/main" val="77721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diapositiva compartiendo que una de estas sustancias es el jugo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elijan en silencio qué recipiente contiene jugo y que se muevan a ese lado de la sala (el #1 al lado izquierdo de la sala, el #2 al lado derecho de la sala)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clic una vez para revelar qué elemento es cada uno </a:t>
            </a:r>
          </a:p>
        </p:txBody>
      </p:sp>
      <p:sp>
        <p:nvSpPr>
          <p:cNvPr id="4" name="Slide Number Placeholder 3"/>
          <p:cNvSpPr>
            <a:spLocks noGrp="1"/>
          </p:cNvSpPr>
          <p:nvPr>
            <p:ph type="sldNum" sz="quarter" idx="5"/>
          </p:nvPr>
        </p:nvSpPr>
        <p:spPr/>
        <p:txBody>
          <a:bodyPr/>
          <a:lstStyle/>
          <a:p>
            <a:fld id="{22688241-32BF-4FA3-935E-0B22A005B532}" type="slidenum">
              <a:rPr lang="en-US" smtClean="0"/>
              <a:t>63</a:t>
            </a:fld>
            <a:endParaRPr lang="en-US"/>
          </a:p>
        </p:txBody>
      </p:sp>
    </p:spTree>
    <p:extLst>
      <p:ext uri="{BB962C8B-B14F-4D97-AF65-F5344CB8AC3E}">
        <p14:creationId xmlns:p14="http://schemas.microsoft.com/office/powerpoint/2010/main" val="4192295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diapositiva compartiendo que una de estos productos es chocolate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elijan en silencio qué conjunto es chocolate y que se desplacen a ese lado de la sala (el </a:t>
            </a:r>
            <a:r>
              <a:rPr lang="es-ES" b="0" dirty="0" err="1"/>
              <a:t>nº</a:t>
            </a:r>
            <a:r>
              <a:rPr lang="es-ES" b="0" dirty="0"/>
              <a:t> 1 al lado izquierdo de la sala, el </a:t>
            </a:r>
            <a:r>
              <a:rPr lang="es-ES" b="0" dirty="0" err="1"/>
              <a:t>nº</a:t>
            </a:r>
            <a:r>
              <a:rPr lang="es-ES" b="0" dirty="0"/>
              <a:t> 2 al lado derecho de la sala)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clic una vez para revelar qué producto es cada uno </a:t>
            </a:r>
          </a:p>
        </p:txBody>
      </p:sp>
      <p:sp>
        <p:nvSpPr>
          <p:cNvPr id="4" name="Slide Number Placeholder 3"/>
          <p:cNvSpPr>
            <a:spLocks noGrp="1"/>
          </p:cNvSpPr>
          <p:nvPr>
            <p:ph type="sldNum" sz="quarter" idx="5"/>
          </p:nvPr>
        </p:nvSpPr>
        <p:spPr/>
        <p:txBody>
          <a:bodyPr/>
          <a:lstStyle/>
          <a:p>
            <a:fld id="{22688241-32BF-4FA3-935E-0B22A005B532}" type="slidenum">
              <a:rPr lang="en-US" smtClean="0"/>
              <a:t>64</a:t>
            </a:fld>
            <a:endParaRPr lang="en-US"/>
          </a:p>
        </p:txBody>
      </p:sp>
    </p:spTree>
    <p:extLst>
      <p:ext uri="{BB962C8B-B14F-4D97-AF65-F5344CB8AC3E}">
        <p14:creationId xmlns:p14="http://schemas.microsoft.com/office/powerpoint/2010/main" val="3645359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Puntos de conversación / Notas de facilitación</a:t>
            </a:r>
            <a:endParaRPr lang="es-ES" dirty="0"/>
          </a:p>
          <a:p>
            <a:r>
              <a:rPr lang="es-ES" dirty="0"/>
              <a:t>Comience la diapositiva compartiendo que una de estas sustancias es jugo de manzana.</a:t>
            </a:r>
          </a:p>
          <a:p>
            <a:r>
              <a:rPr lang="es-ES" dirty="0"/>
              <a:t>Pida a los proveedores que elijan en silencio qué envase contiene el jugo de manzana y se muevan hacia ese lado del salón</a:t>
            </a:r>
            <a:br>
              <a:rPr lang="es-ES" dirty="0"/>
            </a:br>
            <a:r>
              <a:rPr lang="es-ES" dirty="0"/>
              <a:t>(#1 al lado izquierdo del salón, #2 al lado derecho del salón).</a:t>
            </a:r>
          </a:p>
          <a:p>
            <a:r>
              <a:rPr lang="es-ES" dirty="0"/>
              <a:t>Haga clic una vez para revelar cuál es cuál.</a:t>
            </a:r>
          </a:p>
          <a:p>
            <a:r>
              <a:rPr lang="es-ES" dirty="0"/>
              <a:t>Pida a los proveedores que elijan en silencio cuál de los conjuntos es chocolate y se muevan hacia ese lado del salón</a:t>
            </a:r>
            <a:br>
              <a:rPr lang="es-ES" dirty="0"/>
            </a:br>
            <a:r>
              <a:rPr lang="es-ES" dirty="0"/>
              <a:t>(#1 al lado izquierdo del salón, #2 al lado derecho del salón).</a:t>
            </a:r>
          </a:p>
          <a:p>
            <a:r>
              <a:rPr lang="es-ES" dirty="0"/>
              <a:t>Haga clic una vez para revelar cuál es cuál.</a:t>
            </a: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65</a:t>
            </a:fld>
            <a:endParaRPr lang="en-US"/>
          </a:p>
        </p:txBody>
      </p:sp>
    </p:spTree>
    <p:extLst>
      <p:ext uri="{BB962C8B-B14F-4D97-AF65-F5344CB8AC3E}">
        <p14:creationId xmlns:p14="http://schemas.microsoft.com/office/powerpoint/2010/main" val="2351227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diapositiva compartiendo que una de estas sustancias es el agua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elijan en silencio qué recipiente contiene agua y que se desplacen a ese lado de la sala (el </a:t>
            </a:r>
            <a:r>
              <a:rPr lang="es-ES" b="0" dirty="0" err="1"/>
              <a:t>nº</a:t>
            </a:r>
            <a:r>
              <a:rPr lang="es-ES" b="0" dirty="0"/>
              <a:t> 1 al lado izquierdo de la sala, el </a:t>
            </a:r>
            <a:r>
              <a:rPr lang="es-ES" b="0" dirty="0" err="1"/>
              <a:t>nº</a:t>
            </a:r>
            <a:r>
              <a:rPr lang="es-ES" b="0" dirty="0"/>
              <a:t> 2 al lado derecho de la sala)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clic una vez para revelar qué elemento es cada uno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Una vez que todos hayan regresado, pida a los voluntarios que compartan lo que más les sorprendió durante la actividad</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voluntarios que digan qué elementos les resultaron más difíciles de identificar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digan una cosa que cambiarían después de haber realizado esta actividad </a:t>
            </a:r>
            <a:endParaRPr lang="es-ES" b="0" dirty="0">
              <a:latin typeface="Calibri"/>
              <a:ea typeface="Calibri"/>
              <a:cs typeface="Calibri"/>
              <a:sym typeface="Calibri"/>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66</a:t>
            </a:fld>
            <a:endParaRPr lang="en-US"/>
          </a:p>
        </p:txBody>
      </p:sp>
    </p:spTree>
    <p:extLst>
      <p:ext uri="{BB962C8B-B14F-4D97-AF65-F5344CB8AC3E}">
        <p14:creationId xmlns:p14="http://schemas.microsoft.com/office/powerpoint/2010/main" val="3044088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Presente esta diapositiva compartiendo que el envenenamiento accidental es la principal causa de lesiones y muerte entre los niños pequeños</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Repase los puntos de la diapositiva:</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Explique que es importante </a:t>
            </a:r>
            <a:r>
              <a:rPr lang="es-ES" b="1" dirty="0">
                <a:latin typeface="Arial"/>
                <a:ea typeface="Arial"/>
                <a:cs typeface="Arial"/>
                <a:sym typeface="Arial"/>
              </a:rPr>
              <a:t>llamar al Servicio de Control de Envenenamiento si sospecha que un niño se ha aplicado algo tóxico en su cuerpo.  </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El Control de Envenenamiento es un número de teléfono gratuito que funciona las 24 horas del día, los 365 días del año, al que puede llamar para hablar con un experto capacitado </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Proporcione el número </a:t>
            </a:r>
            <a:r>
              <a:rPr lang="es-ES" b="1" dirty="0">
                <a:latin typeface="Arial"/>
                <a:ea typeface="Arial"/>
                <a:cs typeface="Arial"/>
                <a:sym typeface="Arial"/>
              </a:rPr>
              <a:t>de Control de Envenenamientos (1-800-222-1222) </a:t>
            </a:r>
            <a:r>
              <a:rPr lang="es-ES" b="0" dirty="0">
                <a:latin typeface="Arial"/>
                <a:ea typeface="Arial"/>
                <a:cs typeface="Arial"/>
                <a:sym typeface="Arial"/>
              </a:rPr>
              <a:t>y pida a los proveedores que lo guarden en sus teléfonos y recuérdeles que lo coloquen en la(s) casa(s) donde prestan atención </a:t>
            </a:r>
            <a:endParaRPr lang="es-ES" dirty="0"/>
          </a:p>
          <a:p>
            <a:pPr marL="0" lvl="0" indent="0" algn="l" rtl="0">
              <a:spcBef>
                <a:spcPts val="0"/>
              </a:spcBef>
              <a:spcAft>
                <a:spcPts val="0"/>
              </a:spcAft>
              <a:buNone/>
            </a:pPr>
            <a:endParaRPr lang="es-ES" b="0" dirty="0">
              <a:latin typeface="Arial"/>
              <a:ea typeface="Arial"/>
              <a:cs typeface="Arial"/>
              <a:sym typeface="Arial"/>
            </a:endParaRPr>
          </a:p>
          <a:p>
            <a:pPr marL="0" lvl="0" indent="0" algn="l" rtl="0">
              <a:spcBef>
                <a:spcPts val="0"/>
              </a:spcBef>
              <a:spcAft>
                <a:spcPts val="0"/>
              </a:spcAft>
              <a:buNone/>
            </a:pPr>
            <a:r>
              <a:rPr lang="es-ES" b="0" dirty="0">
                <a:latin typeface="Arial"/>
                <a:ea typeface="Arial"/>
                <a:cs typeface="Arial"/>
                <a:sym typeface="Arial"/>
              </a:rPr>
              <a:t>Explique que hay cierta </a:t>
            </a:r>
            <a:r>
              <a:rPr lang="es-ES" b="1" dirty="0">
                <a:latin typeface="Arial"/>
                <a:ea typeface="Arial"/>
                <a:cs typeface="Arial"/>
                <a:sym typeface="Arial"/>
              </a:rPr>
              <a:t>información </a:t>
            </a:r>
            <a:r>
              <a:rPr lang="es-ES" b="0" dirty="0">
                <a:latin typeface="Arial"/>
                <a:ea typeface="Arial"/>
                <a:cs typeface="Arial"/>
                <a:sym typeface="Arial"/>
              </a:rPr>
              <a:t>que Control de Envenenamientos necesitará saber: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latin typeface="Arial"/>
                <a:ea typeface="Arial"/>
                <a:cs typeface="Arial"/>
                <a:sym typeface="Arial"/>
              </a:rPr>
              <a:t>Peso del niño</a:t>
            </a:r>
            <a:endParaRPr lang="es-ES" dirty="0"/>
          </a:p>
          <a:p>
            <a:pPr marL="0" lvl="0" indent="0" algn="l" rtl="0">
              <a:spcBef>
                <a:spcPts val="0"/>
              </a:spcBef>
              <a:spcAft>
                <a:spcPts val="0"/>
              </a:spcAft>
              <a:buNone/>
            </a:pPr>
            <a:r>
              <a:rPr lang="es-ES" b="1" dirty="0">
                <a:latin typeface="Arial"/>
                <a:ea typeface="Arial"/>
                <a:cs typeface="Arial"/>
                <a:sym typeface="Arial"/>
              </a:rPr>
              <a:t>Altura del niño</a:t>
            </a:r>
            <a:endParaRPr lang="es-ES" dirty="0"/>
          </a:p>
          <a:p>
            <a:pPr marL="0" lvl="0" indent="0" algn="l" rtl="0">
              <a:spcBef>
                <a:spcPts val="0"/>
              </a:spcBef>
              <a:spcAft>
                <a:spcPts val="0"/>
              </a:spcAft>
              <a:buNone/>
            </a:pPr>
            <a:r>
              <a:rPr lang="es-ES" b="1" dirty="0">
                <a:latin typeface="Arial"/>
                <a:ea typeface="Arial"/>
                <a:cs typeface="Arial"/>
                <a:sym typeface="Arial"/>
              </a:rPr>
              <a:t>Qué comieron o tocaron</a:t>
            </a:r>
            <a:endParaRPr lang="es-ES" dirty="0"/>
          </a:p>
          <a:p>
            <a:pPr marL="0" lvl="0" indent="0" algn="l" rtl="0">
              <a:spcBef>
                <a:spcPts val="0"/>
              </a:spcBef>
              <a:spcAft>
                <a:spcPts val="0"/>
              </a:spcAft>
              <a:buNone/>
            </a:pPr>
            <a:r>
              <a:rPr lang="es-ES" b="1" dirty="0">
                <a:latin typeface="Arial"/>
                <a:ea typeface="Arial"/>
                <a:cs typeface="Arial"/>
                <a:sym typeface="Arial"/>
              </a:rPr>
              <a:t>La cantidad consumida </a:t>
            </a:r>
            <a:endParaRPr lang="es-ES" dirty="0"/>
          </a:p>
          <a:p>
            <a:pPr marL="0" lvl="0" indent="0" algn="l" rtl="0">
              <a:spcBef>
                <a:spcPts val="0"/>
              </a:spcBef>
              <a:spcAft>
                <a:spcPts val="0"/>
              </a:spcAft>
              <a:buNone/>
            </a:pPr>
            <a:r>
              <a:rPr lang="es-ES" b="1" dirty="0">
                <a:latin typeface="Arial"/>
                <a:ea typeface="Arial"/>
                <a:cs typeface="Arial"/>
                <a:sym typeface="Arial"/>
              </a:rPr>
              <a:t>Dónde tocó su cuerpo</a:t>
            </a:r>
            <a:endParaRPr lang="es-ES" dirty="0"/>
          </a:p>
          <a:p>
            <a:pPr marL="0" lvl="0" indent="0" algn="l" rtl="0">
              <a:spcBef>
                <a:spcPts val="0"/>
              </a:spcBef>
              <a:spcAft>
                <a:spcPts val="0"/>
              </a:spcAft>
              <a:buNone/>
            </a:pPr>
            <a:r>
              <a:rPr lang="es-ES" b="1" dirty="0">
                <a:latin typeface="Arial"/>
                <a:ea typeface="Arial"/>
                <a:cs typeface="Arial"/>
                <a:sym typeface="Arial"/>
              </a:rPr>
              <a:t>Cuándo fue consumido o tocado </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latin typeface="Arial"/>
                <a:ea typeface="Arial"/>
                <a:cs typeface="Arial"/>
                <a:sym typeface="Arial"/>
              </a:rPr>
              <a:t>Source</a:t>
            </a:r>
            <a:endParaRPr lang="es-ES" dirty="0"/>
          </a:p>
          <a:p>
            <a:pPr marL="0" lvl="0" indent="0" algn="l" rtl="0">
              <a:spcBef>
                <a:spcPts val="0"/>
              </a:spcBef>
              <a:spcAft>
                <a:spcPts val="0"/>
              </a:spcAft>
              <a:buNone/>
            </a:pPr>
            <a:r>
              <a:rPr lang="es-ES" dirty="0">
                <a:latin typeface="Arial"/>
                <a:ea typeface="Arial"/>
                <a:cs typeface="Arial"/>
                <a:sym typeface="Arial"/>
              </a:rPr>
              <a:t>https://today.wayne.edu/medicine/news/2021/03/20/michigan-residents-encouraged-to-take-precautions-during-national-poison-prevention-week-41957</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67</a:t>
            </a:fld>
            <a:endParaRPr lang="en-US"/>
          </a:p>
        </p:txBody>
      </p:sp>
    </p:spTree>
    <p:extLst>
      <p:ext uri="{BB962C8B-B14F-4D97-AF65-F5344CB8AC3E}">
        <p14:creationId xmlns:p14="http://schemas.microsoft.com/office/powerpoint/2010/main" val="35011544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 última diapositiva de esta sección preguntando a los proveedores: ¿Mito o realidad? Si un niño se ha envenenado, hay que hacerle vomitar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proveedores que den dos pulgares hacia arriba (HECHO) o que crucen los brazos en una "X" (MITO)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Avance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proveedores nunca deben inducir el vómito, a menos que el Centro de Envenenamiento les indique que lo hagan, porque en muchas situaciones puede causar más daño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Destaque la importancia de tomar sólo las medidas indicadas por el Centro de Intoxicaciones.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qué preguntas podrían tener todavía sobre la llamada al Control de Envenenamientos o a los materiales peligrosos </a:t>
            </a:r>
          </a:p>
        </p:txBody>
      </p:sp>
      <p:sp>
        <p:nvSpPr>
          <p:cNvPr id="4" name="Slide Number Placeholder 3"/>
          <p:cNvSpPr>
            <a:spLocks noGrp="1"/>
          </p:cNvSpPr>
          <p:nvPr>
            <p:ph type="sldNum" sz="quarter" idx="5"/>
          </p:nvPr>
        </p:nvSpPr>
        <p:spPr/>
        <p:txBody>
          <a:bodyPr/>
          <a:lstStyle/>
          <a:p>
            <a:fld id="{22688241-32BF-4FA3-935E-0B22A005B532}" type="slidenum">
              <a:rPr lang="en-US" smtClean="0"/>
              <a:t>68</a:t>
            </a:fld>
            <a:endParaRPr lang="en-US"/>
          </a:p>
        </p:txBody>
      </p:sp>
    </p:spTree>
    <p:extLst>
      <p:ext uri="{BB962C8B-B14F-4D97-AF65-F5344CB8AC3E}">
        <p14:creationId xmlns:p14="http://schemas.microsoft.com/office/powerpoint/2010/main" val="3604984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Utilizar según lo determine el entrenador</a:t>
            </a:r>
          </a:p>
          <a:p>
            <a:endParaRPr lang="en-US" dirty="0"/>
          </a:p>
        </p:txBody>
      </p:sp>
      <p:sp>
        <p:nvSpPr>
          <p:cNvPr id="4" name="Slide Number Placeholder 3"/>
          <p:cNvSpPr>
            <a:spLocks noGrp="1"/>
          </p:cNvSpPr>
          <p:nvPr>
            <p:ph type="sldNum" sz="quarter" idx="5"/>
          </p:nvPr>
        </p:nvSpPr>
        <p:spPr/>
        <p:txBody>
          <a:bodyPr/>
          <a:lstStyle/>
          <a:p>
            <a:fld id="{22688241-32BF-4FA3-935E-0B22A005B532}" type="slidenum">
              <a:rPr lang="en-US" smtClean="0"/>
              <a:t>69</a:t>
            </a:fld>
            <a:endParaRPr lang="en-US"/>
          </a:p>
        </p:txBody>
      </p:sp>
    </p:spTree>
    <p:extLst>
      <p:ext uri="{BB962C8B-B14F-4D97-AF65-F5344CB8AC3E}">
        <p14:creationId xmlns:p14="http://schemas.microsoft.com/office/powerpoint/2010/main" val="2757964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Lea los temas de salud y seguridad presentados en esta diapositiva</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a:t>
            </a:fld>
            <a:endParaRPr lang="en-US"/>
          </a:p>
        </p:txBody>
      </p:sp>
    </p:spTree>
    <p:extLst>
      <p:ext uri="{BB962C8B-B14F-4D97-AF65-F5344CB8AC3E}">
        <p14:creationId xmlns:p14="http://schemas.microsoft.com/office/powerpoint/2010/main" val="1730725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Presente el tema Planificación y Respuesta ante Emergencias (para emergencias derivadas de un desastre natural o un evento provocado por el hombre)</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Explique que revisará los diferentes tipos de emergencias potenciales y dé la oportunidad a los proveedores de pensar en cómo responder </a:t>
            </a:r>
            <a:endParaRPr lang="es-ES" dirty="0"/>
          </a:p>
          <a:p>
            <a:pPr marL="0" lvl="0" indent="0" algn="l" rtl="0">
              <a:spcBef>
                <a:spcPts val="0"/>
              </a:spcBef>
              <a:spcAft>
                <a:spcPts val="0"/>
              </a:spcAft>
              <a:buNone/>
            </a:pPr>
            <a:endParaRPr lang="es-ES" b="0" u="none" dirty="0"/>
          </a:p>
          <a:p>
            <a:pPr marL="0" lvl="0" indent="0" algn="l" rtl="0">
              <a:spcBef>
                <a:spcPts val="0"/>
              </a:spcBef>
              <a:spcAft>
                <a:spcPts val="0"/>
              </a:spcAft>
              <a:buNone/>
            </a:pPr>
            <a:r>
              <a:rPr lang="es-ES" b="0" u="none" dirty="0"/>
              <a:t>Anímelos a comunicarse con la familia y a involucrarla en todos los planes de respuesta a emergencias </a:t>
            </a:r>
            <a:endParaRPr lang="es-ES" dirty="0"/>
          </a:p>
        </p:txBody>
      </p:sp>
      <p:sp>
        <p:nvSpPr>
          <p:cNvPr id="4" name="Slide Number Placeholder 3"/>
          <p:cNvSpPr>
            <a:spLocks noGrp="1"/>
          </p:cNvSpPr>
          <p:nvPr>
            <p:ph type="sldNum" sz="quarter" idx="5"/>
          </p:nvPr>
        </p:nvSpPr>
        <p:spPr/>
        <p:txBody>
          <a:bodyPr/>
          <a:lstStyle/>
          <a:p>
            <a:fld id="{4A21AC57-BC04-4B8F-9536-D2381E92093B}" type="slidenum">
              <a:rPr lang="en-US" smtClean="0"/>
              <a:t>70</a:t>
            </a:fld>
            <a:endParaRPr lang="en-US"/>
          </a:p>
        </p:txBody>
      </p:sp>
    </p:spTree>
    <p:extLst>
      <p:ext uri="{BB962C8B-B14F-4D97-AF65-F5344CB8AC3E}">
        <p14:creationId xmlns:p14="http://schemas.microsoft.com/office/powerpoint/2010/main" val="316486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1: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el tema sobre la necesidad de tener un plan para todas las situaciones de emergencia cuando se cuidan niños. Solicita voluntarios para que compartan qué emergencias podrían ocurrir</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Lee los puntos de la diapositiva sobre para qué se debe tener un plan</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tener un plan y ponerlo en práctica es la mejor manera de estar preparado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Informa a los proveedores que hay una guía detallada de preparación familiar en el Paquete de recursos para ayudarles a crear su plan.</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Recursos para el plan</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hlinkClick r:id="rId3"/>
              </a:rPr>
              <a:t>Plan (</a:t>
            </a:r>
            <a:endParaRPr lang="es-ES"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hlinkClick r:id="rId4"/>
              </a:rPr>
              <a:t>MIREADY (michigan.gov)</a:t>
            </a:r>
            <a:r>
              <a:rPr lang="es-ES" u="sng" dirty="0">
                <a:solidFill>
                  <a:schemeClr val="hlink"/>
                </a:solidFill>
                <a:hlinkClick r:id="rId3"/>
              </a:rPr>
              <a:t>michigan.gov)</a:t>
            </a:r>
            <a:endParaRPr lang="es-ES" u="sng" dirty="0">
              <a:solidFill>
                <a:schemeClr val="hlink"/>
              </a:solidFill>
            </a:endParaRPr>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latin typeface="Arial"/>
                <a:ea typeface="Arial"/>
                <a:cs typeface="Arial"/>
                <a:sym typeface="Arial"/>
              </a:rPr>
              <a:t>Introduzca el tema de la respuesta a las lesiones explicando que a veces los niños se lesionan o enferman y necesitan atención médica</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Explique que hay un sinfín de situaciones posibles en las que un niño podría lesionarse y anime a los voluntarios a compartir cuáles podrían ser</a:t>
            </a:r>
            <a:endParaRPr lang="es-ES" dirty="0"/>
          </a:p>
          <a:p>
            <a:pPr marL="0" lvl="0" indent="0" algn="l" rtl="0">
              <a:spcBef>
                <a:spcPts val="0"/>
              </a:spcBef>
              <a:spcAft>
                <a:spcPts val="0"/>
              </a:spcAft>
              <a:buNone/>
            </a:pPr>
            <a:r>
              <a:rPr lang="es-ES" dirty="0">
                <a:latin typeface="Arial"/>
                <a:ea typeface="Arial"/>
                <a:cs typeface="Arial"/>
                <a:sym typeface="Arial"/>
              </a:rPr>
              <a:t>(accidente de coche, caída del parque infantil, etc.)</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Explique que los proveedores deben tener en cuenta los siguientes puntos para cualquier tipo de situación en la que se necesite atención médica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Repase los puntos de la diapositiva:</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Consentimiento de los padres para buscar tratamiento médico</a:t>
            </a:r>
            <a:endParaRPr lang="es-ES" dirty="0"/>
          </a:p>
          <a:p>
            <a:pPr marL="0" lvl="0" indent="0" algn="l" rtl="0">
              <a:spcBef>
                <a:spcPts val="0"/>
              </a:spcBef>
              <a:spcAft>
                <a:spcPts val="0"/>
              </a:spcAft>
              <a:buNone/>
            </a:pPr>
            <a:r>
              <a:rPr lang="es-ES" dirty="0">
                <a:latin typeface="Arial"/>
                <a:ea typeface="Arial"/>
                <a:cs typeface="Arial"/>
                <a:sym typeface="Arial"/>
              </a:rPr>
              <a:t>El consentimiento escrito y firmado es necesario para poder buscar tratamiento médico para los niños a su cargo </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Lugar preferido para la atención médica de urgencia y sin urgencia </a:t>
            </a:r>
            <a:endParaRPr lang="es-ES" dirty="0"/>
          </a:p>
          <a:p>
            <a:pPr marL="0" lvl="0" indent="0" algn="l" rtl="0">
              <a:spcBef>
                <a:spcPts val="0"/>
              </a:spcBef>
              <a:spcAft>
                <a:spcPts val="0"/>
              </a:spcAft>
              <a:buNone/>
            </a:pPr>
            <a:r>
              <a:rPr lang="es-ES" dirty="0">
                <a:latin typeface="Arial"/>
                <a:ea typeface="Arial"/>
                <a:cs typeface="Arial"/>
                <a:sym typeface="Arial"/>
              </a:rPr>
              <a:t>¿La familia prefiere la atención de urgencia, la consulta del pediatra, una clínica local, el hospital (cuál), etc.?</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Arreglos para el transporte que no sea de emergencia</a:t>
            </a:r>
            <a:endParaRPr lang="es-ES" dirty="0"/>
          </a:p>
          <a:p>
            <a:pPr marL="0" lvl="0" indent="0" algn="l" rtl="0">
              <a:spcBef>
                <a:spcPts val="0"/>
              </a:spcBef>
              <a:spcAft>
                <a:spcPts val="0"/>
              </a:spcAft>
              <a:buNone/>
            </a:pPr>
            <a:r>
              <a:rPr lang="es-ES" dirty="0">
                <a:latin typeface="Arial"/>
                <a:ea typeface="Arial"/>
                <a:cs typeface="Arial"/>
                <a:sym typeface="Arial"/>
              </a:rPr>
              <a:t>¿El proveedor o la familia llevarán al niño a recibir atención médica si no se trata de una emergencia?</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b="1" dirty="0">
                <a:latin typeface="Arial"/>
                <a:ea typeface="Arial"/>
                <a:cs typeface="Arial"/>
                <a:sym typeface="Arial"/>
              </a:rPr>
              <a:t>Cuidado de otros niños</a:t>
            </a:r>
            <a:endParaRPr lang="es-ES" dirty="0"/>
          </a:p>
          <a:p>
            <a:pPr marL="0" lvl="0" indent="0" algn="l" rtl="0">
              <a:spcBef>
                <a:spcPts val="0"/>
              </a:spcBef>
              <a:spcAft>
                <a:spcPts val="0"/>
              </a:spcAft>
              <a:buNone/>
            </a:pPr>
            <a:r>
              <a:rPr lang="es-ES" dirty="0">
                <a:latin typeface="Arial"/>
                <a:ea typeface="Arial"/>
                <a:cs typeface="Arial"/>
                <a:sym typeface="Arial"/>
              </a:rPr>
              <a:t>Si hay varios niños, ¿quién cuidará de ellos si el proveedor tiene que irse con un niño enfermo o lesionado?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72</a:t>
            </a:fld>
            <a:endParaRPr lang="en-US"/>
          </a:p>
        </p:txBody>
      </p:sp>
    </p:spTree>
    <p:extLst>
      <p:ext uri="{BB962C8B-B14F-4D97-AF65-F5344CB8AC3E}">
        <p14:creationId xmlns:p14="http://schemas.microsoft.com/office/powerpoint/2010/main" val="1289369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esta diapositiva explicando que, aunque sea difícil de imaginar, podría ocurrir una lesión grave o la muerte de un niño mientras está bajo su cuidado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a los proveedores que, en esa situación, tienen la responsabilidad de tomar las siguientes medidas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los puntos de la diapositiva:</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Informar sobre cualquier lesión grave o fallecimiento</a:t>
            </a:r>
            <a:r>
              <a:rPr lang="es-ES" dirty="0">
                <a:latin typeface="Arial"/>
                <a:ea typeface="Arial"/>
                <a:cs typeface="Arial"/>
                <a:sym typeface="Arial"/>
              </a:rPr>
              <a:t> de un niño bajo tu cuidado </a:t>
            </a:r>
            <a:r>
              <a:rPr lang="es-ES" b="1" dirty="0">
                <a:latin typeface="Arial"/>
                <a:ea typeface="Arial"/>
                <a:cs typeface="Arial"/>
                <a:sym typeface="Arial"/>
              </a:rPr>
              <a:t>al CDC en un plazo de 5 días </a:t>
            </a:r>
            <a:r>
              <a:rPr lang="es-ES" dirty="0">
                <a:latin typeface="Arial"/>
                <a:ea typeface="Arial"/>
                <a:cs typeface="Arial"/>
                <a:sym typeface="Arial"/>
              </a:rPr>
              <a:t>desde que ocurra. Utiliza el Informe de lesiones graves del LEP o llamando al número 866 del CDC (1-866-990-3227).</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una lesión grave es: </a:t>
            </a:r>
            <a:r>
              <a:rPr lang="es-ES" b="1" dirty="0">
                <a:latin typeface="Arial"/>
                <a:ea typeface="Arial"/>
                <a:cs typeface="Arial"/>
                <a:sym typeface="Arial"/>
              </a:rPr>
              <a:t>cualquier daño físico a un niño que requiera una intervención de seguridad de emergencia (ya sea autoinfligido o causado por otra persona).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esto incluye, entre otros, </a:t>
            </a:r>
            <a:r>
              <a:rPr lang="es-ES" b="1" dirty="0">
                <a:latin typeface="Arial"/>
                <a:ea typeface="Arial"/>
                <a:cs typeface="Arial"/>
                <a:sym typeface="Arial"/>
              </a:rPr>
              <a:t>quemaduras, cortaduras, fracturas óseas, pérdida significativa de sangre y lesiones en órganos internos</a:t>
            </a:r>
          </a:p>
          <a:p>
            <a:pPr marL="0" lvl="0" indent="0" algn="l" rtl="0">
              <a:spcBef>
                <a:spcPts val="0"/>
              </a:spcBef>
              <a:spcAft>
                <a:spcPts val="0"/>
              </a:spcAft>
              <a:buNone/>
            </a:pPr>
            <a:endParaRPr lang="es-ES" b="1" dirty="0">
              <a:latin typeface="Arial"/>
              <a:ea typeface="Arial"/>
              <a:cs typeface="Arial"/>
              <a:sym typeface="Arial"/>
            </a:endParaRPr>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dirty="0">
              <a:latin typeface="Arial"/>
              <a:ea typeface="Arial"/>
              <a:cs typeface="Arial"/>
              <a:sym typeface="Arial"/>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73</a:t>
            </a:fld>
            <a:endParaRPr lang="en-US"/>
          </a:p>
        </p:txBody>
      </p:sp>
    </p:spTree>
    <p:extLst>
      <p:ext uri="{BB962C8B-B14F-4D97-AF65-F5344CB8AC3E}">
        <p14:creationId xmlns:p14="http://schemas.microsoft.com/office/powerpoint/2010/main" val="1607148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Presente esta diapositiva explicando que algunas situaciones podrían requerir una evacuación de emergencia del hogar y pregunte a los proveedores qué tipo de situaciones creen que podrían requerirla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Las respuestas deben incluir</a:t>
            </a:r>
          </a:p>
          <a:p>
            <a:pPr marL="0" lvl="0" indent="0" algn="l" rtl="0">
              <a:spcBef>
                <a:spcPts val="0"/>
              </a:spcBef>
              <a:spcAft>
                <a:spcPts val="0"/>
              </a:spcAft>
              <a:buNone/>
            </a:pPr>
            <a:r>
              <a:rPr lang="es-ES" dirty="0"/>
              <a:t>*Lea las respuestas que no hayan sido mencionadas por el grupo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Una fuga de gas	</a:t>
            </a:r>
          </a:p>
          <a:p>
            <a:pPr marL="0" lvl="0" indent="0" algn="l" rtl="0">
              <a:spcBef>
                <a:spcPts val="0"/>
              </a:spcBef>
              <a:spcAft>
                <a:spcPts val="0"/>
              </a:spcAft>
              <a:buNone/>
            </a:pPr>
            <a:r>
              <a:rPr lang="es-ES" dirty="0"/>
              <a:t>Un incendio generalizado</a:t>
            </a:r>
          </a:p>
          <a:p>
            <a:pPr marL="0" lvl="0" indent="0" algn="l" rtl="0">
              <a:spcBef>
                <a:spcPts val="0"/>
              </a:spcBef>
              <a:spcAft>
                <a:spcPts val="0"/>
              </a:spcAft>
              <a:buNone/>
            </a:pPr>
            <a:r>
              <a:rPr lang="es-ES" dirty="0"/>
              <a:t>Una inundación	</a:t>
            </a:r>
          </a:p>
          <a:p>
            <a:pPr marL="0" lvl="0" indent="0" algn="l" rtl="0">
              <a:spcBef>
                <a:spcPts val="0"/>
              </a:spcBef>
              <a:spcAft>
                <a:spcPts val="0"/>
              </a:spcAft>
              <a:buNone/>
            </a:pPr>
            <a:r>
              <a:rPr lang="es-ES" dirty="0"/>
              <a:t>Un derrame químico</a:t>
            </a:r>
          </a:p>
          <a:p>
            <a:pPr marL="0" lvl="0" indent="0" algn="l" rtl="0">
              <a:spcBef>
                <a:spcPts val="0"/>
              </a:spcBef>
              <a:spcAft>
                <a:spcPts val="0"/>
              </a:spcAft>
              <a:buNone/>
            </a:pPr>
            <a:r>
              <a:rPr lang="es-ES" dirty="0"/>
              <a:t>Violencia en la comunidad</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Avance la diapositiva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Explique que los proveedores pensarán ahora en su propio escenario de evacuación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Aliéntelos a pensar específicamente en el hogar donde brindan servicios de cuidado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Facilite la actividad de evacuación de emergencia</a:t>
            </a:r>
          </a:p>
          <a:p>
            <a:pPr marL="0" lvl="0" indent="0" algn="l" rtl="0">
              <a:spcBef>
                <a:spcPts val="0"/>
              </a:spcBef>
              <a:spcAft>
                <a:spcPts val="0"/>
              </a:spcAft>
              <a:buNone/>
            </a:pPr>
            <a:endParaRPr lang="es-ES" b="1" i="0" u="none" dirty="0">
              <a:latin typeface="Arial"/>
              <a:ea typeface="Arial"/>
              <a:cs typeface="Arial"/>
              <a:sym typeface="Arial"/>
            </a:endParaRPr>
          </a:p>
          <a:p>
            <a:pPr marL="0" lvl="0" indent="0" algn="l" rtl="0">
              <a:spcBef>
                <a:spcPts val="0"/>
              </a:spcBef>
              <a:spcAft>
                <a:spcPts val="0"/>
              </a:spcAft>
              <a:buNone/>
            </a:pPr>
            <a:r>
              <a:rPr lang="es-ES" b="1" i="0" u="none" dirty="0">
                <a:latin typeface="Arial"/>
                <a:ea typeface="Arial"/>
                <a:cs typeface="Arial"/>
                <a:sym typeface="Arial"/>
              </a:rPr>
              <a:t>TIEMPO LIMITADO: 5 minutos (cualquier tamaño de grupo)</a:t>
            </a:r>
            <a:endParaRPr lang="es-ES" dirty="0"/>
          </a:p>
          <a:p>
            <a:pPr marL="0" lvl="0" indent="0" algn="l" rtl="0">
              <a:spcBef>
                <a:spcPts val="0"/>
              </a:spcBef>
              <a:spcAft>
                <a:spcPts val="0"/>
              </a:spcAft>
              <a:buNone/>
            </a:pPr>
            <a:endParaRPr lang="es-ES" b="1" i="0" u="none" dirty="0">
              <a:latin typeface="Arial"/>
              <a:ea typeface="Arial"/>
              <a:cs typeface="Arial"/>
              <a:sym typeface="Arial"/>
            </a:endParaRPr>
          </a:p>
          <a:p>
            <a:pPr marL="0" lvl="0" indent="0" algn="l" rtl="0">
              <a:spcBef>
                <a:spcPts val="0"/>
              </a:spcBef>
              <a:spcAft>
                <a:spcPts val="0"/>
              </a:spcAft>
              <a:buNone/>
            </a:pPr>
            <a:r>
              <a:rPr lang="es-ES" b="0" u="sng" dirty="0">
                <a:latin typeface="Arial"/>
                <a:ea typeface="Arial"/>
                <a:cs typeface="Arial"/>
                <a:sym typeface="Arial"/>
              </a:rPr>
              <a:t>Objetivos de la actividad</a:t>
            </a:r>
            <a:endParaRPr lang="es-ES" dirty="0"/>
          </a:p>
          <a:p>
            <a:pPr marL="0" lvl="0" indent="0" algn="l" rtl="0">
              <a:spcBef>
                <a:spcPts val="0"/>
              </a:spcBef>
              <a:spcAft>
                <a:spcPts val="0"/>
              </a:spcAft>
              <a:buNone/>
            </a:pPr>
            <a:endParaRPr lang="es-ES" b="0" u="sng"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Hacer que los proveedores participen con una lluvia de ideas sobre cómo podrían responder en una evacuación de emergencia</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Hacer que los participantes trabajen individualmente </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Pedir a los participantes que compartan sus respuestas y asegurarse de que han incluido las siguientes consideraciones:</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Las respuestas deben incluir</a:t>
            </a:r>
            <a:endParaRPr lang="es-ES" dirty="0"/>
          </a:p>
          <a:p>
            <a:pPr marL="0" lvl="0" indent="0" algn="l" rtl="0">
              <a:spcBef>
                <a:spcPts val="0"/>
              </a:spcBef>
              <a:spcAft>
                <a:spcPts val="0"/>
              </a:spcAft>
              <a:buNone/>
            </a:pPr>
            <a:r>
              <a:rPr lang="es-ES" b="0" u="none" dirty="0">
                <a:latin typeface="Arial"/>
                <a:ea typeface="Arial"/>
                <a:cs typeface="Arial"/>
                <a:sym typeface="Arial"/>
              </a:rPr>
              <a:t>Lugar de encuentro para los padres</a:t>
            </a:r>
            <a:endParaRPr lang="es-ES" dirty="0"/>
          </a:p>
          <a:p>
            <a:pPr marL="0" lvl="0" indent="0" algn="l" rtl="0">
              <a:spcBef>
                <a:spcPts val="0"/>
              </a:spcBef>
              <a:spcAft>
                <a:spcPts val="0"/>
              </a:spcAft>
              <a:buNone/>
            </a:pPr>
            <a:r>
              <a:rPr lang="es-ES" b="0" u="none" dirty="0">
                <a:latin typeface="Arial"/>
                <a:ea typeface="Arial"/>
                <a:cs typeface="Arial"/>
                <a:sym typeface="Arial"/>
              </a:rPr>
              <a:t>Transporte (¿qué hará la proveedora si el transporte no está disponible?)</a:t>
            </a:r>
            <a:endParaRPr lang="es-ES" dirty="0"/>
          </a:p>
          <a:p>
            <a:pPr marL="0" lvl="0" indent="0" algn="l" rtl="0">
              <a:spcBef>
                <a:spcPts val="0"/>
              </a:spcBef>
              <a:spcAft>
                <a:spcPts val="0"/>
              </a:spcAft>
              <a:buNone/>
            </a:pPr>
            <a:r>
              <a:rPr lang="es-ES" b="0" u="none" dirty="0">
                <a:latin typeface="Arial"/>
                <a:ea typeface="Arial"/>
                <a:cs typeface="Arial"/>
                <a:sym typeface="Arial"/>
              </a:rPr>
              <a:t>Objetos críticos necesarios (si el tiempo lo permite)</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Anime a los proveedores a hacer un plan de evacuación formal con la familia y recuerde </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Seguir todas las indicaciones de las autoridades</a:t>
            </a:r>
            <a:endParaRPr lang="es-ES" dirty="0"/>
          </a:p>
          <a:p>
            <a:pPr marL="0" lvl="0" indent="0" algn="l" rtl="0">
              <a:spcBef>
                <a:spcPts val="0"/>
              </a:spcBef>
              <a:spcAft>
                <a:spcPts val="0"/>
              </a:spcAft>
              <a:buNone/>
            </a:pPr>
            <a:r>
              <a:rPr lang="es-ES" b="0" u="none" dirty="0">
                <a:latin typeface="Arial"/>
                <a:ea typeface="Arial"/>
                <a:cs typeface="Arial"/>
                <a:sym typeface="Arial"/>
              </a:rPr>
              <a:t>Tener un lugar designado para llevar a los niños si la casa o el área no es segura</a:t>
            </a:r>
            <a:endParaRPr lang="es-ES" dirty="0"/>
          </a:p>
          <a:p>
            <a:pPr marL="0" lvl="0" indent="0" algn="l" rtl="0">
              <a:spcBef>
                <a:spcPts val="0"/>
              </a:spcBef>
              <a:spcAft>
                <a:spcPts val="0"/>
              </a:spcAft>
              <a:buNone/>
            </a:pPr>
            <a:r>
              <a:rPr lang="es-ES" b="0" u="none" dirty="0">
                <a:latin typeface="Arial"/>
                <a:ea typeface="Arial"/>
                <a:cs typeface="Arial"/>
                <a:sym typeface="Arial"/>
              </a:rPr>
              <a:t>Tener acceso a las noticias a través de la radio o la televisión si es posible</a:t>
            </a:r>
            <a:endParaRPr lang="es-ES" dirty="0"/>
          </a:p>
          <a:p>
            <a:pPr marL="0" lvl="0" indent="0" algn="l" rtl="0">
              <a:spcBef>
                <a:spcPts val="0"/>
              </a:spcBef>
              <a:spcAft>
                <a:spcPts val="0"/>
              </a:spcAft>
              <a:buNone/>
            </a:pPr>
            <a:r>
              <a:rPr lang="es-ES" b="0" u="none" dirty="0">
                <a:latin typeface="Arial"/>
                <a:ea typeface="Arial"/>
                <a:cs typeface="Arial"/>
                <a:sym typeface="Arial"/>
              </a:rPr>
              <a:t>Mantenerse en contacto con la familia</a:t>
            </a:r>
            <a:endParaRPr lang="es-ES" b="1" u="none" dirty="0"/>
          </a:p>
          <a:p>
            <a:pPr marL="0" lvl="0" indent="0" algn="l" rtl="0">
              <a:spcBef>
                <a:spcPts val="0"/>
              </a:spcBef>
              <a:spcAft>
                <a:spcPts val="0"/>
              </a:spcAft>
              <a:buNone/>
            </a:pPr>
            <a:endParaRPr lang="es-ES" dirty="0">
              <a:solidFill>
                <a:srgbClr val="000000"/>
              </a:solidFill>
            </a:endParaRPr>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https://www.oakgov.com/health/services/Documents/Go%20Kit%20Brochure.pdf</a:t>
            </a:r>
          </a:p>
          <a:p>
            <a:pPr marL="0" lvl="0" indent="0" algn="l" rtl="0">
              <a:spcBef>
                <a:spcPts val="0"/>
              </a:spcBef>
              <a:spcAft>
                <a:spcPts val="0"/>
              </a:spcAft>
              <a:buNone/>
            </a:pPr>
            <a:r>
              <a:rPr lang="es-ES" dirty="0"/>
              <a:t>https://detroitmi.gov/departments/homeland-security-emergency-management-detroit/emergency-preparedness/emergency-planning</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Extra </a:t>
            </a:r>
            <a:r>
              <a:rPr lang="es-ES" dirty="0" err="1"/>
              <a:t>Resource</a:t>
            </a:r>
            <a:r>
              <a:rPr lang="es-ES" dirty="0"/>
              <a:t> en Español</a:t>
            </a:r>
          </a:p>
          <a:p>
            <a:pPr marL="0" lvl="0" indent="0" algn="l" rtl="0">
              <a:spcBef>
                <a:spcPts val="0"/>
              </a:spcBef>
              <a:spcAft>
                <a:spcPts val="0"/>
              </a:spcAft>
              <a:buNone/>
            </a:pPr>
            <a:r>
              <a:rPr lang="es-ES" dirty="0"/>
              <a:t>https://www.fema.gov/pdf/library/spa_pfd475.pdf</a:t>
            </a:r>
          </a:p>
        </p:txBody>
      </p:sp>
      <p:sp>
        <p:nvSpPr>
          <p:cNvPr id="4" name="Slide Number Placeholder 3"/>
          <p:cNvSpPr>
            <a:spLocks noGrp="1"/>
          </p:cNvSpPr>
          <p:nvPr>
            <p:ph type="sldNum" sz="quarter" idx="5"/>
          </p:nvPr>
        </p:nvSpPr>
        <p:spPr/>
        <p:txBody>
          <a:bodyPr/>
          <a:lstStyle/>
          <a:p>
            <a:fld id="{22688241-32BF-4FA3-935E-0B22A005B532}" type="slidenum">
              <a:rPr lang="en-US" smtClean="0"/>
              <a:t>74</a:t>
            </a:fld>
            <a:endParaRPr lang="en-US"/>
          </a:p>
        </p:txBody>
      </p:sp>
    </p:spTree>
    <p:extLst>
      <p:ext uri="{BB962C8B-B14F-4D97-AF65-F5344CB8AC3E}">
        <p14:creationId xmlns:p14="http://schemas.microsoft.com/office/powerpoint/2010/main" val="3940516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5: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la diapositiva explicando que el confinamiento se utiliza en situaciones en las que es necesario estar a salvo en el interior.</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Algunos ejemplos de situaciones en las que se puede utilizar el confinamiento son:</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La presencia de un intruso o violencia en la comunidad.</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Pide a un voluntario que lea los pasos para el confinamiento que aparecen en la diapositiva.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El edificio debe estar asegurado apagando las luces y cerrando las puertas con muebles contra ellas. Manténgase fuera de la vista de las ventanas o de cualquier persona que pueda ser un riesgo. Quédese encerrado hasta que el personal de primeros auxilios le dé permiso para salir.</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 caso de que falte un niño, debe encerrarse, llamar al 911 y a los padres.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simulacros de confinamiento deben practicarse una vez al año. </a:t>
            </a:r>
          </a:p>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6: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esta diapositiva resaltando que los incendios pueden ocurrir y que ocurren.</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 2023, en Michigan, hubo 125 muertes en 112 incendios.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los puntos de la diapositiva:</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participantes cuál creen que pudo haber sido </a:t>
            </a:r>
            <a:r>
              <a:rPr lang="es-ES" b="1" dirty="0">
                <a:latin typeface="Arial"/>
                <a:ea typeface="Arial"/>
                <a:cs typeface="Arial"/>
                <a:sym typeface="Arial"/>
              </a:rPr>
              <a:t>la causa principal de los incendios registrados en Michigan en 2023</a:t>
            </a:r>
            <a:r>
              <a:rPr lang="es-ES" dirty="0">
                <a:latin typeface="Arial"/>
                <a:ea typeface="Arial"/>
                <a:cs typeface="Arial"/>
                <a:sym typeface="Arial"/>
              </a:rPr>
              <a:t> (fumar)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participantes </a:t>
            </a:r>
            <a:r>
              <a:rPr lang="es-ES" b="1" dirty="0">
                <a:latin typeface="Arial"/>
                <a:ea typeface="Arial"/>
                <a:cs typeface="Arial"/>
                <a:sym typeface="Arial"/>
              </a:rPr>
              <a:t>en qué habitación se iniciaron con mayor frecuencia los incendios en Michigan </a:t>
            </a:r>
            <a:r>
              <a:rPr lang="es-ES" dirty="0">
                <a:latin typeface="Arial"/>
                <a:ea typeface="Arial"/>
                <a:cs typeface="Arial"/>
                <a:sym typeface="Arial"/>
              </a:rPr>
              <a:t>(el dormitorio, luego el salón y, después, la cocina)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Pide a los participantes que compartan </a:t>
            </a:r>
            <a:r>
              <a:rPr lang="es-ES" b="1" dirty="0">
                <a:latin typeface="Arial"/>
                <a:ea typeface="Arial"/>
                <a:cs typeface="Arial"/>
                <a:sym typeface="Arial"/>
              </a:rPr>
              <a:t>qué riesgos de incendio pueden existir en el hogar</a:t>
            </a:r>
          </a:p>
          <a:p>
            <a:pPr marL="0" lvl="0" indent="0" algn="l" rtl="0">
              <a:lnSpc>
                <a:spcPct val="115000"/>
              </a:lnSpc>
              <a:spcBef>
                <a:spcPts val="0"/>
              </a:spcBef>
              <a:spcAft>
                <a:spcPts val="0"/>
              </a:spcAft>
              <a:buSzPts val="1100"/>
              <a:buNone/>
            </a:pPr>
            <a:endParaRPr lang="es-ES" u="sng"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latin typeface="Arial"/>
                <a:ea typeface="Arial"/>
                <a:cs typeface="Arial"/>
                <a:sym typeface="Arial"/>
              </a:rPr>
              <a:t>Las respuestas deben incluir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*Lee en voz alta las respuestas que no haya incluido el grupo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Fósforos, encendedores y velas.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cables pueden provocar incendios si quedan expuestos al pisarlos o si se encuentran debajo de alfombras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Los protectores contra sobretensiones pueden provocar incendios cuando se enchufan demasiados aparatos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Encendedores para barbacoas y líquido/iniciadores para encendedores, carbón instantáneo (ladrillos prefabricados)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Líquidos inflamables: quitaesmaltes, querosene, gasolina, disolvente, pinturas y aceites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Calentadores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Cigarrillos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Electrodomésticos (tostadora, microondas, tostador)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Artículos inflamables, como toallas o montones de ropa, cerca de cualquier cosa que se caliente</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Grasa reutilizada de comidas u otra suciedad inflamable en la placa de cocción</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Pelusa de la secadora</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a:t>
            </a:r>
          </a:p>
          <a:p>
            <a:pPr marL="0" lvl="0" indent="0" algn="l" rtl="0">
              <a:lnSpc>
                <a:spcPct val="115000"/>
              </a:lnSpc>
              <a:spcBef>
                <a:spcPts val="0"/>
              </a:spcBef>
              <a:spcAft>
                <a:spcPts val="0"/>
              </a:spcAft>
              <a:buClr>
                <a:schemeClr val="dk1"/>
              </a:buClr>
              <a:buSzPts val="1100"/>
              <a:buFont typeface="Arial"/>
              <a:buNone/>
            </a:pPr>
            <a:r>
              <a:rPr lang="es-ES" u="sng" dirty="0" err="1">
                <a:solidFill>
                  <a:schemeClr val="hlink"/>
                </a:solidFill>
                <a:hlinkClick r:id="rId3"/>
              </a:rPr>
              <a:t>Fire</a:t>
            </a:r>
            <a:r>
              <a:rPr lang="es-ES" u="sng" dirty="0">
                <a:solidFill>
                  <a:schemeClr val="hlink"/>
                </a:solidFill>
                <a:hlinkClick r:id="rId3"/>
              </a:rPr>
              <a:t> </a:t>
            </a:r>
            <a:r>
              <a:rPr lang="es-ES" u="sng" dirty="0" err="1">
                <a:solidFill>
                  <a:schemeClr val="hlink"/>
                </a:solidFill>
                <a:hlinkClick r:id="rId3"/>
              </a:rPr>
              <a:t>Stats</a:t>
            </a:r>
            <a:r>
              <a:rPr lang="es-ES" u="sng" dirty="0">
                <a:solidFill>
                  <a:schemeClr val="hlink"/>
                </a:solidFill>
                <a:hlinkClick r:id="rId3"/>
              </a:rPr>
              <a:t> (mfis.org)</a:t>
            </a:r>
            <a:endParaRPr lang="es-ES"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https://mfis.org/fire-stats</a:t>
            </a:r>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Presente esta diapositiva preguntando a los participantes si alguien sabe cuánto tiempo cree que podría tener para evacuar en caso de incendio (3 minutos o menos)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Comparta que en el pasado, la gente tenía hasta 17 minutos para escapar, pero debido a los nuevos tipos de materiales, muebles y construcción, el fuego se propaga más rápido que nunca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Explique la importancia de tener un plan de escape en caso de incendio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Comparta que los participantes van a dedicar unos minutos a crear un plan contra incendios en el hogar donde brindan atención ( escojan uno si brindan atención en más de un hogar)</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que deben revisar el plan con los padres y los niños y realizar juntos cualquier ajuste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Anime a los proveedores a considerar los siguientes aspectos al elaborar un plan contra incendios (revise los puntos de la diapositiva):</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Identificar</a:t>
            </a:r>
            <a:r>
              <a:rPr lang="es-ES" dirty="0"/>
              <a:t> </a:t>
            </a:r>
            <a:r>
              <a:rPr lang="es-ES" b="0" dirty="0"/>
              <a:t>dos</a:t>
            </a:r>
            <a:r>
              <a:rPr lang="es-ES" b="1" dirty="0"/>
              <a:t> salidas </a:t>
            </a:r>
            <a:r>
              <a:rPr lang="es-ES" dirty="0"/>
              <a:t>para cada habitación; una de ellas suele ser una ventana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Piense y anote los posibles peligros: muebles que bloqueen una puerta, objetos en los pasillos, equipos que puedan suponer un peligro de tropiezo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Elija un lugar de reunión en el exterior al que todos puedan acceder; piense en cómo podría marcar este lugar para los niños pequeños (haga una marca visible, ponga una cinta, etc.)</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Anime a los proveedores a que incluyan en su plan el cierre de las puertas (explíqueles que a continuación aprenderán más al respecto)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que deben planificar específicamente para los bebés y niños pequeños, y los niños con problemas de salud crónicos o necesidades especiales </a:t>
            </a:r>
          </a:p>
          <a:p>
            <a:pPr marL="0" lvl="0" indent="0" algn="l" rtl="0">
              <a:spcBef>
                <a:spcPts val="0"/>
              </a:spcBef>
              <a:spcAft>
                <a:spcPts val="0"/>
              </a:spcAft>
              <a:buNone/>
            </a:pPr>
            <a:r>
              <a:rPr lang="es-ES" dirty="0"/>
              <a:t>(si un niño no puede salir por sí mismo, si un niño no responde bien a ser tocado, si a un niño le molestan los ruidos fuertes, si un niño tiene necesidades especiales relacionadas con la audición o la vista, etc.)</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Pida a los proveedores que sigan las instrucciones de la hoja de planificación (</a:t>
            </a:r>
            <a:r>
              <a:rPr lang="es-ES" u="sng" dirty="0">
                <a:solidFill>
                  <a:schemeClr val="hlink"/>
                </a:solidFill>
                <a:hlinkClick r:id="rId3"/>
              </a:rPr>
              <a:t>https://www.safekids.org/sites/default/files/documents/fire_escape_plan_grid.pdf</a:t>
            </a:r>
            <a:r>
              <a:rPr lang="es-ES" u="sng" dirty="0"/>
              <a:t>)</a:t>
            </a:r>
            <a:endParaRPr lang="es-ES" dirty="0"/>
          </a:p>
          <a:p>
            <a:pPr marL="0" lvl="0" indent="0" algn="l" rtl="0">
              <a:spcBef>
                <a:spcPts val="0"/>
              </a:spcBef>
              <a:spcAft>
                <a:spcPts val="0"/>
              </a:spcAft>
              <a:buNone/>
            </a:pPr>
            <a:r>
              <a:rPr lang="es-ES" dirty="0"/>
              <a:t>  </a:t>
            </a:r>
          </a:p>
          <a:p>
            <a:pPr marL="0" lvl="0" indent="0" algn="l" rtl="0">
              <a:spcBef>
                <a:spcPts val="0"/>
              </a:spcBef>
              <a:spcAft>
                <a:spcPts val="0"/>
              </a:spcAft>
              <a:buNone/>
            </a:pPr>
            <a:r>
              <a:rPr lang="es-ES" b="1" dirty="0"/>
              <a:t>Facilitar la actividad del plan de incendios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Límite de tiempo: 10 minutos (cualquier tamaño de grupo)</a:t>
            </a:r>
            <a:endParaRPr lang="es-ES" dirty="0"/>
          </a:p>
          <a:p>
            <a:pPr marL="0" lvl="0" indent="0" algn="l" rtl="0">
              <a:spcBef>
                <a:spcPts val="0"/>
              </a:spcBef>
              <a:spcAft>
                <a:spcPts val="0"/>
              </a:spcAft>
              <a:buNone/>
            </a:pPr>
            <a:r>
              <a:rPr lang="es-ES" b="0" dirty="0"/>
              <a:t>Objetivo de la actividad</a:t>
            </a:r>
            <a:endParaRPr lang="es-ES" dirty="0"/>
          </a:p>
          <a:p>
            <a:pPr marL="0" lvl="0" indent="0" algn="l" rtl="0">
              <a:spcBef>
                <a:spcPts val="0"/>
              </a:spcBef>
              <a:spcAft>
                <a:spcPts val="0"/>
              </a:spcAft>
              <a:buNone/>
            </a:pPr>
            <a:r>
              <a:rPr lang="es-ES" b="0" dirty="0"/>
              <a:t>Apoyar a los proveedores en la elaboración de un plan de incendios por escrito para el hogar donde brindan atención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Verificar con los individuos y </a:t>
            </a:r>
            <a:r>
              <a:rPr lang="es-ES" b="0" dirty="0" err="1"/>
              <a:t>mantengase</a:t>
            </a:r>
            <a:r>
              <a:rPr lang="es-ES" b="0" dirty="0"/>
              <a:t> disponible para preguntas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Folleto</a:t>
            </a:r>
            <a:endParaRPr lang="es-ES" dirty="0"/>
          </a:p>
          <a:p>
            <a:pPr marL="0" lvl="0" indent="0" algn="l" rtl="0">
              <a:spcBef>
                <a:spcPts val="0"/>
              </a:spcBef>
              <a:spcAft>
                <a:spcPts val="0"/>
              </a:spcAft>
              <a:buNone/>
            </a:pPr>
            <a:r>
              <a:rPr lang="es-ES" dirty="0"/>
              <a:t>https://www.safekids.org/sites/default/files/documents/fire_escape_plan_grid.pdf</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u="sng" dirty="0">
                <a:solidFill>
                  <a:schemeClr val="hlink"/>
                </a:solidFill>
                <a:hlinkClick r:id="rId4"/>
              </a:rPr>
              <a:t>https://www.michigan.gov/documents/lara/NFPA._Escape_Planning_tips._7.2019._MIPLogo_ECS._Final_663894_7.pdf</a:t>
            </a:r>
            <a:r>
              <a:rPr lang="es-ES" dirty="0"/>
              <a:t> </a:t>
            </a:r>
          </a:p>
          <a:p>
            <a:pPr marL="0" lvl="0" indent="0" algn="l" rtl="0">
              <a:spcBef>
                <a:spcPts val="0"/>
              </a:spcBef>
              <a:spcAft>
                <a:spcPts val="0"/>
              </a:spcAft>
              <a:buNone/>
            </a:pPr>
            <a:r>
              <a:rPr lang="es-ES" u="sng" dirty="0">
                <a:solidFill>
                  <a:schemeClr val="hlink"/>
                </a:solidFill>
                <a:hlinkClick r:id="rId5"/>
              </a:rPr>
              <a:t>https://www.michigan.gov/lara/0,4601,7-154-89334_42271_42384-140662--,00.html</a:t>
            </a:r>
            <a:r>
              <a:rPr lang="es-ES" dirty="0"/>
              <a:t>   </a:t>
            </a:r>
            <a:r>
              <a:rPr lang="es-ES" dirty="0" err="1"/>
              <a:t>smoke</a:t>
            </a:r>
            <a:r>
              <a:rPr lang="es-ES" dirty="0"/>
              <a:t> </a:t>
            </a:r>
            <a:r>
              <a:rPr lang="es-ES" dirty="0" err="1"/>
              <a:t>detectors</a:t>
            </a:r>
            <a:endParaRPr lang="es-ES" dirty="0"/>
          </a:p>
          <a:p>
            <a:pPr marL="0" lvl="0" indent="0" algn="l" rtl="0">
              <a:spcBef>
                <a:spcPts val="0"/>
              </a:spcBef>
              <a:spcAft>
                <a:spcPts val="0"/>
              </a:spcAft>
              <a:buNone/>
            </a:pPr>
            <a:r>
              <a:rPr lang="es-ES" u="sng" dirty="0">
                <a:solidFill>
                  <a:schemeClr val="hlink"/>
                </a:solidFill>
                <a:hlinkClick r:id="rId6"/>
              </a:rPr>
              <a:t>https://www.michigan.gov/documents/lara/DN_Installation_Form_711419_7.pdf</a:t>
            </a:r>
            <a:r>
              <a:rPr lang="es-ES" dirty="0"/>
              <a:t> (</a:t>
            </a:r>
            <a:r>
              <a:rPr lang="es-ES" dirty="0" err="1"/>
              <a:t>where</a:t>
            </a:r>
            <a:r>
              <a:rPr lang="es-ES" dirty="0"/>
              <a:t> </a:t>
            </a:r>
            <a:r>
              <a:rPr lang="es-ES" dirty="0" err="1"/>
              <a:t>to</a:t>
            </a:r>
            <a:r>
              <a:rPr lang="es-ES" dirty="0"/>
              <a:t> place </a:t>
            </a:r>
            <a:r>
              <a:rPr lang="es-ES" dirty="0" err="1"/>
              <a:t>smoke</a:t>
            </a:r>
            <a:r>
              <a:rPr lang="es-ES" dirty="0"/>
              <a:t> </a:t>
            </a:r>
            <a:r>
              <a:rPr lang="es-ES" dirty="0" err="1"/>
              <a:t>detectors</a:t>
            </a:r>
            <a:r>
              <a:rPr lang="es-ES" dirty="0"/>
              <a:t>)</a:t>
            </a:r>
          </a:p>
          <a:p>
            <a:pPr marL="0" lvl="0" indent="0" algn="l" rtl="0">
              <a:spcBef>
                <a:spcPts val="0"/>
              </a:spcBef>
              <a:spcAft>
                <a:spcPts val="0"/>
              </a:spcAft>
              <a:buNone/>
            </a:pPr>
            <a:r>
              <a:rPr lang="es-ES" u="sng" dirty="0">
                <a:solidFill>
                  <a:schemeClr val="hlink"/>
                </a:solidFill>
                <a:hlinkClick r:id="rId7"/>
              </a:rPr>
              <a:t>https://www.michigan.gov/documents/lara/NFPA._Smoke_alarm_disability_tips._7.2019._MIPLogo._ECS._Final_663829_7.pdf</a:t>
            </a:r>
            <a:r>
              <a:rPr lang="es-ES" dirty="0"/>
              <a:t> (</a:t>
            </a:r>
            <a:r>
              <a:rPr lang="es-ES" dirty="0" err="1"/>
              <a:t>different</a:t>
            </a:r>
            <a:r>
              <a:rPr lang="es-ES" dirty="0"/>
              <a:t> </a:t>
            </a:r>
            <a:r>
              <a:rPr lang="es-ES" dirty="0" err="1"/>
              <a:t>types</a:t>
            </a:r>
            <a:r>
              <a:rPr lang="es-ES" dirty="0"/>
              <a:t> </a:t>
            </a:r>
            <a:r>
              <a:rPr lang="es-ES" dirty="0" err="1"/>
              <a:t>of</a:t>
            </a:r>
            <a:r>
              <a:rPr lang="es-ES" dirty="0"/>
              <a:t> </a:t>
            </a:r>
            <a:r>
              <a:rPr lang="es-ES" dirty="0" err="1"/>
              <a:t>smoke</a:t>
            </a:r>
            <a:r>
              <a:rPr lang="es-ES" dirty="0"/>
              <a:t> </a:t>
            </a:r>
            <a:r>
              <a:rPr lang="es-ES" dirty="0" err="1"/>
              <a:t>detectors</a:t>
            </a:r>
            <a:r>
              <a:rPr lang="es-ES" dirty="0"/>
              <a:t>) </a:t>
            </a:r>
          </a:p>
        </p:txBody>
      </p:sp>
      <p:sp>
        <p:nvSpPr>
          <p:cNvPr id="4" name="Slide Number Placeholder 3"/>
          <p:cNvSpPr>
            <a:spLocks noGrp="1"/>
          </p:cNvSpPr>
          <p:nvPr>
            <p:ph type="sldNum" sz="quarter" idx="5"/>
          </p:nvPr>
        </p:nvSpPr>
        <p:spPr/>
        <p:txBody>
          <a:bodyPr/>
          <a:lstStyle/>
          <a:p>
            <a:fld id="{22688241-32BF-4FA3-935E-0B22A005B532}" type="slidenum">
              <a:rPr lang="en-US" smtClean="0"/>
              <a:t>77</a:t>
            </a:fld>
            <a:endParaRPr lang="en-US"/>
          </a:p>
        </p:txBody>
      </p:sp>
    </p:spTree>
    <p:extLst>
      <p:ext uri="{BB962C8B-B14F-4D97-AF65-F5344CB8AC3E}">
        <p14:creationId xmlns:p14="http://schemas.microsoft.com/office/powerpoint/2010/main" val="1600443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Presente esta diapositiva explicando que, si bien es útil elaborar un plan contra incendios, practicar el plan es una de las mejores maneras de evitar la muerte y garantizar que todos salgan lo antes posible</a:t>
            </a:r>
          </a:p>
          <a:p>
            <a:pPr marL="0" lvl="0" indent="0" algn="l" rtl="0">
              <a:spcBef>
                <a:spcPts val="0"/>
              </a:spcBef>
              <a:spcAft>
                <a:spcPts val="0"/>
              </a:spcAft>
              <a:buNone/>
            </a:pPr>
            <a:r>
              <a:rPr lang="es-ES" dirty="0"/>
              <a:t> </a:t>
            </a:r>
          </a:p>
          <a:p>
            <a:pPr marL="0" lvl="0" indent="0" algn="l" rtl="0">
              <a:spcBef>
                <a:spcPts val="0"/>
              </a:spcBef>
              <a:spcAft>
                <a:spcPts val="0"/>
              </a:spcAft>
              <a:buNone/>
            </a:pPr>
            <a:r>
              <a:rPr lang="es-ES" dirty="0"/>
              <a:t>Repase los puntos de la diapositiva: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Comparta con los proveedores que es importante revisar los detectores de humo de la casa todos los meses y explique que debe haber uno en cada piso (la mejor práctica es colocarlos fuera de las áreas de dormir/dormitorios)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que hay detectores de humo disponibles para diferentes necesidades (luces intermitentes, vibración para una cama, etc.) y que pueden dirigirse al departamento de bomberos local si necesitan detectores de humo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Anime a los proveedores a utilizar la prueba de los detectores de humo para impulsar su práctica del plan contra incendios con los niños, de modo que también se realice cada mes mientras el clima sea apropiado (abril-octubre)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Explique que esto ayuda a que el plan se convierta en un hábito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Comparta que la práctica debe realizarse en diferentes momentos y días de la semana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que la práctica mensual debe incluir </a:t>
            </a:r>
            <a:r>
              <a:rPr lang="es-ES" b="1" dirty="0"/>
              <a:t>todas las salidas </a:t>
            </a:r>
            <a:r>
              <a:rPr lang="es-ES" dirty="0"/>
              <a:t>e incluir una charla sobre cómo salir por las ventanas (repase con los niños cómo quitar las pantallas u otros obstáculos para salir si es necesario (según la edad))</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Comparta con los proveedores la importancia de </a:t>
            </a:r>
            <a:r>
              <a:rPr lang="es-ES" b="1" dirty="0"/>
              <a:t>enseñar a los niños qué hacer en el lugar de encuentro</a:t>
            </a:r>
            <a:r>
              <a:rPr lang="es-ES" dirty="0"/>
              <a:t>: ¿qué deben hacer si llegan y no están allí? ¿Deben buscar a un vecino? ¿Llamar al 911?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Explique que los niños deben saber que </a:t>
            </a:r>
            <a:r>
              <a:rPr lang="es-ES" b="1" dirty="0"/>
              <a:t>el mejor lugar para estar durante un incendio es fuera de la casa </a:t>
            </a:r>
            <a:r>
              <a:rPr lang="es-ES" dirty="0"/>
              <a:t>y que una vez que están fuera, deben permanecer fuera - </a:t>
            </a:r>
            <a:r>
              <a:rPr lang="es-ES" b="1" dirty="0"/>
              <a:t>nunca deben volver a entrar  </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Pregunte a los proveedores qué preguntas pueden quedar sobre la elaboración y la práctica de planes contra incendios </a:t>
            </a:r>
          </a:p>
          <a:p>
            <a:pPr marL="0" lvl="0" indent="0" algn="l" rtl="0">
              <a:spcBef>
                <a:spcPts val="0"/>
              </a:spcBef>
              <a:spcAft>
                <a:spcPts val="0"/>
              </a:spcAft>
              <a:buNone/>
            </a:pP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u="sng" dirty="0">
                <a:solidFill>
                  <a:schemeClr val="hlink"/>
                </a:solidFill>
                <a:hlinkClick r:id="rId3"/>
              </a:rPr>
              <a:t>https://www.michigan.gov/documents/lara/NFPA._Escape_Planning_tips._7.2019._MIPLogo_ECS._Final_663894_7.pdf</a:t>
            </a:r>
            <a:r>
              <a:rPr lang="es-ES" dirty="0"/>
              <a:t> </a:t>
            </a:r>
          </a:p>
          <a:p>
            <a:pPr marL="0" lvl="0" indent="0" algn="l" rtl="0">
              <a:spcBef>
                <a:spcPts val="0"/>
              </a:spcBef>
              <a:spcAft>
                <a:spcPts val="0"/>
              </a:spcAft>
              <a:buNone/>
            </a:pPr>
            <a:r>
              <a:rPr lang="es-ES" u="sng" dirty="0">
                <a:solidFill>
                  <a:schemeClr val="hlink"/>
                </a:solidFill>
                <a:hlinkClick r:id="rId4"/>
              </a:rPr>
              <a:t>https://www.michigan.gov/lara/0,4601,7-154-89334_42271_42384-140662--,00.html</a:t>
            </a:r>
            <a:r>
              <a:rPr lang="es-ES" dirty="0"/>
              <a:t>   </a:t>
            </a:r>
            <a:r>
              <a:rPr lang="es-ES" dirty="0" err="1"/>
              <a:t>smoke</a:t>
            </a:r>
            <a:r>
              <a:rPr lang="es-ES" dirty="0"/>
              <a:t> </a:t>
            </a:r>
            <a:r>
              <a:rPr lang="es-ES" dirty="0" err="1"/>
              <a:t>detectors</a:t>
            </a:r>
            <a:endParaRPr lang="es-ES" dirty="0"/>
          </a:p>
          <a:p>
            <a:pPr marL="0" lvl="0" indent="0" algn="l" rtl="0">
              <a:spcBef>
                <a:spcPts val="0"/>
              </a:spcBef>
              <a:spcAft>
                <a:spcPts val="0"/>
              </a:spcAft>
              <a:buNone/>
            </a:pPr>
            <a:r>
              <a:rPr lang="es-ES" u="sng" dirty="0">
                <a:solidFill>
                  <a:schemeClr val="hlink"/>
                </a:solidFill>
                <a:hlinkClick r:id="rId5"/>
              </a:rPr>
              <a:t>https://www.michigan.gov/documents/lara/DN_Installation_Form_711419_7.pdf</a:t>
            </a:r>
            <a:r>
              <a:rPr lang="es-ES" dirty="0"/>
              <a:t> (</a:t>
            </a:r>
            <a:r>
              <a:rPr lang="es-ES" dirty="0" err="1"/>
              <a:t>where</a:t>
            </a:r>
            <a:r>
              <a:rPr lang="es-ES" dirty="0"/>
              <a:t> </a:t>
            </a:r>
            <a:r>
              <a:rPr lang="es-ES" dirty="0" err="1"/>
              <a:t>to</a:t>
            </a:r>
            <a:r>
              <a:rPr lang="es-ES" dirty="0"/>
              <a:t> place </a:t>
            </a:r>
            <a:r>
              <a:rPr lang="es-ES" dirty="0" err="1"/>
              <a:t>smoke</a:t>
            </a:r>
            <a:r>
              <a:rPr lang="es-ES" dirty="0"/>
              <a:t> </a:t>
            </a:r>
            <a:r>
              <a:rPr lang="es-ES" dirty="0" err="1"/>
              <a:t>detectors</a:t>
            </a:r>
            <a:r>
              <a:rPr lang="es-ES" dirty="0"/>
              <a:t>)</a:t>
            </a:r>
          </a:p>
          <a:p>
            <a:pPr marL="0" lvl="0" indent="0" algn="l" rtl="0">
              <a:spcBef>
                <a:spcPts val="0"/>
              </a:spcBef>
              <a:spcAft>
                <a:spcPts val="0"/>
              </a:spcAft>
              <a:buNone/>
            </a:pPr>
            <a:r>
              <a:rPr lang="es-ES" u="sng" dirty="0">
                <a:solidFill>
                  <a:schemeClr val="hlink"/>
                </a:solidFill>
                <a:hlinkClick r:id="rId6"/>
              </a:rPr>
              <a:t>https://www.michigan.gov/documents/lara/NFPA._Smoke_alarm_disability_tips._7.2019._MIPLogo._ECS._Final_663829_7.pdf</a:t>
            </a:r>
            <a:r>
              <a:rPr lang="es-ES" dirty="0"/>
              <a:t> (</a:t>
            </a:r>
            <a:r>
              <a:rPr lang="es-ES" dirty="0" err="1"/>
              <a:t>different</a:t>
            </a:r>
            <a:r>
              <a:rPr lang="es-ES" dirty="0"/>
              <a:t> </a:t>
            </a:r>
            <a:r>
              <a:rPr lang="es-ES" dirty="0" err="1"/>
              <a:t>types</a:t>
            </a:r>
            <a:r>
              <a:rPr lang="es-ES" dirty="0"/>
              <a:t> </a:t>
            </a:r>
            <a:r>
              <a:rPr lang="es-ES" dirty="0" err="1"/>
              <a:t>of</a:t>
            </a:r>
            <a:r>
              <a:rPr lang="es-ES" dirty="0"/>
              <a:t> </a:t>
            </a:r>
            <a:r>
              <a:rPr lang="es-ES" dirty="0" err="1"/>
              <a:t>smoke</a:t>
            </a:r>
            <a:r>
              <a:rPr lang="es-ES" dirty="0"/>
              <a:t> </a:t>
            </a:r>
            <a:r>
              <a:rPr lang="es-ES" dirty="0" err="1"/>
              <a:t>detectors</a:t>
            </a:r>
            <a:r>
              <a:rPr lang="es-ES" dirty="0"/>
              <a:t>) </a:t>
            </a:r>
          </a:p>
        </p:txBody>
      </p:sp>
      <p:sp>
        <p:nvSpPr>
          <p:cNvPr id="4" name="Slide Number Placeholder 3"/>
          <p:cNvSpPr>
            <a:spLocks noGrp="1"/>
          </p:cNvSpPr>
          <p:nvPr>
            <p:ph type="sldNum" sz="quarter" idx="5"/>
          </p:nvPr>
        </p:nvSpPr>
        <p:spPr/>
        <p:txBody>
          <a:bodyPr/>
          <a:lstStyle/>
          <a:p>
            <a:fld id="{22688241-32BF-4FA3-935E-0B22A005B532}" type="slidenum">
              <a:rPr lang="en-US" smtClean="0"/>
              <a:t>78</a:t>
            </a:fld>
            <a:endParaRPr lang="en-US"/>
          </a:p>
        </p:txBody>
      </p:sp>
    </p:spTree>
    <p:extLst>
      <p:ext uri="{BB962C8B-B14F-4D97-AF65-F5344CB8AC3E}">
        <p14:creationId xmlns:p14="http://schemas.microsoft.com/office/powerpoint/2010/main" val="4198072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la última diapositiva sobre prevención de incendios explicando que darás algunos consejos para sobrevivir en incendios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los puntos de la diapositiva: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la importancia de enseñar a los niños a mantenerse </a:t>
            </a:r>
            <a:r>
              <a:rPr lang="es-ES" b="1" dirty="0">
                <a:latin typeface="Arial"/>
                <a:ea typeface="Arial"/>
                <a:cs typeface="Arial"/>
                <a:sym typeface="Arial"/>
              </a:rPr>
              <a:t>lo más cerca posible </a:t>
            </a:r>
            <a:r>
              <a:rPr lang="es-ES" dirty="0">
                <a:latin typeface="Arial"/>
                <a:ea typeface="Arial"/>
                <a:cs typeface="Arial"/>
                <a:sym typeface="Arial"/>
              </a:rPr>
              <a:t>del suelo si deben salir por una zona llena de humo para evitar inhalar gases tóxicos.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proveedores qué harían si ellos y los niños tuvieran que evacuar por una ventana que estuviera en un segundo piso o más alto sin una escalera de incendios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la mejor manera de evacuar de esta manera es sacar primero a los niños </a:t>
            </a:r>
            <a:r>
              <a:rPr lang="es-ES" b="1" dirty="0">
                <a:latin typeface="Arial"/>
                <a:ea typeface="Arial"/>
                <a:cs typeface="Arial"/>
                <a:sym typeface="Arial"/>
              </a:rPr>
              <a:t>sujetándolos por las muñecas </a:t>
            </a:r>
            <a:r>
              <a:rPr lang="es-ES" dirty="0">
                <a:latin typeface="Arial"/>
                <a:ea typeface="Arial"/>
                <a:cs typeface="Arial"/>
                <a:sym typeface="Arial"/>
              </a:rPr>
              <a:t>(no por las manos) y </a:t>
            </a:r>
            <a:r>
              <a:rPr lang="es-ES" b="1" dirty="0">
                <a:latin typeface="Arial"/>
                <a:ea typeface="Arial"/>
                <a:cs typeface="Arial"/>
                <a:sym typeface="Arial"/>
              </a:rPr>
              <a:t>bajándolos </a:t>
            </a:r>
            <a:r>
              <a:rPr lang="es-ES" dirty="0">
                <a:latin typeface="Arial"/>
                <a:ea typeface="Arial"/>
                <a:cs typeface="Arial"/>
                <a:sym typeface="Arial"/>
              </a:rPr>
              <a:t>por la ventana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este método garantiza que, cuando los sueltes, los niños no tengan más remedio que dejarse caer</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proveedores qué harían si ellos y los niños quedaran atrapados y no pudieran evacuar la vivienda</a:t>
            </a:r>
          </a:p>
          <a:p>
            <a:pPr marL="0" lvl="0" indent="0" algn="l" rtl="0">
              <a:lnSpc>
                <a:spcPct val="115000"/>
              </a:lnSpc>
              <a:spcBef>
                <a:spcPts val="0"/>
              </a:spcBef>
              <a:spcAft>
                <a:spcPts val="0"/>
              </a:spcAft>
              <a:buSzPts val="1100"/>
              <a:buNone/>
            </a:pPr>
            <a:endParaRPr lang="es-ES" u="sng"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u="sng" dirty="0">
                <a:latin typeface="Arial"/>
                <a:ea typeface="Arial"/>
                <a:cs typeface="Arial"/>
                <a:sym typeface="Arial"/>
              </a:rPr>
              <a:t>Las respuestas deben incluir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**Lee en voz alta cualquier respuesta que no haya sido mencionada por el grupo</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Llama al 911 </a:t>
            </a:r>
            <a:r>
              <a:rPr lang="es-ES" dirty="0">
                <a:latin typeface="Arial"/>
                <a:ea typeface="Arial"/>
                <a:cs typeface="Arial"/>
                <a:sym typeface="Arial"/>
              </a:rPr>
              <a:t>y brinda </a:t>
            </a:r>
            <a:r>
              <a:rPr lang="es-ES" b="1" dirty="0">
                <a:latin typeface="Arial"/>
                <a:ea typeface="Arial"/>
                <a:cs typeface="Arial"/>
                <a:sym typeface="Arial"/>
              </a:rPr>
              <a:t>tu ubicación exacta</a:t>
            </a:r>
            <a:r>
              <a:rPr lang="es-ES" dirty="0">
                <a:latin typeface="Arial"/>
                <a:ea typeface="Arial"/>
                <a:cs typeface="Arial"/>
                <a:sym typeface="Arial"/>
              </a:rPr>
              <a:t>, incluso si los bomberos ya se encuentran en el lugar</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Cierra la puerta </a:t>
            </a:r>
            <a:r>
              <a:rPr lang="es-ES" dirty="0">
                <a:latin typeface="Arial"/>
                <a:ea typeface="Arial"/>
                <a:cs typeface="Arial"/>
                <a:sym typeface="Arial"/>
              </a:rPr>
              <a:t>de la habitación o espacio</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Coloca toallas o sábanas debajo de la puerta y las rejillas de ventilación </a:t>
            </a:r>
            <a:r>
              <a:rPr lang="es-ES" dirty="0">
                <a:latin typeface="Arial"/>
                <a:ea typeface="Arial"/>
                <a:cs typeface="Arial"/>
                <a:sym typeface="Arial"/>
              </a:rPr>
              <a:t>para bloquear el humo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Utiliza una linterna, una sábana blanca o cualquier otro objeto para</a:t>
            </a:r>
            <a:r>
              <a:rPr lang="es-ES" b="1" dirty="0">
                <a:latin typeface="Arial"/>
                <a:ea typeface="Arial"/>
                <a:cs typeface="Arial"/>
                <a:sym typeface="Arial"/>
              </a:rPr>
              <a:t> hacer señales desde la ventana.</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Mantén la ventana despejada, </a:t>
            </a:r>
            <a:r>
              <a:rPr lang="es-ES" dirty="0">
                <a:latin typeface="Arial"/>
                <a:ea typeface="Arial"/>
                <a:cs typeface="Arial"/>
                <a:sym typeface="Arial"/>
              </a:rPr>
              <a:t>sin colchones ni cualquier otro objeto que pueda bloquearla e impedir que los servicios de emergencia lleguen hasta ti o que tú puedas salir</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Recuerda a los proveedores que conozcan todo protocolo especial contra incendios que pueda tener el departamento o edificio con mucha altura donde prestan sus servicios (hablen con el propietario)</a:t>
            </a:r>
            <a:endParaRPr lang="es-ES" dirty="0"/>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Invita a los participantes a levantar la mano si alguna vez les han enseñado que lo más seguro para los niños es dormir con la puerta abierta</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las prácticas han cambiado y que ahora sabemos que lo más seguro es que todos los miembros del hogar duerman con la puerta cerrada. Menciona la frase “Cierra antes de dormir” y explica la importancia de dormir con la puerta cerrada.</a:t>
            </a:r>
            <a:endParaRPr lang="es-ES" dirty="0"/>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Brinda los siguientes puntos:</a:t>
            </a:r>
            <a:endParaRPr lang="es-ES" dirty="0"/>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Las cantidades de gases tóxicos son menores en las habitaciones con las puertas cerradas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Las puertas cerradas realizan una barrera que permite tener más tiempo para escapar (conectar con el plan contra incendios)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proveedores qué dudas pueden tener todavía sobre la prevención y la preparación ante incendios</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https://www.michigan.gov/documents/lara/NFPA._Remebering_when_fire_safety_Tips._7.2019._MIPLogo._ECS._Final_663887_7.pdf</a:t>
            </a:r>
            <a:r>
              <a:rPr lang="es-ES" dirty="0">
                <a:latin typeface="Arial"/>
                <a:ea typeface="Arial"/>
                <a:cs typeface="Arial"/>
                <a:sym typeface="Arial"/>
              </a:rPr>
              <a:t> (Fuente de información sobre rascacielos)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4"/>
              </a:rPr>
              <a:t>https://www.usfa.fema.gov/downloads/pdf/publications/fire_safety_disabilities_flyer.pdf</a:t>
            </a: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Enlace al video para cerrar antes de quedarse dormido</a:t>
            </a:r>
          </a:p>
          <a:p>
            <a:pPr marL="0" lvl="0" indent="0" algn="l" rtl="0">
              <a:lnSpc>
                <a:spcPct val="100000"/>
              </a:lnSpc>
              <a:spcBef>
                <a:spcPts val="0"/>
              </a:spcBef>
              <a:spcAft>
                <a:spcPts val="0"/>
              </a:spcAft>
              <a:buSzPts val="1400"/>
              <a:buNone/>
            </a:pPr>
            <a:r>
              <a:rPr lang="es-ES" dirty="0">
                <a:latin typeface="Arial"/>
                <a:ea typeface="Arial"/>
                <a:cs typeface="Arial"/>
                <a:sym typeface="Arial"/>
              </a:rPr>
              <a:t>https://www.youtube.com/watch?v=bSP03BE74WA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79</a:t>
            </a:fld>
            <a:endParaRPr lang="en-US"/>
          </a:p>
        </p:txBody>
      </p:sp>
    </p:spTree>
    <p:extLst>
      <p:ext uri="{BB962C8B-B14F-4D97-AF65-F5344CB8AC3E}">
        <p14:creationId xmlns:p14="http://schemas.microsoft.com/office/powerpoint/2010/main" val="324284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solidFill>
                <a:schemeClr val="dk1"/>
              </a:solidFill>
              <a:latin typeface="Arial"/>
              <a:ea typeface="Arial"/>
              <a:cs typeface="Arial"/>
              <a:sym typeface="Arial"/>
            </a:endParaRPr>
          </a:p>
          <a:p>
            <a:pPr marL="0" lvl="0" indent="0" algn="l" rtl="0">
              <a:spcBef>
                <a:spcPts val="0"/>
              </a:spcBef>
              <a:spcAft>
                <a:spcPts val="0"/>
              </a:spcAft>
              <a:buNone/>
            </a:pPr>
            <a:r>
              <a:rPr lang="es-ES" b="0" u="none" dirty="0">
                <a:solidFill>
                  <a:schemeClr val="dk1"/>
                </a:solidFill>
                <a:latin typeface="Arial"/>
                <a:ea typeface="Arial"/>
                <a:cs typeface="Arial"/>
                <a:sym typeface="Arial"/>
              </a:rPr>
              <a:t>Repase los objetivos de aprendizaje:</a:t>
            </a:r>
            <a:endParaRPr lang="es-ES" dirty="0"/>
          </a:p>
          <a:p>
            <a:pPr marL="0" lvl="0" indent="0" algn="l" rtl="0">
              <a:spcBef>
                <a:spcPts val="0"/>
              </a:spcBef>
              <a:spcAft>
                <a:spcPts val="0"/>
              </a:spcAft>
              <a:buNone/>
            </a:pPr>
            <a:endParaRPr lang="es-ES" b="1" u="none" dirty="0">
              <a:solidFill>
                <a:schemeClr val="dk1"/>
              </a:solidFill>
              <a:latin typeface="Arial"/>
              <a:ea typeface="Arial"/>
              <a:cs typeface="Arial"/>
              <a:sym typeface="Arial"/>
            </a:endParaRPr>
          </a:p>
          <a:p>
            <a:pPr marL="0" lvl="0" indent="0" algn="l" rtl="0">
              <a:spcBef>
                <a:spcPts val="0"/>
              </a:spcBef>
              <a:spcAft>
                <a:spcPts val="0"/>
              </a:spcAft>
              <a:buNone/>
            </a:pPr>
            <a:r>
              <a:rPr lang="es-ES" b="1" u="none" dirty="0">
                <a:solidFill>
                  <a:schemeClr val="dk1"/>
                </a:solidFill>
                <a:latin typeface="Arial"/>
                <a:ea typeface="Arial"/>
                <a:cs typeface="Arial"/>
                <a:sym typeface="Arial"/>
              </a:rPr>
              <a:t>Prevenir, planificar y practicar para responder a problemas comunes de salud y seguridad dentro y fuera del hogar</a:t>
            </a:r>
            <a:endParaRPr lang="es-ES" dirty="0"/>
          </a:p>
          <a:p>
            <a:pPr marL="0" lvl="0" indent="0" algn="l" rtl="0">
              <a:spcBef>
                <a:spcPts val="0"/>
              </a:spcBef>
              <a:spcAft>
                <a:spcPts val="0"/>
              </a:spcAft>
              <a:buNone/>
            </a:pPr>
            <a:endParaRPr lang="es-ES" b="1" u="none" dirty="0">
              <a:solidFill>
                <a:schemeClr val="dk1"/>
              </a:solidFill>
              <a:latin typeface="Arial"/>
              <a:ea typeface="Arial"/>
              <a:cs typeface="Arial"/>
              <a:sym typeface="Arial"/>
            </a:endParaRPr>
          </a:p>
          <a:p>
            <a:pPr marL="0" lvl="0" indent="0" algn="l" rtl="0">
              <a:spcBef>
                <a:spcPts val="0"/>
              </a:spcBef>
              <a:spcAft>
                <a:spcPts val="0"/>
              </a:spcAft>
              <a:buNone/>
            </a:pPr>
            <a:r>
              <a:rPr lang="es-ES" b="1" u="none" dirty="0">
                <a:solidFill>
                  <a:schemeClr val="dk1"/>
                </a:solidFill>
                <a:latin typeface="Arial"/>
                <a:ea typeface="Arial"/>
                <a:cs typeface="Arial"/>
                <a:sym typeface="Arial"/>
              </a:rPr>
              <a:t>Descubra cómo acceder a más capacitaciones para aprender temas nuevos y aumentar su pago</a:t>
            </a:r>
            <a:endParaRPr lang="es-ES" dirty="0"/>
          </a:p>
          <a:p>
            <a:pPr marL="0" lvl="0" indent="0" algn="l" rtl="0">
              <a:spcBef>
                <a:spcPts val="0"/>
              </a:spcBef>
              <a:spcAft>
                <a:spcPts val="0"/>
              </a:spcAft>
              <a:buNone/>
            </a:pPr>
            <a:endParaRPr lang="es-ES" b="1" u="none" dirty="0">
              <a:solidFill>
                <a:schemeClr val="dk1"/>
              </a:solidFill>
              <a:latin typeface="Arial"/>
              <a:ea typeface="Arial"/>
              <a:cs typeface="Arial"/>
              <a:sym typeface="Arial"/>
            </a:endParaRPr>
          </a:p>
          <a:p>
            <a:pPr marL="0" lvl="0" indent="0" algn="l" rtl="0">
              <a:spcBef>
                <a:spcPts val="0"/>
              </a:spcBef>
              <a:spcAft>
                <a:spcPts val="0"/>
              </a:spcAft>
              <a:buNone/>
            </a:pPr>
            <a:r>
              <a:rPr lang="es-ES" b="1" u="none" dirty="0">
                <a:solidFill>
                  <a:schemeClr val="dk1"/>
                </a:solidFill>
                <a:latin typeface="Arial"/>
                <a:ea typeface="Arial"/>
                <a:cs typeface="Arial"/>
                <a:sym typeface="Arial"/>
              </a:rPr>
              <a:t>Practicar el manejo de emergencias médicas con RCP y primeros auxilios de emergencia </a:t>
            </a:r>
            <a:endParaRPr lang="es-ES" dirty="0"/>
          </a:p>
          <a:p>
            <a:pPr defTabSz="2469933">
              <a:defRPr/>
            </a:pPr>
            <a:endParaRPr lang="en-US" b="1" baseline="0" dirty="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a:t>
            </a:fld>
            <a:endParaRPr lang="en-US"/>
          </a:p>
        </p:txBody>
      </p:sp>
    </p:spTree>
    <p:extLst>
      <p:ext uri="{BB962C8B-B14F-4D97-AF65-F5344CB8AC3E}">
        <p14:creationId xmlns:p14="http://schemas.microsoft.com/office/powerpoint/2010/main" val="23452652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Presentar la preparación para los tornados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Explicar la importancia de entender que los escombros que vuelan son mortales durante un tornado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el lugar en el que nos encontremos cuando se produzca un tornado modificará la forma en que debemos refugiarnos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Pida a los voluntarios que compartan lo que saben sobre cómo refugiarse en caso de tornado </a:t>
            </a:r>
            <a:endParaRPr lang="es-ES" dirty="0"/>
          </a:p>
          <a:p>
            <a:pPr marL="0" lvl="0" indent="0" algn="l" rtl="0">
              <a:spcBef>
                <a:spcPts val="0"/>
              </a:spcBef>
              <a:spcAft>
                <a:spcPts val="0"/>
              </a:spcAft>
              <a:buNone/>
            </a:pPr>
            <a:endParaRPr lang="es-ES" b="0" u="sng" dirty="0"/>
          </a:p>
          <a:p>
            <a:pPr marL="0" lvl="0" indent="0" algn="l" rtl="0">
              <a:spcBef>
                <a:spcPts val="0"/>
              </a:spcBef>
              <a:spcAft>
                <a:spcPts val="0"/>
              </a:spcAft>
              <a:buNone/>
            </a:pPr>
            <a:r>
              <a:rPr lang="es-ES" b="0" u="sng" dirty="0"/>
              <a:t>Las respuestas deben incluir</a:t>
            </a:r>
            <a:endParaRPr lang="es-ES" dirty="0"/>
          </a:p>
          <a:p>
            <a:pPr marL="0" lvl="0" indent="0" algn="l" rtl="0">
              <a:spcBef>
                <a:spcPts val="0"/>
              </a:spcBef>
              <a:spcAft>
                <a:spcPts val="0"/>
              </a:spcAft>
              <a:buNone/>
            </a:pPr>
            <a:r>
              <a:rPr lang="es-ES" b="0" dirty="0"/>
              <a:t>**Leer las respuestas que el grupo no haya mencionado</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solidFill>
                  <a:srgbClr val="333333"/>
                </a:solidFill>
              </a:rPr>
              <a:t>Casa/apartamento</a:t>
            </a:r>
            <a:endParaRPr lang="es-ES" dirty="0"/>
          </a:p>
          <a:p>
            <a:pPr marL="0" lvl="0" indent="0" algn="l" rtl="0">
              <a:spcBef>
                <a:spcPts val="0"/>
              </a:spcBef>
              <a:spcAft>
                <a:spcPts val="0"/>
              </a:spcAft>
              <a:buNone/>
            </a:pPr>
            <a:r>
              <a:rPr lang="es-ES" b="0" dirty="0">
                <a:solidFill>
                  <a:srgbClr val="333333"/>
                </a:solidFill>
              </a:rPr>
              <a:t>Vaya al sótano o al nivel más bajo de la casa o del complejo de apartamentos y evite las ventanas</a:t>
            </a:r>
            <a:endParaRPr lang="es-ES" dirty="0"/>
          </a:p>
          <a:p>
            <a:pPr marL="0" lvl="0" indent="0" algn="l" rtl="0">
              <a:spcBef>
                <a:spcPts val="0"/>
              </a:spcBef>
              <a:spcAft>
                <a:spcPts val="0"/>
              </a:spcAft>
              <a:buNone/>
            </a:pPr>
            <a:r>
              <a:rPr lang="es-ES" b="0" dirty="0">
                <a:solidFill>
                  <a:srgbClr val="333333"/>
                </a:solidFill>
              </a:rPr>
              <a:t>Métase debajo de objetos resistentes como mesas o escritorios y cúbrase con mantas para estar más protegido</a:t>
            </a:r>
            <a:endParaRPr lang="es-ES" dirty="0"/>
          </a:p>
          <a:p>
            <a:pPr marL="0" lvl="0" indent="0" algn="l" rtl="0">
              <a:spcBef>
                <a:spcPts val="0"/>
              </a:spcBef>
              <a:spcAft>
                <a:spcPts val="0"/>
              </a:spcAft>
              <a:buNone/>
            </a:pPr>
            <a:endParaRPr lang="es-ES" b="1" dirty="0">
              <a:solidFill>
                <a:srgbClr val="333333"/>
              </a:solidFill>
            </a:endParaRPr>
          </a:p>
          <a:p>
            <a:pPr marL="0" lvl="0" indent="0" algn="l" rtl="0">
              <a:spcBef>
                <a:spcPts val="0"/>
              </a:spcBef>
              <a:spcAft>
                <a:spcPts val="0"/>
              </a:spcAft>
              <a:buNone/>
            </a:pPr>
            <a:r>
              <a:rPr lang="es-ES" b="1" dirty="0">
                <a:solidFill>
                  <a:srgbClr val="333333"/>
                </a:solidFill>
              </a:rPr>
              <a:t>Casa móvil</a:t>
            </a:r>
            <a:endParaRPr lang="es-ES" dirty="0"/>
          </a:p>
          <a:p>
            <a:pPr marL="0" lvl="0" indent="0" algn="l" rtl="0">
              <a:spcBef>
                <a:spcPts val="0"/>
              </a:spcBef>
              <a:spcAft>
                <a:spcPts val="0"/>
              </a:spcAft>
              <a:buNone/>
            </a:pPr>
            <a:r>
              <a:rPr lang="es-ES" b="0" dirty="0">
                <a:solidFill>
                  <a:srgbClr val="333333"/>
                </a:solidFill>
              </a:rPr>
              <a:t>Las casas móviles no pueden resistir los vientos de los tornados</a:t>
            </a:r>
            <a:endParaRPr lang="es-ES" dirty="0"/>
          </a:p>
          <a:p>
            <a:pPr marL="0" lvl="0" indent="0" algn="l" rtl="0">
              <a:spcBef>
                <a:spcPts val="0"/>
              </a:spcBef>
              <a:spcAft>
                <a:spcPts val="0"/>
              </a:spcAft>
              <a:buNone/>
            </a:pPr>
            <a:r>
              <a:rPr lang="es-ES" b="0" dirty="0">
                <a:solidFill>
                  <a:srgbClr val="333333"/>
                </a:solidFill>
              </a:rPr>
              <a:t>Es mejor encontrar un edificio cercano al que pueda ir para refugiarse (escuela, centro comunitario, tienda, etc.)</a:t>
            </a:r>
            <a:endParaRPr lang="es-ES" dirty="0"/>
          </a:p>
          <a:p>
            <a:pPr marL="0" lvl="0" indent="0" algn="l" rtl="0">
              <a:spcBef>
                <a:spcPts val="0"/>
              </a:spcBef>
              <a:spcAft>
                <a:spcPts val="0"/>
              </a:spcAft>
              <a:buNone/>
            </a:pPr>
            <a:endParaRPr lang="es-ES" b="1" dirty="0">
              <a:solidFill>
                <a:srgbClr val="333333"/>
              </a:solidFill>
            </a:endParaRPr>
          </a:p>
          <a:p>
            <a:pPr marL="0" lvl="0" indent="0" algn="l" rtl="0">
              <a:spcBef>
                <a:spcPts val="0"/>
              </a:spcBef>
              <a:spcAft>
                <a:spcPts val="0"/>
              </a:spcAft>
              <a:buNone/>
            </a:pPr>
            <a:r>
              <a:rPr lang="es-ES" b="1" dirty="0">
                <a:solidFill>
                  <a:srgbClr val="333333"/>
                </a:solidFill>
              </a:rPr>
              <a:t>En el exterior</a:t>
            </a:r>
            <a:endParaRPr lang="es-ES" dirty="0"/>
          </a:p>
          <a:p>
            <a:pPr marL="0" lvl="0" indent="0" algn="l" rtl="0">
              <a:spcBef>
                <a:spcPts val="0"/>
              </a:spcBef>
              <a:spcAft>
                <a:spcPts val="0"/>
              </a:spcAft>
              <a:buNone/>
            </a:pPr>
            <a:r>
              <a:rPr lang="es-ES" b="0" dirty="0">
                <a:solidFill>
                  <a:srgbClr val="333333"/>
                </a:solidFill>
              </a:rPr>
              <a:t>Si no puede llegar a un edificio resistente (tienda, centro comunitario, etc.), busque una zona baja, como una zanja/alcantarilla, y cúbrase la cabeza con un objeto o con los brazos</a:t>
            </a:r>
            <a:endParaRPr lang="es-ES" dirty="0"/>
          </a:p>
          <a:p>
            <a:pPr marL="0" lvl="0" indent="0" algn="l" rtl="0">
              <a:spcBef>
                <a:spcPts val="0"/>
              </a:spcBef>
              <a:spcAft>
                <a:spcPts val="0"/>
              </a:spcAft>
              <a:buNone/>
            </a:pPr>
            <a:r>
              <a:rPr lang="es-ES" b="0" dirty="0">
                <a:solidFill>
                  <a:srgbClr val="333333"/>
                </a:solidFill>
              </a:rPr>
              <a:t>Evite los lugares con árboles, ya que pueden causar más escombros peligrosos o caer encima de usted</a:t>
            </a:r>
            <a:endParaRPr lang="es-ES" dirty="0"/>
          </a:p>
          <a:p>
            <a:pPr marL="0" lvl="0" indent="0" algn="l" rtl="0">
              <a:spcBef>
                <a:spcPts val="0"/>
              </a:spcBef>
              <a:spcAft>
                <a:spcPts val="0"/>
              </a:spcAft>
              <a:buNone/>
            </a:pPr>
            <a:endParaRPr lang="es-ES" b="1" dirty="0">
              <a:solidFill>
                <a:srgbClr val="333333"/>
              </a:solidFill>
            </a:endParaRPr>
          </a:p>
          <a:p>
            <a:pPr marL="0" lvl="0" indent="0" algn="l" rtl="0">
              <a:spcBef>
                <a:spcPts val="0"/>
              </a:spcBef>
              <a:spcAft>
                <a:spcPts val="0"/>
              </a:spcAft>
              <a:buNone/>
            </a:pPr>
            <a:r>
              <a:rPr lang="es-ES" b="1" dirty="0">
                <a:solidFill>
                  <a:srgbClr val="333333"/>
                </a:solidFill>
              </a:rPr>
              <a:t>Conduciendo</a:t>
            </a:r>
            <a:endParaRPr lang="es-ES" dirty="0"/>
          </a:p>
          <a:p>
            <a:pPr marL="0" lvl="0" indent="0" algn="l" rtl="0">
              <a:spcBef>
                <a:spcPts val="0"/>
              </a:spcBef>
              <a:spcAft>
                <a:spcPts val="0"/>
              </a:spcAft>
              <a:buNone/>
            </a:pPr>
            <a:r>
              <a:rPr lang="es-ES" b="0" dirty="0">
                <a:solidFill>
                  <a:srgbClr val="333333"/>
                </a:solidFill>
              </a:rPr>
              <a:t>Si se produce un tornado mientras conduce, deténgase y busque un edificio cercano para refugiarse o busque un terreno bajo </a:t>
            </a:r>
            <a:endParaRPr lang="es-ES" dirty="0"/>
          </a:p>
          <a:p>
            <a:pPr marL="0" lvl="0" indent="0" algn="l" rtl="0">
              <a:spcBef>
                <a:spcPts val="0"/>
              </a:spcBef>
              <a:spcAft>
                <a:spcPts val="0"/>
              </a:spcAft>
              <a:buNone/>
            </a:pPr>
            <a:r>
              <a:rPr lang="es-ES" b="0" dirty="0">
                <a:solidFill>
                  <a:srgbClr val="333333"/>
                </a:solidFill>
              </a:rPr>
              <a:t>Los vehículos no son seguros contra los vientos de los tornados</a:t>
            </a:r>
            <a:endParaRPr lang="es-ES" dirty="0"/>
          </a:p>
          <a:p>
            <a:pPr marL="0" lvl="0" indent="0" algn="l" rtl="0">
              <a:spcBef>
                <a:spcPts val="0"/>
              </a:spcBef>
              <a:spcAft>
                <a:spcPts val="0"/>
              </a:spcAft>
              <a:buNone/>
            </a:pPr>
            <a:r>
              <a:rPr lang="es-ES" b="0" dirty="0">
                <a:solidFill>
                  <a:srgbClr val="333333"/>
                </a:solidFill>
              </a:rPr>
              <a:t>Nunca permanezca dentro o debajo de un vehículo durante un tornado y nunca intente huir de un tornado en su vehículo</a:t>
            </a:r>
            <a:endParaRPr lang="es-ES" dirty="0"/>
          </a:p>
          <a:p>
            <a:pPr marL="0" lvl="0" indent="0" algn="l" rtl="0">
              <a:spcBef>
                <a:spcPts val="0"/>
              </a:spcBef>
              <a:spcAft>
                <a:spcPts val="0"/>
              </a:spcAft>
              <a:buNone/>
            </a:pPr>
            <a:endParaRPr lang="es-ES" b="0" u="sng" dirty="0"/>
          </a:p>
          <a:p>
            <a:pPr marL="0" lvl="0" indent="0" algn="l" rtl="0">
              <a:spcBef>
                <a:spcPts val="0"/>
              </a:spcBef>
              <a:spcAft>
                <a:spcPts val="0"/>
              </a:spcAft>
              <a:buNone/>
            </a:pPr>
            <a:r>
              <a:rPr lang="es-ES" dirty="0"/>
              <a:t>Comparta que parte de la planificación es tener un kit con bocadillos, mantas, actividades, agua y una radio o radio meteorológica si la familia tiene una.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la importancia de guardar la batería de su teléfono en cualquier emergencia para pedir ayuda o para contactar a la familia, en lugar de usarlo para revisar las noticias sobre el clima, etc.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Pregunte a los proveedores qué es lo que todavía se están preguntando sobre la planificación para los tornados</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u="sng" dirty="0">
                <a:solidFill>
                  <a:schemeClr val="hlink"/>
                </a:solidFill>
                <a:hlinkClick r:id="rId3"/>
              </a:rPr>
              <a:t>https://www.michigan.gov/michiganprepares/0,4621,7-232-65025_65035---,00.html</a:t>
            </a:r>
            <a:endParaRPr lang="es-ES" u="sng" dirty="0"/>
          </a:p>
          <a:p>
            <a:pPr marL="0" lvl="0" indent="0" algn="l" rtl="0">
              <a:spcBef>
                <a:spcPts val="0"/>
              </a:spcBef>
              <a:spcAft>
                <a:spcPts val="0"/>
              </a:spcAft>
              <a:buNone/>
            </a:pPr>
            <a:r>
              <a:rPr lang="es-ES" u="sng" dirty="0">
                <a:solidFill>
                  <a:schemeClr val="hlink"/>
                </a:solidFill>
                <a:hlinkClick r:id="rId4"/>
              </a:rPr>
              <a:t>https://weather.com/safety/tornado/news/what-to-do-in-storm-mobile-home-tornado</a:t>
            </a:r>
            <a:endParaRPr lang="es-ES" u="sng" dirty="0"/>
          </a:p>
        </p:txBody>
      </p:sp>
      <p:sp>
        <p:nvSpPr>
          <p:cNvPr id="4" name="Slide Number Placeholder 3"/>
          <p:cNvSpPr>
            <a:spLocks noGrp="1"/>
          </p:cNvSpPr>
          <p:nvPr>
            <p:ph type="sldNum" sz="quarter" idx="5"/>
          </p:nvPr>
        </p:nvSpPr>
        <p:spPr/>
        <p:txBody>
          <a:bodyPr/>
          <a:lstStyle/>
          <a:p>
            <a:fld id="{22688241-32BF-4FA3-935E-0B22A005B532}" type="slidenum">
              <a:rPr lang="en-US" smtClean="0"/>
              <a:t>80</a:t>
            </a:fld>
            <a:endParaRPr lang="en-US"/>
          </a:p>
        </p:txBody>
      </p:sp>
    </p:spTree>
    <p:extLst>
      <p:ext uri="{BB962C8B-B14F-4D97-AF65-F5344CB8AC3E}">
        <p14:creationId xmlns:p14="http://schemas.microsoft.com/office/powerpoint/2010/main" val="1350942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Presenta la última diapositiva de esta sección y explica que darás consejos sobre cómo ayudar a prevenir la situación de un niño perdido.</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Recuerda a los proveedores el poder de la supervisión activa (atención enfocada y observación intencional), teniendo en cuenta las edades y las capacidades de desarrollo de todos los niños y haciendo planes con la familia.</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los puntos de la diapositiva:</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Establece reglas para las salidas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los niños de todas las edades deben saber cuáles son las expectativas</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Comparte algunos ejemplos: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Permanecer con un adulto, incluso cuando vayan al baño (niños más pequeños)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Consultar con un adulto antes de ir a otra zona (niños mayores)</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Para los niños mayores, establece un lugar de encuentro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Comparte la importancia de establecer un lugar de encuentro en los sitios que visitan con frecuencia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Es el lugar al que deben ir los niños mayores si se separan de ti</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Pide a los proveedores que piensen en los lugares a los que suelen llevar a los niños en sus salidas y sugiere algunos posibles lugares de encuentro</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Ejemplos: puestos de información, puestos de comida, sillas de socorristas, el mostrador de seguridad del centro comercial, la comisaría de policía y el Departamento de bomberos.</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Viste a los niños con colores vivos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Considera la posibilidad de vestir a los niños con colores vivos para poder localizarlos de manera fácil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Considera la posibilidad de sacarles una foto rápida antes de salir de casa para que las autoridades puedan ver cómo son los niños y qué llevaban puesto ese día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Asegúrate de que los nombres de los niños no sean visibles en su ropa o en su cuerpo: los niños tienden a seguir a alguien que les llama por su nombre, incluso si no es alguien conocido</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Muestra a los niños quiénes pueden ayudarles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Enseña a los niños cuáles son las casas y familias del barrio a las que pueden ir si tienen algún problema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Enseña a los niños a buscar a una “madre” o a alguien que tenga hijos</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Explica a los niños qué deben hacer si alguien se les acerca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Explícales que deben llamar la atención lo máximo posible</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Enséñales a correr y gritar si alguien los sigue o intenta obligarlos a subir a un auto</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Ayuda a los niños a buscar ayuda</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la importancia de enseñar a los niños su nombre, dirección, número de teléfono y nombre de sus padres o tutores, así como el nombre y número de teléfono del proveedor</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https://kidshealth.org/en/parents/abductions.html</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https://www.aus.com/security-resources/lost-child-prevention</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https://missingkids.ca/en/how-can-we-help/lost-child/prevention/</a:t>
            </a:r>
          </a:p>
          <a:p>
            <a:pPr marL="0" lvl="0" indent="0" algn="l" rtl="0">
              <a:lnSpc>
                <a:spcPct val="100000"/>
              </a:lnSpc>
              <a:spcBef>
                <a:spcPts val="0"/>
              </a:spcBef>
              <a:spcAft>
                <a:spcPts val="0"/>
              </a:spcAft>
              <a:buSzPts val="1400"/>
              <a:buNone/>
            </a:pPr>
            <a:r>
              <a:rPr lang="es-ES" dirty="0">
                <a:latin typeface="Arial"/>
                <a:ea typeface="Arial"/>
                <a:cs typeface="Arial"/>
                <a:sym typeface="Arial"/>
              </a:rPr>
              <a:t>https://www.healthychildren.org/English/safety-prevention/all-around/Pages/Preventing-Child-Abductions.aspx</a:t>
            </a:r>
          </a:p>
          <a:p>
            <a:pPr marL="0" lvl="0" indent="0" algn="l" rtl="0">
              <a:spcBef>
                <a:spcPts val="0"/>
              </a:spcBef>
              <a:spcAft>
                <a:spcPts val="0"/>
              </a:spcAft>
              <a:buNone/>
            </a:pP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81</a:t>
            </a:fld>
            <a:endParaRPr lang="en-US"/>
          </a:p>
        </p:txBody>
      </p:sp>
    </p:spTree>
    <p:extLst>
      <p:ext uri="{BB962C8B-B14F-4D97-AF65-F5344CB8AC3E}">
        <p14:creationId xmlns:p14="http://schemas.microsoft.com/office/powerpoint/2010/main" val="15294358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t>Hemos llegado a nuestro último descanso del entrenamiento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Por favor, tomen estos cinco minutos para tomar una bebida, estirarse, tomar un aperitivo, y nos vemos en ____________</a:t>
            </a:r>
          </a:p>
        </p:txBody>
      </p:sp>
      <p:sp>
        <p:nvSpPr>
          <p:cNvPr id="4" name="Slide Number Placeholder 3"/>
          <p:cNvSpPr>
            <a:spLocks noGrp="1"/>
          </p:cNvSpPr>
          <p:nvPr>
            <p:ph type="sldNum" sz="quarter" idx="5"/>
          </p:nvPr>
        </p:nvSpPr>
        <p:spPr/>
        <p:txBody>
          <a:bodyPr/>
          <a:lstStyle/>
          <a:p>
            <a:fld id="{22688241-32BF-4FA3-935E-0B22A005B532}" type="slidenum">
              <a:rPr lang="en-US" smtClean="0"/>
              <a:t>82</a:t>
            </a:fld>
            <a:endParaRPr lang="en-US"/>
          </a:p>
        </p:txBody>
      </p:sp>
    </p:spTree>
    <p:extLst>
      <p:ext uri="{BB962C8B-B14F-4D97-AF65-F5344CB8AC3E}">
        <p14:creationId xmlns:p14="http://schemas.microsoft.com/office/powerpoint/2010/main" val="41763684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Presentar la prevención como respuesta a las emergencias debidas a los alimentos y a las reacciones alérgicas </a:t>
            </a:r>
            <a:r>
              <a:rPr lang="es-ES" b="0" dirty="0" err="1"/>
              <a:t>Points</a:t>
            </a:r>
            <a:r>
              <a:rPr lang="es-ES" b="0" dirty="0"/>
              <a:t>/</a:t>
            </a:r>
            <a:r>
              <a:rPr lang="es-ES" b="0" dirty="0" err="1"/>
              <a:t>Facilitation</a:t>
            </a:r>
            <a:r>
              <a:rPr lang="es-ES" b="0" dirty="0"/>
              <a:t> Notes </a:t>
            </a:r>
            <a:endParaRPr lang="es-ES" dirty="0"/>
          </a:p>
        </p:txBody>
      </p:sp>
      <p:sp>
        <p:nvSpPr>
          <p:cNvPr id="4" name="Slide Number Placeholder 3"/>
          <p:cNvSpPr>
            <a:spLocks noGrp="1"/>
          </p:cNvSpPr>
          <p:nvPr>
            <p:ph type="sldNum" sz="quarter" idx="5"/>
          </p:nvPr>
        </p:nvSpPr>
        <p:spPr/>
        <p:txBody>
          <a:bodyPr/>
          <a:lstStyle/>
          <a:p>
            <a:fld id="{4A21AC57-BC04-4B8F-9536-D2381E92093B}" type="slidenum">
              <a:rPr lang="en-US" smtClean="0"/>
              <a:t>83</a:t>
            </a:fld>
            <a:endParaRPr lang="en-US"/>
          </a:p>
        </p:txBody>
      </p:sp>
    </p:spTree>
    <p:extLst>
      <p:ext uri="{BB962C8B-B14F-4D97-AF65-F5344CB8AC3E}">
        <p14:creationId xmlns:p14="http://schemas.microsoft.com/office/powerpoint/2010/main" val="2709046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Introduzca el tema de la seguridad en la alimentación explicando que los proveedores pueden tomar algunas medidas para prevenir las enfermedades transmitidas por los alimentos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Repase los puntos de la diapositiva:</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Asegúrese de que las superficies en las que se preparan los alimentos estén limpias y desinfectadas</a:t>
            </a:r>
            <a:r>
              <a:rPr lang="es-ES" dirty="0"/>
              <a:t> (haga referencia al lavado de manos y a la diferencia entre limpiar y desinfectar)</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Lavar las frutas y verduras frescas antes de servirlas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La leche materna y de fórmula en los biberones debe tirarse después de dos horas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Sacar la comida del bebé del frasco antes de alimentarlo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Refrigere los alimentos inmediatamente después de comerlos y, en caso de duda, tírelos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Pregunte a los proveedores qué dudas pueden tener todavía sobre la seguridad de los alimentos</a:t>
            </a: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a:t>
            </a:r>
            <a:endParaRPr lang="es-ES" dirty="0"/>
          </a:p>
          <a:p>
            <a:pPr marL="0" lvl="0" indent="0" algn="l" rtl="0">
              <a:spcBef>
                <a:spcPts val="0"/>
              </a:spcBef>
              <a:spcAft>
                <a:spcPts val="0"/>
              </a:spcAft>
              <a:buNone/>
            </a:pPr>
            <a:r>
              <a:rPr lang="es-ES" u="sng" dirty="0">
                <a:solidFill>
                  <a:schemeClr val="hlink"/>
                </a:solidFill>
                <a:hlinkClick r:id="rId3"/>
              </a:rPr>
              <a:t>https://www.cdc.gov/breastfeeding/recommendations/handling_breastmilk.htm</a:t>
            </a:r>
            <a:r>
              <a:rPr lang="es-ES" dirty="0"/>
              <a:t>. </a:t>
            </a:r>
          </a:p>
          <a:p>
            <a:pPr marL="0" lvl="0" indent="0" algn="l" rtl="0">
              <a:spcBef>
                <a:spcPts val="0"/>
              </a:spcBef>
              <a:spcAft>
                <a:spcPts val="0"/>
              </a:spcAft>
              <a:buNone/>
            </a:pPr>
            <a:r>
              <a:rPr lang="es-ES" u="sng" dirty="0">
                <a:solidFill>
                  <a:schemeClr val="hlink"/>
                </a:solidFill>
                <a:hlinkClick r:id="rId4"/>
              </a:rPr>
              <a:t>https://www.cdc.gov/breastfeeding/pdf/preparation-of-breast-milk_H.pdf</a:t>
            </a:r>
            <a:r>
              <a:rPr lang="es-ES" dirty="0"/>
              <a:t> </a:t>
            </a:r>
            <a:endParaRPr lang="es-ES" b="1" dirty="0"/>
          </a:p>
          <a:p>
            <a:pPr marL="0" lvl="0" indent="0" algn="l" rtl="0">
              <a:spcBef>
                <a:spcPts val="0"/>
              </a:spcBef>
              <a:spcAft>
                <a:spcPts val="0"/>
              </a:spcAft>
              <a:buNone/>
            </a:pPr>
            <a:endParaRPr lang="es-ES" b="1" dirty="0"/>
          </a:p>
        </p:txBody>
      </p:sp>
      <p:sp>
        <p:nvSpPr>
          <p:cNvPr id="4" name="Slide Number Placeholder 3"/>
          <p:cNvSpPr>
            <a:spLocks noGrp="1"/>
          </p:cNvSpPr>
          <p:nvPr>
            <p:ph type="sldNum" sz="quarter" idx="5"/>
          </p:nvPr>
        </p:nvSpPr>
        <p:spPr/>
        <p:txBody>
          <a:bodyPr/>
          <a:lstStyle/>
          <a:p>
            <a:fld id="{22688241-32BF-4FA3-935E-0B22A005B532}" type="slidenum">
              <a:rPr lang="en-US" smtClean="0"/>
              <a:t>84</a:t>
            </a:fld>
            <a:endParaRPr lang="en-US"/>
          </a:p>
        </p:txBody>
      </p:sp>
    </p:spTree>
    <p:extLst>
      <p:ext uri="{BB962C8B-B14F-4D97-AF65-F5344CB8AC3E}">
        <p14:creationId xmlns:p14="http://schemas.microsoft.com/office/powerpoint/2010/main" val="3067348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Presente esta diapositiva pidiendo a los participantes que levanten la mano si conocen a alguien con alergias alimenticias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Explique que las alergias alimentarias son un problema de salud pública cada vez mayor, por lo que es importante entender cómo prevenir las reacciones alérgicas a los alimentos cuando se cuida a los niños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Recuerde a los proveedores que deben hablar con los padres para conocer cualquier alergia alimenticia conocida y trabajar con la familia para entender los planes y procedimientos actuales para mantener a los niños seguros </a:t>
            </a:r>
          </a:p>
          <a:p>
            <a:pPr marL="0" lvl="0" indent="0" algn="l" rtl="0">
              <a:spcBef>
                <a:spcPts val="0"/>
              </a:spcBef>
              <a:spcAft>
                <a:spcPts val="0"/>
              </a:spcAft>
              <a:buNone/>
            </a:pPr>
            <a:r>
              <a:rPr lang="es-ES" dirty="0"/>
              <a:t>(dar ejemplos: alergia al gluten - preparar la comida en un área donde nada con gluten la toque)</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Compartir con los proveedores que hay diferencias entre las sensibilidades alimentarias y las alergias alimentarias, aunque puedan producir síntomas similares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Los síntomas y el malestar producidos por las sensibilidades alimentarias son provocados por el sistema digestivo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Los síntomas producidos por las alergias alimentarias son provocados por el sistema inmunológico del cuerpo (pueden ser leves o graves y poner en peligro la vida)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Repase los síntomas de la diapositiva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Comparta con los proveedores la importancia de estar atentos a estos síntomas durante las meriendas y las comidas, especialmente si van a introducir nuevos alimentos a los niños</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Recursos:</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https://www.cdc.gov/healthyschools/foodallergies/index_esp.htm</a:t>
            </a:r>
          </a:p>
          <a:p>
            <a:pPr marL="0" lvl="0" indent="0" algn="l" rtl="0">
              <a:spcBef>
                <a:spcPts val="0"/>
              </a:spcBef>
              <a:spcAft>
                <a:spcPts val="0"/>
              </a:spcAft>
              <a:buNone/>
            </a:pP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https://www.cdc.gov/healthyschools/foodallergies/index.htm#:~:text=Food%20allergies%20are%20a%20growing,children%20in%20the%20United%20States.&amp;text=That's%201%20in%2013%20children%2C%20or%20about%202%20students%20per%20classroom.</a:t>
            </a:r>
          </a:p>
          <a:p>
            <a:pPr marL="0" lvl="0" indent="0" algn="l" rtl="0">
              <a:spcBef>
                <a:spcPts val="0"/>
              </a:spcBef>
              <a:spcAft>
                <a:spcPts val="0"/>
              </a:spcAft>
              <a:buNone/>
            </a:pPr>
            <a:r>
              <a:rPr lang="es-ES" dirty="0"/>
              <a:t>https://www.foodallergy.org/living-food-allergies/food-allergy-essentials/food-allergy-anaphylaxis-emergency-care-plan </a:t>
            </a:r>
          </a:p>
        </p:txBody>
      </p:sp>
      <p:sp>
        <p:nvSpPr>
          <p:cNvPr id="4" name="Slide Number Placeholder 3"/>
          <p:cNvSpPr>
            <a:spLocks noGrp="1"/>
          </p:cNvSpPr>
          <p:nvPr>
            <p:ph type="sldNum" sz="quarter" idx="5"/>
          </p:nvPr>
        </p:nvSpPr>
        <p:spPr/>
        <p:txBody>
          <a:bodyPr/>
          <a:lstStyle/>
          <a:p>
            <a:fld id="{22688241-32BF-4FA3-935E-0B22A005B532}" type="slidenum">
              <a:rPr lang="en-US" smtClean="0"/>
              <a:t>85</a:t>
            </a:fld>
            <a:endParaRPr lang="en-US"/>
          </a:p>
        </p:txBody>
      </p:sp>
    </p:spTree>
    <p:extLst>
      <p:ext uri="{BB962C8B-B14F-4D97-AF65-F5344CB8AC3E}">
        <p14:creationId xmlns:p14="http://schemas.microsoft.com/office/powerpoint/2010/main" val="2413772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dirty="0"/>
              <a:t>Presente esta diapositiva explicando que hay medidas que los proveedores pueden tomar para ayudar a prevenir las reacciones alérgicas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Repase los puntos de la diapositiva:</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Aprenda a investigar las etiquetas de los alimentos y familiarícese con los nombres de los productos alergénicos</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Utilizar etiquetas adhesivas con códigos de colores para identificar fácilmente los alimentos seguros (o no seguros) para los niños que aún no saben leer</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Haga un botiquín de emergencia para la alergia </a:t>
            </a:r>
            <a:endParaRPr lang="es-ES" dirty="0"/>
          </a:p>
          <a:p>
            <a:pPr marL="0" lvl="0" indent="0" algn="l" rtl="0">
              <a:spcBef>
                <a:spcPts val="0"/>
              </a:spcBef>
              <a:spcAft>
                <a:spcPts val="0"/>
              </a:spcAft>
              <a:buNone/>
            </a:pPr>
            <a:r>
              <a:rPr lang="es-ES" dirty="0"/>
              <a:t>Con medicamentos, epinefrina y una copia del plan de alergias del niño</a:t>
            </a:r>
          </a:p>
          <a:p>
            <a:pPr marL="0" lvl="0" indent="0" algn="l" rtl="0">
              <a:spcBef>
                <a:spcPts val="0"/>
              </a:spcBef>
              <a:spcAft>
                <a:spcPts val="0"/>
              </a:spcAft>
              <a:buNone/>
            </a:pPr>
            <a:r>
              <a:rPr lang="es-ES" dirty="0"/>
              <a:t>Considere la posibilidad de tener dos botiquines, uno para casa y otro para viajar</a:t>
            </a:r>
          </a:p>
          <a:p>
            <a:pPr marL="0" lvl="0" indent="0" algn="l" rtl="0">
              <a:spcBef>
                <a:spcPts val="0"/>
              </a:spcBef>
              <a:spcAft>
                <a:spcPts val="0"/>
              </a:spcAft>
              <a:buNone/>
            </a:pPr>
            <a:r>
              <a:rPr lang="es-ES" dirty="0"/>
              <a:t>Si el niño aún no tiene un plan, considere la posibilidad de utilizar la plantilla del paquete de recursos</a:t>
            </a:r>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t>Lávese las manos con agua y jabón antes y después de preparar la comida</a:t>
            </a:r>
            <a:endParaRPr lang="es-ES" dirty="0"/>
          </a:p>
          <a:p>
            <a:pPr marL="0" lvl="0" indent="0" algn="l" rtl="0">
              <a:spcBef>
                <a:spcPts val="0"/>
              </a:spcBef>
              <a:spcAft>
                <a:spcPts val="0"/>
              </a:spcAft>
              <a:buNone/>
            </a:pPr>
            <a:r>
              <a:rPr lang="es-ES" dirty="0"/>
              <a:t>El agua corriente y los desinfectantes de manos no son eficaces para eliminar los agentes alergénicos de los alimentos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Pregunte a los proveedores qué preguntas pueden tener todavía sobre la prevención y la respuesta a las reacciones alérgicas a los alimentos</a:t>
            </a:r>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endParaRPr lang="es-ES" dirty="0"/>
          </a:p>
          <a:p>
            <a:pPr marL="0" lvl="0" indent="0" algn="l" rtl="0">
              <a:spcBef>
                <a:spcPts val="0"/>
              </a:spcBef>
              <a:spcAft>
                <a:spcPts val="0"/>
              </a:spcAft>
              <a:buNone/>
            </a:pPr>
            <a:r>
              <a:rPr lang="es-ES" dirty="0"/>
              <a:t>https://www.cdc.gov/healthyschools/foodallergies/index.htm#:~:text=Food%20allergies%20are%20a%20growing,children%20in%20the%20United%20States.&amp;text=That's%201%20in%2013%20children%2C%20or%20about%202%20students%20per%20classroom.</a:t>
            </a:r>
          </a:p>
          <a:p>
            <a:pPr marL="0" lvl="0" indent="0" algn="l" rtl="0">
              <a:spcBef>
                <a:spcPts val="0"/>
              </a:spcBef>
              <a:spcAft>
                <a:spcPts val="0"/>
              </a:spcAft>
              <a:buNone/>
            </a:pPr>
            <a:r>
              <a:rPr lang="es-ES" dirty="0"/>
              <a:t>https://www.foodallergy.org/living-food-allergies/food-allergy-essentials/food-allergy-anaphylaxis-emergency-care-plan </a:t>
            </a:r>
          </a:p>
          <a:p>
            <a:pPr marL="0" lvl="0" indent="0" algn="l" rtl="0">
              <a:spcBef>
                <a:spcPts val="0"/>
              </a:spcBef>
              <a:spcAft>
                <a:spcPts val="0"/>
              </a:spcAft>
              <a:buNone/>
            </a:pPr>
            <a:r>
              <a:rPr lang="es-ES" dirty="0"/>
              <a:t>https://www.foodallergy.org/resources/tips-keeping-safe-home</a:t>
            </a:r>
          </a:p>
          <a:p>
            <a:pPr marL="0" lvl="0" indent="0" algn="l" rtl="0">
              <a:spcBef>
                <a:spcPts val="0"/>
              </a:spcBef>
              <a:spcAft>
                <a:spcPts val="0"/>
              </a:spcAft>
              <a:buNone/>
            </a:pPr>
            <a:r>
              <a:rPr lang="es-ES" dirty="0"/>
              <a:t>https://www.foodallergy.org/resources/food-allergies-early-childhood</a:t>
            </a:r>
          </a:p>
        </p:txBody>
      </p:sp>
      <p:sp>
        <p:nvSpPr>
          <p:cNvPr id="4" name="Slide Number Placeholder 3"/>
          <p:cNvSpPr>
            <a:spLocks noGrp="1"/>
          </p:cNvSpPr>
          <p:nvPr>
            <p:ph type="sldNum" sz="quarter" idx="5"/>
          </p:nvPr>
        </p:nvSpPr>
        <p:spPr/>
        <p:txBody>
          <a:bodyPr/>
          <a:lstStyle/>
          <a:p>
            <a:fld id="{22688241-32BF-4FA3-935E-0B22A005B532}" type="slidenum">
              <a:rPr lang="en-US" smtClean="0"/>
              <a:t>86</a:t>
            </a:fld>
            <a:endParaRPr lang="en-US"/>
          </a:p>
        </p:txBody>
      </p:sp>
    </p:spTree>
    <p:extLst>
      <p:ext uri="{BB962C8B-B14F-4D97-AF65-F5344CB8AC3E}">
        <p14:creationId xmlns:p14="http://schemas.microsoft.com/office/powerpoint/2010/main" val="516995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rPr>
              <a:t>Talking Points/Facilitation Notes</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Introduce Precautions in Transporting Children </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87</a:t>
            </a:fld>
            <a:endParaRPr lang="en-US"/>
          </a:p>
        </p:txBody>
      </p:sp>
    </p:spTree>
    <p:extLst>
      <p:ext uri="{BB962C8B-B14F-4D97-AF65-F5344CB8AC3E}">
        <p14:creationId xmlns:p14="http://schemas.microsoft.com/office/powerpoint/2010/main" val="5161833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9: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i="0">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0: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r>
              <a:rPr lang="es-ES" b="1" dirty="0"/>
              <a:t> </a:t>
            </a:r>
            <a:endParaRPr lang="es-ES" dirty="0"/>
          </a:p>
          <a:p>
            <a:pPr marL="0" lvl="0" indent="0" algn="l" rtl="0">
              <a:spcBef>
                <a:spcPts val="0"/>
              </a:spcBef>
              <a:spcAft>
                <a:spcPts val="0"/>
              </a:spcAft>
              <a:buNone/>
            </a:pPr>
            <a:r>
              <a:rPr lang="es-ES" b="0" dirty="0"/>
              <a:t>Presente esta diapositiva explicando que la mejor práctica es que las sillas de auto sean instaladas por un técnico capacitado o revisadas durante un evento de sillas de auto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proveedores pueden utilizar la información del contacto que aparece en esta diapositiva para ponerse en comunicación con un técnico capacitado en su zona.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esta persona de contacto puede ayudarles a asegurarse de que tienen la silla de auto adecuada y ayudarles a encontrar una opción de bajo costo si necesitan una diferente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las siguientes diapositivas muestran algunos errores comunes que la personas cometen al utilizar las sillas de auto</a:t>
            </a:r>
            <a:endParaRPr lang="es-ES" dirty="0"/>
          </a:p>
          <a:p>
            <a:pPr marL="0" lvl="0" indent="0" algn="l" rtl="0">
              <a:spcBef>
                <a:spcPts val="0"/>
              </a:spcBef>
              <a:spcAft>
                <a:spcPts val="0"/>
              </a:spcAft>
              <a:buNone/>
            </a:pPr>
            <a:r>
              <a:rPr lang="es-ES" b="0" dirty="0"/>
              <a:t> </a:t>
            </a:r>
            <a:endParaRPr lang="es-ES" dirty="0"/>
          </a:p>
          <a:p>
            <a:pPr marL="0" lvl="0" indent="0" algn="l" rtl="0">
              <a:spcBef>
                <a:spcPts val="0"/>
              </a:spcBef>
              <a:spcAft>
                <a:spcPts val="0"/>
              </a:spcAft>
              <a:buNone/>
            </a:pPr>
            <a:r>
              <a:rPr lang="es-ES" b="0" dirty="0"/>
              <a:t>Comparta que esta diapositiva muestra la prueba de pellizco, que se utiliza para asegurarse de que las correas de la silla de auto están lo suficientemente apretadas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Describa cómo realizar la prueba del pellizco: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Una vez que el niño esté asegurado en su silla de auto, asegúrese de que el cinturón esté bien abrochado y pase por las ranuras correctas de la silla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Con el broche del pecho colocado a la altura de la axila del niño, pellizque la correa en el hombro del niño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Si puedes pellizcar la correa, está demasiado floja y habrá que volver a apretar el cinturón  </a:t>
            </a:r>
            <a:endParaRPr lang="es-ES" b="0" dirty="0">
              <a:solidFill>
                <a:srgbClr val="538135"/>
              </a:solidFill>
            </a:endParaRPr>
          </a:p>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r>
              <a:rPr lang="es-ES" b="1" dirty="0"/>
              <a:t> </a:t>
            </a:r>
            <a:endParaRPr lang="es-ES" dirty="0"/>
          </a:p>
          <a:p>
            <a:pPr marL="0" lvl="0" indent="0" algn="l" rtl="0">
              <a:spcBef>
                <a:spcPts val="0"/>
              </a:spcBef>
              <a:spcAft>
                <a:spcPts val="0"/>
              </a:spcAft>
              <a:buNone/>
            </a:pPr>
            <a:r>
              <a:rPr lang="es-ES" b="0" dirty="0"/>
              <a:t>Presente esta diapositiva explicando que la mejor práctica es que las sillas de auto sean instaladas por un técnico capacitado o revisadas durante un evento de sillas de auto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proveedores pueden utilizar la información del contacto que aparece en esta diapositiva para ponerse en comunicación con un técnico capacitado en su zona.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esta persona de contacto puede ayudarles a asegurarse de que tienen la silla de auto adecuada y ayudarles a encontrar una opción de bajo costo si necesitan una diferente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las siguientes diapositivas muestran algunos errores comunes que la personas cometen al utilizar las sillas de auto</a:t>
            </a:r>
            <a:endParaRPr lang="es-ES" dirty="0"/>
          </a:p>
          <a:p>
            <a:pPr marL="0" lvl="0" indent="0" algn="l" rtl="0">
              <a:spcBef>
                <a:spcPts val="0"/>
              </a:spcBef>
              <a:spcAft>
                <a:spcPts val="0"/>
              </a:spcAft>
              <a:buNone/>
            </a:pPr>
            <a:r>
              <a:rPr lang="es-ES" b="0" dirty="0"/>
              <a:t> </a:t>
            </a:r>
            <a:endParaRPr lang="es-ES" dirty="0"/>
          </a:p>
          <a:p>
            <a:pPr marL="0" lvl="0" indent="0" algn="l" rtl="0">
              <a:spcBef>
                <a:spcPts val="0"/>
              </a:spcBef>
              <a:spcAft>
                <a:spcPts val="0"/>
              </a:spcAft>
              <a:buNone/>
            </a:pPr>
            <a:r>
              <a:rPr lang="es-ES" b="0" dirty="0"/>
              <a:t>Comparta que esta diapositiva muestra la prueba de pellizco, que se utiliza para asegurarse de que las correas de la silla de auto están lo suficientemente apretadas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Describa cómo realizar la prueba del pellizco: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Una vez que el niño esté asegurado en su silla de auto, asegúrese de que el cinturón esté bien abrochado y pase por las ranuras correctas de la silla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Con el broche del pecho colocado a la altura de la axila del niño, pellizque la correa en el hombro del niño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Si puedes pellizcar la correa, está demasiado floja y habrá que volver a apretar el cinturón  </a:t>
            </a:r>
            <a:endParaRPr lang="es-ES" b="0" dirty="0">
              <a:solidFill>
                <a:srgbClr val="538135"/>
              </a:solidFill>
            </a:endParaRPr>
          </a:p>
          <a:p>
            <a:pPr marL="0" lvl="0" indent="0" algn="l" rtl="0">
              <a:spcBef>
                <a:spcPts val="0"/>
              </a:spcBef>
              <a:spcAft>
                <a:spcPts val="0"/>
              </a:spcAft>
              <a:buNone/>
            </a:pPr>
            <a:endParaRPr i="0" dirty="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Explique que se trata de una foto de pantalla del sitio web de los CDC, el Programa de Desarrollo y Cuidado Infantil (que no debe confundirse con el Centro de Control de Enfermedades)</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Recomiende a los proveedores que vean la información de contacto de los CDC en la clase de instrucción y/o hágales saber que la información también estará en una diapositiva al final de la presentación</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Todo el material mencionado se puede encontrar en este sitio web </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Comparta que el número 866-990-3227 es el número al que se puede acudir para cualquier pregunta sobre ser un proveedor exento de licencia (incluyendo facturación, pagos, PINS, problemas del sistema y preguntas generales, etc.) porque es el CDC el que puede proporcionar la respuesta para la situación de cada persona</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Recomiende a los proveedores que introduzcan este número en sus teléfonos y </a:t>
            </a:r>
            <a:r>
              <a:rPr lang="es-ES" b="0" u="none" dirty="0" err="1">
                <a:latin typeface="Arial"/>
                <a:ea typeface="Arial"/>
                <a:cs typeface="Arial"/>
                <a:sym typeface="Arial"/>
              </a:rPr>
              <a:t>otorgale</a:t>
            </a:r>
            <a:r>
              <a:rPr lang="es-ES" b="0" u="none" dirty="0">
                <a:latin typeface="Arial"/>
                <a:ea typeface="Arial"/>
                <a:cs typeface="Arial"/>
                <a:sym typeface="Arial"/>
              </a:rPr>
              <a:t> unos minutos para que lo hagan</a:t>
            </a:r>
            <a:endParaRPr lang="es-ES" dirty="0"/>
          </a:p>
          <a:p>
            <a:pPr marL="0" lvl="0" indent="0" algn="l" rtl="0">
              <a:spcBef>
                <a:spcPts val="0"/>
              </a:spcBef>
              <a:spcAft>
                <a:spcPts val="0"/>
              </a:spcAft>
              <a:buNone/>
            </a:pPr>
            <a:endParaRPr lang="es-ES" b="0"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Informar a los proveedores que si no están actualmente "activos" o aún no han solicitado ser LEP, que se pongan en contacto con los CDC </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1" u="none" dirty="0">
                <a:latin typeface="Arial"/>
                <a:ea typeface="Arial"/>
                <a:cs typeface="Arial"/>
                <a:sym typeface="Arial"/>
              </a:rPr>
              <a:t>Explique la tabla de recursos de los CDC </a:t>
            </a:r>
            <a:endParaRPr lang="es-ES" dirty="0"/>
          </a:p>
          <a:p>
            <a:pPr marL="0" lvl="0" indent="0" algn="l" rtl="0">
              <a:spcBef>
                <a:spcPts val="0"/>
              </a:spcBef>
              <a:spcAft>
                <a:spcPts val="0"/>
              </a:spcAft>
              <a:buNone/>
            </a:pPr>
            <a:endParaRPr lang="es-ES" b="1" u="none" dirty="0">
              <a:latin typeface="Arial"/>
              <a:ea typeface="Arial"/>
              <a:cs typeface="Arial"/>
              <a:sym typeface="Arial"/>
            </a:endParaRPr>
          </a:p>
          <a:p>
            <a:pPr marL="0" lvl="0" indent="0" algn="l" rtl="0">
              <a:spcBef>
                <a:spcPts val="0"/>
              </a:spcBef>
              <a:spcAft>
                <a:spcPts val="0"/>
              </a:spcAft>
              <a:buNone/>
            </a:pPr>
            <a:r>
              <a:rPr lang="es-ES" b="0" u="none" dirty="0">
                <a:latin typeface="Arial"/>
                <a:ea typeface="Arial"/>
                <a:cs typeface="Arial"/>
                <a:sym typeface="Arial"/>
              </a:rPr>
              <a:t>La mesa tiene información de los CDC: copias de la solicitud de LEP, el manual de los CDC, las hojas de asistencia, el formulario de notificación de lesiones graves/muertes</a:t>
            </a:r>
            <a:endParaRPr lang="es-ES" dirty="0"/>
          </a:p>
          <a:p>
            <a:pPr marL="0" lvl="0" indent="0" algn="l" rtl="0">
              <a:spcBef>
                <a:spcPts val="0"/>
              </a:spcBef>
              <a:spcAft>
                <a:spcPts val="0"/>
              </a:spcAft>
              <a:buNone/>
            </a:pPr>
            <a:endParaRPr lang="es-ES" dirty="0">
              <a:latin typeface="Arial"/>
              <a:ea typeface="Arial"/>
              <a:cs typeface="Arial"/>
              <a:sym typeface="Arial"/>
            </a:endParaRPr>
          </a:p>
          <a:p>
            <a:pPr marL="0" lvl="0" indent="0" algn="l" rtl="0">
              <a:spcBef>
                <a:spcPts val="0"/>
              </a:spcBef>
              <a:spcAft>
                <a:spcPts val="0"/>
              </a:spcAft>
              <a:buNone/>
            </a:pPr>
            <a:r>
              <a:rPr lang="es-ES" dirty="0">
                <a:latin typeface="Arial"/>
                <a:ea typeface="Arial"/>
                <a:cs typeface="Arial"/>
                <a:sym typeface="Arial"/>
              </a:rPr>
              <a:t>Consulte siempre el sitio web de los CDC para obtener la versión más actualizada del manual: se actualiza trimestralmente en octubre, enero, abril y julio. </a:t>
            </a:r>
          </a:p>
        </p:txBody>
      </p:sp>
      <p:sp>
        <p:nvSpPr>
          <p:cNvPr id="4" name="Slide Number Placeholder 3"/>
          <p:cNvSpPr>
            <a:spLocks noGrp="1"/>
          </p:cNvSpPr>
          <p:nvPr>
            <p:ph type="sldNum" sz="quarter" idx="5"/>
          </p:nvPr>
        </p:nvSpPr>
        <p:spPr/>
        <p:txBody>
          <a:bodyPr/>
          <a:lstStyle/>
          <a:p>
            <a:fld id="{22688241-32BF-4FA3-935E-0B22A005B532}" type="slidenum">
              <a:rPr lang="en-US" smtClean="0"/>
              <a:t>9</a:t>
            </a:fld>
            <a:endParaRPr lang="en-US"/>
          </a:p>
        </p:txBody>
      </p:sp>
    </p:spTree>
    <p:extLst>
      <p:ext uri="{BB962C8B-B14F-4D97-AF65-F5344CB8AC3E}">
        <p14:creationId xmlns:p14="http://schemas.microsoft.com/office/powerpoint/2010/main" val="3173018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31: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SzPts val="1100"/>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SzPts val="1100"/>
              <a:buNone/>
            </a:pPr>
            <a:r>
              <a:rPr lang="es-ES" dirty="0">
                <a:latin typeface="Arial"/>
                <a:ea typeface="Arial"/>
                <a:cs typeface="Arial"/>
                <a:sym typeface="Arial"/>
              </a:rPr>
              <a:t>Presenta esta diapositiva explicando que la mejor práctica es que los asientos de seguridad para autos los instale un técnico capacitado o se revisen durante un evento sobre asientos de seguridad para automóviles.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Comunica que los proveedores pueden utilizar la información de contacto que aparece en esta diapositiva para contactar a una persona que los pueda poner en contacto con un técnico capacitado en su zona.</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Explica que esta persona de contacto puede ayudarles a asegurarse de que tienen el asiento de seguridad adecuado y a encontrar una opción de bajo costo si necesitan otro.</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Explica que esta diapositiva muestra dónde debe colocarse el clip del pecho (debe estar a la altura de la axila del niño).</a:t>
            </a:r>
          </a:p>
          <a:p>
            <a:pPr marL="0" lvl="0" indent="0" algn="l" rtl="0">
              <a:lnSpc>
                <a:spcPct val="115000"/>
              </a:lnSpc>
              <a:spcBef>
                <a:spcPts val="0"/>
              </a:spcBef>
              <a:spcAft>
                <a:spcPts val="0"/>
              </a:spcAft>
              <a:buSzPts val="1100"/>
              <a:buNone/>
            </a:pPr>
            <a:endParaRPr lang="es-ES" i="1" dirty="0">
              <a:latin typeface="Arial"/>
              <a:ea typeface="Arial"/>
              <a:cs typeface="Arial"/>
              <a:sym typeface="Arial"/>
            </a:endParaRPr>
          </a:p>
          <a:p>
            <a:pPr marL="0" lvl="0" indent="0" algn="l" rtl="0">
              <a:lnSpc>
                <a:spcPct val="115000"/>
              </a:lnSpc>
              <a:spcBef>
                <a:spcPts val="0"/>
              </a:spcBef>
              <a:spcAft>
                <a:spcPts val="0"/>
              </a:spcAft>
              <a:buSzPts val="1100"/>
              <a:buNone/>
            </a:pPr>
            <a:r>
              <a:rPr lang="es-ES" i="1" dirty="0">
                <a:latin typeface="Arial"/>
                <a:ea typeface="Arial"/>
                <a:cs typeface="Arial"/>
                <a:sym typeface="Arial"/>
              </a:rPr>
              <a:t>La posición del </a:t>
            </a:r>
            <a:r>
              <a:rPr lang="es-ES" b="1" i="1" dirty="0">
                <a:latin typeface="Arial"/>
                <a:ea typeface="Arial"/>
                <a:cs typeface="Arial"/>
                <a:sym typeface="Arial"/>
              </a:rPr>
              <a:t>arnés</a:t>
            </a:r>
            <a:r>
              <a:rPr lang="es-ES" i="1" dirty="0">
                <a:latin typeface="Arial"/>
                <a:ea typeface="Arial"/>
                <a:cs typeface="Arial"/>
                <a:sym typeface="Arial"/>
              </a:rPr>
              <a:t> cambia. En el caso de los asientos orientados hacia atrás, debe estar a la altura del hombro del niño o por debajo. En el caso de los asientos orientados hacia delante, debe estar a la altura del hombro del niño o por encima.</a:t>
            </a:r>
          </a:p>
          <a:p>
            <a:pPr marL="0" lvl="0" indent="0" algn="l" rtl="0">
              <a:spcBef>
                <a:spcPts val="0"/>
              </a:spcBef>
              <a:spcAft>
                <a:spcPts val="0"/>
              </a:spcAft>
              <a:buNone/>
            </a:pPr>
            <a:endParaRPr dirty="0">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r>
              <a:rPr lang="es-ES" b="1" dirty="0"/>
              <a:t> </a:t>
            </a:r>
            <a:endParaRPr lang="es-ES" dirty="0"/>
          </a:p>
          <a:p>
            <a:pPr marL="0" lvl="0" indent="0" algn="l" rtl="0">
              <a:spcBef>
                <a:spcPts val="0"/>
              </a:spcBef>
              <a:spcAft>
                <a:spcPts val="0"/>
              </a:spcAft>
              <a:buNone/>
            </a:pPr>
            <a:r>
              <a:rPr lang="es-ES" b="0" dirty="0"/>
              <a:t>Presente esta diapositiva explicando que un aspecto de la seguridad de las sillas de auto que ha cambiado con el tiempo tiene que ver con los abrigos de invierno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abrigos no deben llevarse por debajo de la correa de una silla de auto (incluye a los bebés, niños pequeños y niños mayores) porque el volumen del abrigo hará que parezca que las correas están lo suficientemente ajustadas para pasar la prueba de pellizco cuando no lo están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Presente y muestre el vídeo (demuestra este peligro mediante una prueba de choque)</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Pregunte a los proveedores qué les ha llamado la atención del vídeo</a:t>
            </a:r>
            <a:endParaRPr lang="es-ES" dirty="0"/>
          </a:p>
          <a:p>
            <a:pPr marL="0" lvl="0" indent="0" algn="l" rtl="0">
              <a:spcBef>
                <a:spcPts val="0"/>
              </a:spcBef>
              <a:spcAft>
                <a:spcPts val="0"/>
              </a:spcAft>
              <a:buNone/>
            </a:pPr>
            <a:endParaRPr lang="es-ES" b="0" dirty="0">
              <a:solidFill>
                <a:srgbClr val="000000"/>
              </a:solidFill>
            </a:endParaRPr>
          </a:p>
          <a:p>
            <a:pPr marL="0" lvl="0" indent="0" algn="l" rtl="0">
              <a:spcBef>
                <a:spcPts val="0"/>
              </a:spcBef>
              <a:spcAft>
                <a:spcPts val="0"/>
              </a:spcAft>
              <a:buNone/>
            </a:pPr>
            <a:endParaRPr lang="es-ES" b="1" dirty="0">
              <a:solidFill>
                <a:srgbClr val="000000"/>
              </a:solidFill>
            </a:endParaRPr>
          </a:p>
          <a:p>
            <a:pPr marL="0" lvl="0" indent="0" algn="l" rtl="0">
              <a:spcBef>
                <a:spcPts val="0"/>
              </a:spcBef>
              <a:spcAft>
                <a:spcPts val="0"/>
              </a:spcAft>
              <a:buNone/>
            </a:pPr>
            <a:endParaRPr lang="es-ES" b="1" dirty="0">
              <a:solidFill>
                <a:srgbClr val="000000"/>
              </a:solidFill>
            </a:endParaRPr>
          </a:p>
          <a:p>
            <a:pPr marL="0" lvl="0" indent="0" algn="l" rtl="0">
              <a:spcBef>
                <a:spcPts val="0"/>
              </a:spcBef>
              <a:spcAft>
                <a:spcPts val="0"/>
              </a:spcAft>
              <a:buNone/>
            </a:pPr>
            <a:r>
              <a:rPr lang="es-ES" b="1" dirty="0">
                <a:solidFill>
                  <a:srgbClr val="000000"/>
                </a:solidFill>
              </a:rPr>
              <a:t>Video Link</a:t>
            </a:r>
            <a:endParaRPr lang="es-ES" dirty="0"/>
          </a:p>
          <a:p>
            <a:pPr marL="0" lvl="0" indent="0" algn="l" rtl="0">
              <a:spcBef>
                <a:spcPts val="0"/>
              </a:spcBef>
              <a:spcAft>
                <a:spcPts val="0"/>
              </a:spcAft>
              <a:buNone/>
            </a:pPr>
            <a:r>
              <a:rPr lang="es-ES" dirty="0">
                <a:solidFill>
                  <a:srgbClr val="000000"/>
                </a:solidFill>
              </a:rPr>
              <a:t>https://www.youtube.com/watch?v=yA7r92TFMY8 </a:t>
            </a:r>
            <a:endParaRPr lang="es-ES" dirty="0"/>
          </a:p>
          <a:p>
            <a:pPr defTabSz="914153" fontAlgn="base">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91</a:t>
            </a:fld>
            <a:endParaRPr lang="en-US"/>
          </a:p>
        </p:txBody>
      </p:sp>
    </p:spTree>
    <p:extLst>
      <p:ext uri="{BB962C8B-B14F-4D97-AF65-F5344CB8AC3E}">
        <p14:creationId xmlns:p14="http://schemas.microsoft.com/office/powerpoint/2010/main" val="34126319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2: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esta diapositiva explicando que esta imagen muestra cómo saber si un niño (que debe medir por lo menos 4’9”) es lo suficientemente grande para sentarse en un asiento sin elevador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asientos elevados son para los niños que han superado un asiento con respaldo pero que todavía no se ajustan correctamente al asiento del coche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los asientos elevados deben utilizarse siempre con un cinturón de hombro Y un cinturón de cadera; nunca deben utilizarse sólo con un cinturón de cadera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el cinturón de hombro nunca debe ir por detrás de la espalda del niño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una pregunta común es "¿Cuándo pueden los niños empezar a sentarse sin un asiento elevador?"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Refiérase al gráfico de la diapositiva y explique que todo esto debe ser cierto en un niño antes de que pueda sentarse sin un asiento elevador:</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El cinturón de hombro debe quedar entre el hombro y el cuello</a:t>
            </a:r>
            <a:endParaRPr lang="es-ES" dirty="0"/>
          </a:p>
          <a:p>
            <a:pPr marL="0" lvl="0" indent="0" algn="l" rtl="0">
              <a:spcBef>
                <a:spcPts val="0"/>
              </a:spcBef>
              <a:spcAft>
                <a:spcPts val="0"/>
              </a:spcAft>
              <a:buNone/>
            </a:pPr>
            <a:r>
              <a:rPr lang="es-ES" b="0" dirty="0"/>
              <a:t>El cinturón de hombro debe cruzar el centro del pecho</a:t>
            </a:r>
            <a:endParaRPr lang="es-ES" dirty="0"/>
          </a:p>
          <a:p>
            <a:pPr marL="0" lvl="0" indent="0" algn="l" rtl="0">
              <a:spcBef>
                <a:spcPts val="0"/>
              </a:spcBef>
              <a:spcAft>
                <a:spcPts val="0"/>
              </a:spcAft>
              <a:buNone/>
            </a:pPr>
            <a:r>
              <a:rPr lang="es-ES" b="0" dirty="0"/>
              <a:t>El cinturón de cadera debe colocarse en la parte superior de los muslos.</a:t>
            </a:r>
            <a:endParaRPr lang="es-ES" dirty="0"/>
          </a:p>
          <a:p>
            <a:pPr marL="0" lvl="0" indent="0" algn="l" rtl="0">
              <a:spcBef>
                <a:spcPts val="0"/>
              </a:spcBef>
              <a:spcAft>
                <a:spcPts val="0"/>
              </a:spcAft>
              <a:buNone/>
            </a:pPr>
            <a:r>
              <a:rPr lang="es-ES" b="0" dirty="0"/>
              <a:t>Las rodillas deben doblarse cómodamente sobre el extremo del asiento, sin encorvarse ni inclinarse. </a:t>
            </a:r>
            <a:endParaRPr lang="es-ES" dirty="0"/>
          </a:p>
          <a:p>
            <a:pPr marL="0" lvl="0" indent="0" algn="l" rtl="0">
              <a:spcBef>
                <a:spcPts val="0"/>
              </a:spcBef>
              <a:spcAft>
                <a:spcPts val="0"/>
              </a:spcAft>
              <a:buNone/>
            </a:pPr>
            <a:r>
              <a:rPr lang="es-ES" b="0" dirty="0"/>
              <a:t>Los pies deben estar apoyados en el suelo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es muy recomendable que la silla de auto sea instalada por un técnico capacitado o que sea revisada durante un evento, así como tratar de evitar el traslado de las sillas de un auto a otro.</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Recuérdeles que pueden utilizar la información de contacto de esta diapositiva para ponerse en comunicación con un técnico capacitado en su zona. </a:t>
            </a:r>
            <a:endParaRPr lang="es-ES" b="0" dirty="0">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3: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Clr>
                <a:schemeClr val="dk1"/>
              </a:buClr>
              <a:buSzPts val="1100"/>
              <a:buFont typeface="Arial"/>
              <a:buNone/>
            </a:pPr>
            <a:endParaRPr lang="es-ES" b="1"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Presenta esta diapositiva explicando que los asientos de seguridad para autos caducan.</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Explica que los asientos de seguridad para autos caducan por muchas razones, entre ellas las mejoras tecnológicas, los cambios en las normas de seguridad, el desgaste de los materiales por el uso general y la exposición a temperaturas extremas, así como las piezas de repuesto. </a:t>
            </a:r>
            <a:endParaRPr lang="es-ES" dirty="0"/>
          </a:p>
          <a:p>
            <a:pPr marL="0" lvl="0" indent="0" algn="l" rtl="0">
              <a:lnSpc>
                <a:spcPct val="115000"/>
              </a:lnSpc>
              <a:spcBef>
                <a:spcPts val="0"/>
              </a:spcBef>
              <a:spcAft>
                <a:spcPts val="0"/>
              </a:spcAft>
              <a:buClr>
                <a:schemeClr val="dk1"/>
              </a:buClr>
              <a:buSzPts val="1100"/>
              <a:buFont typeface="Arial"/>
              <a:buNone/>
            </a:pPr>
            <a:r>
              <a:rPr lang="es-ES" b="1" i="1" dirty="0">
                <a:latin typeface="Arial"/>
                <a:ea typeface="Arial"/>
                <a:cs typeface="Arial"/>
                <a:sym typeface="Arial"/>
              </a:rPr>
              <a:t>Los asientos de seguridad también pueden estar defectuosos si hubo un accidente de tráfico. Nunca utilices un asiento de seguridad que haya estado involucrado en un accidente.  Además, si no estás seguro del historial de uso del asiento de seguridad, no lo utilices.</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Recuerda que los asientos de seguridad para autos también pueden ser retirados y explica que la Administración Nacional de Seguridad Vial en Carreteras ofrece en su sitio web (www.nhtsa.gov/recalls) una lista de todos los retiros de asientos infantiles para autos de los últimos 10 años.</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Fuentes </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https://www.verywellfamily.com/the-facts-about-car-seat-expiration-284382</a:t>
            </a: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https://www.nhtsa.gov/recalls</a:t>
            </a:r>
          </a:p>
          <a:p>
            <a:pPr marL="0" lvl="0" indent="0" algn="l" rtl="0">
              <a:spcBef>
                <a:spcPts val="0"/>
              </a:spcBef>
              <a:spcAft>
                <a:spcPts val="0"/>
              </a:spcAft>
              <a:buNone/>
            </a:pP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err="1"/>
              <a:t>Sources</a:t>
            </a:r>
            <a:r>
              <a:rPr lang="es-ES" b="1" dirty="0"/>
              <a:t> </a:t>
            </a:r>
            <a:endParaRPr lang="es-ES" dirty="0"/>
          </a:p>
          <a:p>
            <a:pPr marL="0" lvl="0" indent="0" algn="l" rtl="0">
              <a:spcBef>
                <a:spcPts val="0"/>
              </a:spcBef>
              <a:spcAft>
                <a:spcPts val="0"/>
              </a:spcAft>
              <a:buNone/>
            </a:pPr>
            <a:r>
              <a:rPr lang="es-ES" u="sng" dirty="0">
                <a:solidFill>
                  <a:schemeClr val="hlink"/>
                </a:solidFill>
                <a:hlinkClick r:id="rId3"/>
              </a:rPr>
              <a:t>https://www.verywellfamily.com/the-facts-about-car-seat-expiration-284382</a:t>
            </a:r>
            <a:r>
              <a:rPr lang="es-ES" dirty="0"/>
              <a:t> </a:t>
            </a:r>
          </a:p>
          <a:p>
            <a:pPr marL="0" lvl="0" indent="0" algn="l" rtl="0">
              <a:spcBef>
                <a:spcPts val="0"/>
              </a:spcBef>
              <a:spcAft>
                <a:spcPts val="0"/>
              </a:spcAft>
              <a:buNone/>
            </a:pPr>
            <a:r>
              <a:rPr lang="es-ES" dirty="0"/>
              <a:t>https://www.nhtsa.gov/recalls</a:t>
            </a:r>
          </a:p>
          <a:p>
            <a:pPr marL="0" lvl="0" indent="0" algn="l" rtl="0">
              <a:spcBef>
                <a:spcPts val="0"/>
              </a:spcBef>
              <a:spcAft>
                <a:spcPts val="0"/>
              </a:spcAft>
              <a:buNone/>
            </a:pPr>
            <a:endParaRPr dirty="0">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4:notes"/>
          <p:cNvSpPr txBox="1">
            <a:spLocks noGrp="1"/>
          </p:cNvSpPr>
          <p:nvPr>
            <p:ph type="body" idx="1"/>
          </p:nvPr>
        </p:nvSpPr>
        <p:spPr>
          <a:xfrm>
            <a:off x="960120" y="3520441"/>
            <a:ext cx="7680960" cy="2880360"/>
          </a:xfrm>
          <a:prstGeom prst="rect">
            <a:avLst/>
          </a:prstGeom>
          <a:noFill/>
          <a:ln>
            <a:noFill/>
          </a:ln>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Puntos de discusión/Notas orientativas</a:t>
            </a:r>
          </a:p>
          <a:p>
            <a:pPr marL="0" lvl="0" indent="0" algn="l" rtl="0">
              <a:lnSpc>
                <a:spcPct val="115000"/>
              </a:lnSpc>
              <a:spcBef>
                <a:spcPts val="0"/>
              </a:spcBef>
              <a:spcAft>
                <a:spcPts val="0"/>
              </a:spcAft>
              <a:buSzPts val="1100"/>
              <a:buNone/>
            </a:pPr>
            <a:r>
              <a:rPr lang="es-ES" dirty="0">
                <a:latin typeface="Arial"/>
                <a:ea typeface="Arial"/>
                <a:cs typeface="Arial"/>
                <a:sym typeface="Arial"/>
              </a:rPr>
              <a:t>Presenta la última diapositiva de esta sección explicando que hay una etiqueta en el asiento que indica la fecha de caducidad.</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SzPts val="1100"/>
              <a:buNone/>
            </a:pPr>
            <a:r>
              <a:rPr lang="es-ES" b="1" i="1" dirty="0">
                <a:latin typeface="Arial"/>
                <a:ea typeface="Arial"/>
                <a:cs typeface="Arial"/>
                <a:sym typeface="Arial"/>
              </a:rPr>
              <a:t>Ten en cuenta que los asientos de seguridad para autos difieren en su capacidad y en sus instrucciones de instalación, por lo que es importante consultar el manual o la etiqueta para garantizar la precisión. La etiqueta también identificará la fecha de fabricación y de caducidad.</a:t>
            </a:r>
          </a:p>
          <a:p>
            <a:pPr marL="0" lvl="0" indent="0" algn="l" rtl="0">
              <a:lnSpc>
                <a:spcPct val="115000"/>
              </a:lnSpc>
              <a:spcBef>
                <a:spcPts val="0"/>
              </a:spcBef>
              <a:spcAft>
                <a:spcPts val="0"/>
              </a:spcAft>
              <a:buClr>
                <a:schemeClr val="dk1"/>
              </a:buClr>
              <a:buSzPts val="1100"/>
              <a:buFont typeface="Arial"/>
              <a:buNone/>
            </a:pPr>
            <a:endParaRPr lang="es-ES" b="1" i="1" dirty="0">
              <a:latin typeface="Arial"/>
              <a:ea typeface="Arial"/>
              <a:cs typeface="Arial"/>
              <a:sym typeface="Arial"/>
            </a:endParaRPr>
          </a:p>
          <a:p>
            <a:pPr marL="0" lvl="0" indent="0" algn="l" rtl="0">
              <a:lnSpc>
                <a:spcPct val="115000"/>
              </a:lnSpc>
              <a:spcBef>
                <a:spcPts val="0"/>
              </a:spcBef>
              <a:spcAft>
                <a:spcPts val="0"/>
              </a:spcAft>
              <a:buSzPts val="1100"/>
              <a:buNone/>
            </a:pPr>
            <a:r>
              <a:rPr lang="es-ES" dirty="0">
                <a:latin typeface="Arial"/>
                <a:ea typeface="Arial"/>
                <a:cs typeface="Arial"/>
                <a:sym typeface="Arial"/>
              </a:rPr>
              <a:t>Comparte que esta etiqueta se encuentra a menudo en el lateral o en la parte trasera del asiento y haz referencia a los ejemplos de la diapositiva.</a:t>
            </a:r>
          </a:p>
          <a:p>
            <a:pPr marL="0" lvl="0" indent="0" algn="l" rtl="0">
              <a:lnSpc>
                <a:spcPct val="115000"/>
              </a:lnSpc>
              <a:spcBef>
                <a:spcPts val="0"/>
              </a:spcBef>
              <a:spcAft>
                <a:spcPts val="0"/>
              </a:spcAft>
              <a:buClr>
                <a:schemeClr val="dk1"/>
              </a:buClr>
              <a:buSzPts val="1100"/>
              <a:buFont typeface="Arial"/>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Resalta que, si los proveedores no encuentran la fecha de caducidad, deben comprobar la fecha de fabricación y ponerse en contacto con el fabricante por teléfono, internet, etc.</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Repasa estos puntos finales sobre la seguridad de los asientos infantiles para autos:</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Insiste a los proveedores en que, si alguna vez se plantean utilizar una silla de auto usada, se aseguren del historial de la silla y nunca usen una silla que haya tenido un accidente.</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Comunica que la mejor práctica es que, si no conocen los detalles y el historial completo de la silla de auto, no la compren.</a:t>
            </a:r>
          </a:p>
          <a:p>
            <a:pPr marL="0" lvl="0" indent="0" algn="l" rtl="0">
              <a:lnSpc>
                <a:spcPct val="115000"/>
              </a:lnSpc>
              <a:spcBef>
                <a:spcPts val="0"/>
              </a:spcBef>
              <a:spcAft>
                <a:spcPts val="0"/>
              </a:spcAft>
              <a:buSzPts val="1100"/>
              <a:buNone/>
            </a:pPr>
            <a:endParaRPr lang="es-E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dirty="0">
                <a:latin typeface="Arial"/>
                <a:ea typeface="Arial"/>
                <a:cs typeface="Arial"/>
                <a:sym typeface="Arial"/>
              </a:rPr>
              <a:t>Pregunta a los proveedores qué dudas pueden tener aún sobre el transporte de niños.</a:t>
            </a:r>
          </a:p>
          <a:p>
            <a:pPr marL="0" lvl="0" indent="0" algn="l" rtl="0">
              <a:lnSpc>
                <a:spcPct val="115000"/>
              </a:lnSpc>
              <a:spcBef>
                <a:spcPts val="0"/>
              </a:spcBef>
              <a:spcAft>
                <a:spcPts val="0"/>
              </a:spcAft>
              <a:buSzPts val="1100"/>
              <a:buNone/>
            </a:pPr>
            <a:endParaRPr lang="es-ES"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b="1" dirty="0">
                <a:latin typeface="Arial"/>
                <a:ea typeface="Arial"/>
                <a:cs typeface="Arial"/>
                <a:sym typeface="Arial"/>
              </a:rPr>
              <a:t>Fuente</a:t>
            </a:r>
          </a:p>
          <a:p>
            <a:pPr marL="0" lvl="0" indent="0" algn="l" rtl="0">
              <a:lnSpc>
                <a:spcPct val="115000"/>
              </a:lnSpc>
              <a:spcBef>
                <a:spcPts val="0"/>
              </a:spcBef>
              <a:spcAft>
                <a:spcPts val="0"/>
              </a:spcAft>
              <a:buClr>
                <a:schemeClr val="dk1"/>
              </a:buClr>
              <a:buSzPts val="1100"/>
              <a:buFont typeface="Arial"/>
              <a:buNone/>
            </a:pPr>
            <a:r>
              <a:rPr lang="es-ES" u="sng" dirty="0">
                <a:solidFill>
                  <a:schemeClr val="hlink"/>
                </a:solidFill>
                <a:latin typeface="Arial"/>
                <a:ea typeface="Arial"/>
                <a:cs typeface="Arial"/>
                <a:sym typeface="Arial"/>
                <a:hlinkClick r:id="rId3"/>
              </a:rPr>
              <a:t>https://www.verywellfamily.com/the-facts-about-car-seat-expiration-284382</a:t>
            </a:r>
            <a:endParaRPr lang="es-ES" u="sng" dirty="0">
              <a:solidFill>
                <a:schemeClr val="hlink"/>
              </a:solidFill>
              <a:latin typeface="Arial"/>
              <a:ea typeface="Arial"/>
              <a:cs typeface="Arial"/>
              <a:sym typeface="Arial"/>
            </a:endParaRPr>
          </a:p>
          <a:p>
            <a:pPr marL="0" lvl="0" indent="0" algn="l" rtl="0">
              <a:spcBef>
                <a:spcPts val="0"/>
              </a:spcBef>
              <a:spcAft>
                <a:spcPts val="0"/>
              </a:spcAft>
              <a:buNone/>
            </a:pPr>
            <a:endParaRPr dirty="0">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Presente las oportunidades de entrenamientos</a:t>
            </a:r>
          </a:p>
        </p:txBody>
      </p:sp>
      <p:sp>
        <p:nvSpPr>
          <p:cNvPr id="4" name="Slide Number Placeholder 3"/>
          <p:cNvSpPr>
            <a:spLocks noGrp="1"/>
          </p:cNvSpPr>
          <p:nvPr>
            <p:ph type="sldNum" sz="quarter" idx="5"/>
          </p:nvPr>
        </p:nvSpPr>
        <p:spPr/>
        <p:txBody>
          <a:bodyPr/>
          <a:lstStyle/>
          <a:p>
            <a:fld id="{4A21AC57-BC04-4B8F-9536-D2381E92093B}" type="slidenum">
              <a:rPr lang="en-US" smtClean="0"/>
              <a:t>95</a:t>
            </a:fld>
            <a:endParaRPr lang="en-US"/>
          </a:p>
        </p:txBody>
      </p:sp>
    </p:spTree>
    <p:extLst>
      <p:ext uri="{BB962C8B-B14F-4D97-AF65-F5344CB8AC3E}">
        <p14:creationId xmlns:p14="http://schemas.microsoft.com/office/powerpoint/2010/main" val="6802994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Explique la función de los Centros de Recursos estatales, recordando a los proveedores que cualquier pregunta sobre su solicitud, facturación o aprobación de LEP deberá ser aclarada por los CDC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Refiera a los proveedores al lugar donde se encuentra la información de contacto de los CDC en la sala en la que se imparte la capacitación y/o hágales saber que la información también estará en una diapositiva al final de esta sección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Si los participantes en la capacitación son virtuales, recuérdeles que pueden encontrar y/o conectarse con su recurso local visitando greatstarttoquality.org o llamando al 1-877-614-7328 e ingresando su código postal</a:t>
            </a: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96</a:t>
            </a:fld>
            <a:endParaRPr lang="en-US"/>
          </a:p>
        </p:txBody>
      </p:sp>
    </p:spTree>
    <p:extLst>
      <p:ext uri="{BB962C8B-B14F-4D97-AF65-F5344CB8AC3E}">
        <p14:creationId xmlns:p14="http://schemas.microsoft.com/office/powerpoint/2010/main" val="39846256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Comparta con los proveedores que son parte de un gran esfuerzo en Michigan para apoyar a las personas que brindan cuidados a los niños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parte de este esfuerzo incluye oportunidades para que los proveedores mejoren la calidad del cuidado que brindan</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Destaque que el </a:t>
            </a:r>
            <a:r>
              <a:rPr lang="en-US" b="0" i="0" dirty="0">
                <a:solidFill>
                  <a:srgbClr val="223F63"/>
                </a:solidFill>
                <a:effectLst/>
                <a:latin typeface="Segoe UI" panose="020B0502040204020203" pitchFamily="34" charset="0"/>
              </a:rPr>
              <a:t>LEPPT </a:t>
            </a:r>
            <a:r>
              <a:rPr lang="es-ES" b="0" dirty="0"/>
              <a:t> (la capacitación de hoy) cumple con el requisito de que los proveedores obtengan el Nivel 1</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Comparta que, después de completar esta capacitación, los proveedores tienen la opción de alcanzar el Nivel 2 y aumentar significativamente la tarifa por hora que se les paga a través de los padres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para alcanzar el Nivel 2 es necesario que los proveedores realicen 10 horas adicionales de entrenamiento en </a:t>
            </a:r>
            <a:r>
              <a:rPr lang="es-ES" b="0" dirty="0" err="1"/>
              <a:t>MiRegistry</a:t>
            </a:r>
            <a:r>
              <a:rPr lang="es-ES" b="0" dirty="0"/>
              <a:t>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Haga hincapié en que las formaciones de nivel 2 deben completarse en </a:t>
            </a:r>
            <a:r>
              <a:rPr lang="es-ES" b="0" dirty="0" err="1"/>
              <a:t>MiRegistry</a:t>
            </a:r>
            <a:r>
              <a:rPr lang="es-ES" b="0" dirty="0"/>
              <a:t> para que cuenten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Aclare que mantener el nivel 2 requiere 10 horas adicionales en los siguientes 12 meses, cada año </a:t>
            </a:r>
          </a:p>
        </p:txBody>
      </p:sp>
      <p:sp>
        <p:nvSpPr>
          <p:cNvPr id="4" name="Slide Number Placeholder 3"/>
          <p:cNvSpPr>
            <a:spLocks noGrp="1"/>
          </p:cNvSpPr>
          <p:nvPr>
            <p:ph type="sldNum" sz="quarter" idx="5"/>
          </p:nvPr>
        </p:nvSpPr>
        <p:spPr/>
        <p:txBody>
          <a:bodyPr/>
          <a:lstStyle/>
          <a:p>
            <a:fld id="{22688241-32BF-4FA3-935E-0B22A005B532}" type="slidenum">
              <a:rPr lang="en-US" smtClean="0"/>
              <a:t>97</a:t>
            </a:fld>
            <a:endParaRPr lang="en-US"/>
          </a:p>
        </p:txBody>
      </p:sp>
    </p:spTree>
    <p:extLst>
      <p:ext uri="{BB962C8B-B14F-4D97-AF65-F5344CB8AC3E}">
        <p14:creationId xmlns:p14="http://schemas.microsoft.com/office/powerpoint/2010/main" val="20741988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Repase los puntos de la diapositiva:</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10 horas de formación aprobada aumentarán su tasa de subvención</a:t>
            </a:r>
            <a:endParaRPr lang="es-ES" dirty="0"/>
          </a:p>
          <a:p>
            <a:pPr marL="0" lvl="0" indent="0" algn="l" rtl="0">
              <a:spcBef>
                <a:spcPts val="0"/>
              </a:spcBef>
              <a:spcAft>
                <a:spcPts val="0"/>
              </a:spcAft>
              <a:buNone/>
            </a:pPr>
            <a:r>
              <a:rPr lang="es-ES" b="0" dirty="0"/>
              <a:t>Recuerde a los proveedores la importancia de comunicarse con los padres si alcanzan el nivel 2 para que quede claro que el aumento se les pagará a ellos</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Explique que, incluso si alcanzan el nivel 2 a mitad de un período, el aumento de la tarifa por hora se </a:t>
            </a:r>
            <a:r>
              <a:rPr lang="es-ES" b="0" dirty="0" err="1"/>
              <a:t>retrotrocerá</a:t>
            </a:r>
            <a:r>
              <a:rPr lang="es-ES" b="0" dirty="0"/>
              <a:t> a la fecha en que lo hayan alcanzado</a:t>
            </a:r>
            <a:endParaRPr lang="es-ES" dirty="0"/>
          </a:p>
          <a:p>
            <a:pPr marL="0" lvl="0" indent="0" algn="l" rtl="0">
              <a:spcBef>
                <a:spcPts val="0"/>
              </a:spcBef>
              <a:spcAft>
                <a:spcPts val="0"/>
              </a:spcAft>
              <a:buNone/>
            </a:pPr>
            <a:r>
              <a:rPr lang="es-ES" b="0" dirty="0"/>
              <a:t>Explique que el aumento de tarifa se reflejará en el siguiente período de pago  </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La formación debe tener una duración mínima de una hora</a:t>
            </a:r>
            <a:endParaRPr lang="es-ES" dirty="0"/>
          </a:p>
          <a:p>
            <a:pPr marL="0" lvl="0" indent="0" algn="l" rtl="0">
              <a:spcBef>
                <a:spcPts val="0"/>
              </a:spcBef>
              <a:spcAft>
                <a:spcPts val="0"/>
              </a:spcAft>
              <a:buNone/>
            </a:pPr>
            <a:r>
              <a:rPr lang="es-ES" b="1" dirty="0"/>
              <a:t>La formación debe realizarse anualmente para mantener el aumento de la tasa de subvención</a:t>
            </a:r>
            <a:endParaRPr lang="es-ES"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0" dirty="0"/>
              <a:t>Recuérdele a los proveedores que, para mantener el aumento de la tarifa/nivel 2, deben completar 10 horas de formación aprobada cada período de 12 meses a partir de la fecha en que logren las 10 horas, de lo contrario su estatus de nivel 2 expirará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Cada vez que un proveedor complete 10 horas adicionales de formación, recibirá una nueva fecha de inicio y finalización del nivel 2</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Proporcione lo siguiente como ilustración del nivel 2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1" dirty="0"/>
              <a:t>Historia del proveedor:  Un proveedor tiene un Nivel 2 con una fecha de inicio del 2/4/22 y una fecha de finalización del 2/4/23  </a:t>
            </a:r>
            <a:endParaRPr lang="es-ES" dirty="0"/>
          </a:p>
          <a:p>
            <a:pPr marL="0" lvl="0" indent="0" algn="l" rtl="0">
              <a:spcBef>
                <a:spcPts val="0"/>
              </a:spcBef>
              <a:spcAft>
                <a:spcPts val="0"/>
              </a:spcAft>
              <a:buNone/>
            </a:pPr>
            <a:r>
              <a:rPr lang="es-ES" b="1" dirty="0"/>
              <a:t>Para mantener su nivel 2, el proveedor deberá completar 10 horas adicionales de formación antes del 2/4/23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Ejemplo 1: El proveedor completa 6 horas de formación el 16/4/22 y 4 horas de formación el 1/2/23  </a:t>
            </a:r>
            <a:endParaRPr lang="es-ES" dirty="0"/>
          </a:p>
          <a:p>
            <a:pPr marL="0" lvl="0" indent="0" algn="l" rtl="0">
              <a:spcBef>
                <a:spcPts val="0"/>
              </a:spcBef>
              <a:spcAft>
                <a:spcPts val="0"/>
              </a:spcAft>
              <a:buNone/>
            </a:pPr>
            <a:r>
              <a:rPr lang="es-ES" b="0" dirty="0"/>
              <a:t>El proveedor completó 10 horas adicionales (6+4) de entrenamiento y recibirá una nueva tarifa de Nivel 2 con fecha de inicio del 2/1/23 y fecha de finalización del 2/1/24 </a:t>
            </a:r>
            <a:endParaRPr lang="es-ES" dirty="0"/>
          </a:p>
          <a:p>
            <a:pPr marL="0" lvl="0" indent="0" algn="l" rtl="0">
              <a:spcBef>
                <a:spcPts val="0"/>
              </a:spcBef>
              <a:spcAft>
                <a:spcPts val="0"/>
              </a:spcAft>
              <a:buNone/>
            </a:pPr>
            <a:r>
              <a:rPr lang="es-ES" b="0" dirty="0"/>
              <a:t>La fecha de inicio del Nivel 2 es la fecha en la que el proveedor completó la 10ª hora de formación </a:t>
            </a:r>
            <a:endParaRPr lang="es-ES" dirty="0"/>
          </a:p>
          <a:p>
            <a:pPr marL="0" lvl="0" indent="0" algn="l" rtl="0">
              <a:spcBef>
                <a:spcPts val="0"/>
              </a:spcBef>
              <a:spcAft>
                <a:spcPts val="0"/>
              </a:spcAft>
              <a:buNone/>
            </a:pPr>
            <a:r>
              <a:rPr lang="es-ES" b="0" dirty="0"/>
              <a:t> </a:t>
            </a:r>
            <a:endParaRPr lang="es-ES" dirty="0"/>
          </a:p>
          <a:p>
            <a:pPr marL="0" lvl="0" indent="0" algn="l" rtl="0">
              <a:spcBef>
                <a:spcPts val="0"/>
              </a:spcBef>
              <a:spcAft>
                <a:spcPts val="0"/>
              </a:spcAft>
              <a:buNone/>
            </a:pPr>
            <a:r>
              <a:rPr lang="es-ES" b="0" dirty="0"/>
              <a:t>Ejemplo 2: El proveedor completó 6 horas de formación el 16/4/22 y 4 horas de formación el 10/8/22 </a:t>
            </a:r>
            <a:endParaRPr lang="es-ES" dirty="0"/>
          </a:p>
          <a:p>
            <a:pPr marL="0" lvl="0" indent="0" algn="l" rtl="0">
              <a:spcBef>
                <a:spcPts val="0"/>
              </a:spcBef>
              <a:spcAft>
                <a:spcPts val="0"/>
              </a:spcAft>
              <a:buNone/>
            </a:pPr>
            <a:r>
              <a:rPr lang="es-ES" b="0" dirty="0"/>
              <a:t>El proveedor completó 10 horas adicionales (6+4) de formación y recibirá una nueva fecha de inicio del Nivel 2, el 10/8/22</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De este modo, cada vez que un proveedor complete 10 horas adicionales de formación, recibirá una nueva fecha de inicio y finalización del nivel 2. </a:t>
            </a: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Todas las formaciones del calendario de </a:t>
            </a:r>
            <a:r>
              <a:rPr lang="es-ES" b="0" dirty="0" err="1"/>
              <a:t>MiRegistry</a:t>
            </a:r>
            <a:r>
              <a:rPr lang="es-ES" b="0" dirty="0"/>
              <a:t> están aprobadas, excepto la </a:t>
            </a:r>
            <a:r>
              <a:rPr lang="en-US" b="0" i="0" dirty="0">
                <a:solidFill>
                  <a:srgbClr val="223F63"/>
                </a:solidFill>
                <a:effectLst/>
                <a:latin typeface="Segoe UI" panose="020B0502040204020203" pitchFamily="34" charset="0"/>
              </a:rPr>
              <a:t>LEPPT </a:t>
            </a:r>
            <a:endParaRPr lang="es-ES" b="0" i="0" dirty="0">
              <a:solidFill>
                <a:srgbClr val="223F63"/>
              </a:solidFill>
              <a:effectLst/>
              <a:latin typeface="Segoe UI" panose="020B0502040204020203" pitchFamily="34" charset="0"/>
            </a:endParaRPr>
          </a:p>
          <a:p>
            <a:pPr marL="0" lvl="0" indent="0" algn="l" rtl="0">
              <a:spcBef>
                <a:spcPts val="0"/>
              </a:spcBef>
              <a:spcAft>
                <a:spcPts val="0"/>
              </a:spcAft>
              <a:buNone/>
            </a:pPr>
            <a:endParaRPr lang="es-ES" dirty="0"/>
          </a:p>
          <a:p>
            <a:pPr marL="0" lvl="0" indent="0" algn="l" rtl="0">
              <a:spcBef>
                <a:spcPts val="0"/>
              </a:spcBef>
              <a:spcAft>
                <a:spcPts val="0"/>
              </a:spcAft>
              <a:buNone/>
            </a:pPr>
            <a:endParaRPr lang="es-ES" b="0" dirty="0"/>
          </a:p>
          <a:p>
            <a:pPr marL="0" lvl="0" indent="0" algn="l" rtl="0">
              <a:spcBef>
                <a:spcPts val="0"/>
              </a:spcBef>
              <a:spcAft>
                <a:spcPts val="0"/>
              </a:spcAft>
              <a:buNone/>
            </a:pPr>
            <a:r>
              <a:rPr lang="es-ES" b="0" dirty="0"/>
              <a:t>Recuerde a los proveedores que </a:t>
            </a:r>
            <a:r>
              <a:rPr lang="es-ES" b="0" dirty="0" err="1"/>
              <a:t>deberan</a:t>
            </a:r>
            <a:r>
              <a:rPr lang="es-ES" b="0" dirty="0"/>
              <a:t> esperar al menos hasta el día siguiente a la finalización de la </a:t>
            </a:r>
            <a:r>
              <a:rPr lang="en-US" b="0" i="0" dirty="0">
                <a:solidFill>
                  <a:srgbClr val="223F63"/>
                </a:solidFill>
                <a:effectLst/>
                <a:latin typeface="Segoe UI" panose="020B0502040204020203" pitchFamily="34" charset="0"/>
              </a:rPr>
              <a:t>LEPPT </a:t>
            </a:r>
            <a:r>
              <a:rPr lang="es-ES" b="0" dirty="0"/>
              <a:t>para comenzar más horas de formación y asegurarse de que su estado de Nivel 1 se refleje primero</a:t>
            </a:r>
            <a:r>
              <a:rPr lang="en-US" b="0" i="0" dirty="0">
                <a:latin typeface="Gotham Book" panose="02000604040000020004" pitchFamily="50" charset="0"/>
              </a:rPr>
              <a:t>.</a:t>
            </a:r>
            <a:endParaRPr lang="es-ES" dirty="0"/>
          </a:p>
        </p:txBody>
      </p:sp>
      <p:sp>
        <p:nvSpPr>
          <p:cNvPr id="4" name="Slide Number Placeholder 3"/>
          <p:cNvSpPr>
            <a:spLocks noGrp="1"/>
          </p:cNvSpPr>
          <p:nvPr>
            <p:ph type="sldNum" sz="quarter" idx="5"/>
          </p:nvPr>
        </p:nvSpPr>
        <p:spPr/>
        <p:txBody>
          <a:bodyPr/>
          <a:lstStyle/>
          <a:p>
            <a:fld id="{22688241-32BF-4FA3-935E-0B22A005B532}" type="slidenum">
              <a:rPr lang="en-US" smtClean="0"/>
              <a:t>98</a:t>
            </a:fld>
            <a:endParaRPr lang="en-US"/>
          </a:p>
        </p:txBody>
      </p:sp>
    </p:spTree>
    <p:extLst>
      <p:ext uri="{BB962C8B-B14F-4D97-AF65-F5344CB8AC3E}">
        <p14:creationId xmlns:p14="http://schemas.microsoft.com/office/powerpoint/2010/main" val="38150150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Puntos de discusión/notas del facilitador</a:t>
            </a:r>
            <a:endParaRPr lang="es-ES" dirty="0"/>
          </a:p>
          <a:p>
            <a:pPr marL="778103" lvl="0" indent="0" algn="l" rtl="0">
              <a:spcBef>
                <a:spcPts val="0"/>
              </a:spcBef>
              <a:spcAft>
                <a:spcPts val="0"/>
              </a:spcAft>
              <a:buClr>
                <a:schemeClr val="dk1"/>
              </a:buClr>
              <a:buSzPts val="1200"/>
              <a:buFont typeface="Noto Sans Symbols"/>
              <a:buNone/>
            </a:pPr>
            <a:endParaRPr lang="es-ES" b="0" dirty="0"/>
          </a:p>
          <a:p>
            <a:pPr marL="778103" lvl="0" indent="0" algn="l" rtl="0">
              <a:spcBef>
                <a:spcPts val="0"/>
              </a:spcBef>
              <a:spcAft>
                <a:spcPts val="0"/>
              </a:spcAft>
              <a:buClr>
                <a:schemeClr val="dk1"/>
              </a:buClr>
              <a:buSzPts val="1200"/>
              <a:buFont typeface="Noto Sans Symbols"/>
              <a:buNone/>
            </a:pPr>
            <a:r>
              <a:rPr lang="es-ES" b="0" dirty="0"/>
              <a:t>Explique las funciones de </a:t>
            </a:r>
            <a:r>
              <a:rPr lang="es-ES" b="0" dirty="0" err="1"/>
              <a:t>MiRegistry</a:t>
            </a:r>
            <a:r>
              <a:rPr lang="es-ES" b="0" dirty="0"/>
              <a:t> basándose en los intereses/necesidades de los proveedores en su sesión </a:t>
            </a:r>
            <a:endParaRPr lang="es-ES" dirty="0"/>
          </a:p>
          <a:p>
            <a:pPr marL="778103" lvl="0" indent="0" algn="l" rtl="0">
              <a:spcBef>
                <a:spcPts val="0"/>
              </a:spcBef>
              <a:spcAft>
                <a:spcPts val="0"/>
              </a:spcAft>
              <a:buClr>
                <a:schemeClr val="dk1"/>
              </a:buClr>
              <a:buSzPts val="1200"/>
              <a:buFont typeface="Noto Sans Symbols"/>
              <a:buNone/>
            </a:pPr>
            <a:endParaRPr lang="es-ES" b="0" dirty="0"/>
          </a:p>
          <a:p>
            <a:pPr marL="778103" lvl="0" indent="0" algn="l" rtl="0">
              <a:spcBef>
                <a:spcPts val="0"/>
              </a:spcBef>
              <a:spcAft>
                <a:spcPts val="0"/>
              </a:spcAft>
              <a:buClr>
                <a:schemeClr val="dk1"/>
              </a:buClr>
              <a:buSzPts val="1200"/>
              <a:buFont typeface="Noto Sans Symbols"/>
              <a:buNone/>
            </a:pPr>
            <a:r>
              <a:rPr lang="es-ES" b="0" dirty="0"/>
              <a:t>Muestre a los proveedores los recursos de </a:t>
            </a:r>
            <a:r>
              <a:rPr lang="es-ES" b="0" dirty="0" err="1"/>
              <a:t>MiRegistry</a:t>
            </a:r>
            <a:r>
              <a:rPr lang="es-ES" b="0" dirty="0"/>
              <a:t> y hable de las preguntas frecuentes y los trucos.</a:t>
            </a:r>
            <a:endParaRPr lang="es-ES" dirty="0"/>
          </a:p>
          <a:p>
            <a:pPr marL="778103" lvl="0" indent="0" algn="l" rtl="0">
              <a:spcBef>
                <a:spcPts val="0"/>
              </a:spcBef>
              <a:spcAft>
                <a:spcPts val="0"/>
              </a:spcAft>
              <a:buClr>
                <a:schemeClr val="dk1"/>
              </a:buClr>
              <a:buSzPts val="1200"/>
              <a:buFont typeface="Noto Sans Symbols"/>
              <a:buNone/>
            </a:pPr>
            <a:endParaRPr lang="es-ES" b="0" dirty="0"/>
          </a:p>
          <a:p>
            <a:pPr marL="778103" lvl="0" indent="0" algn="l" rtl="0">
              <a:spcBef>
                <a:spcPts val="0"/>
              </a:spcBef>
              <a:spcAft>
                <a:spcPts val="0"/>
              </a:spcAft>
              <a:buClr>
                <a:schemeClr val="dk1"/>
              </a:buClr>
              <a:buSzPts val="1200"/>
              <a:buFont typeface="Noto Sans Symbols"/>
              <a:buNone/>
            </a:pPr>
            <a:r>
              <a:rPr lang="es-ES" b="0" dirty="0"/>
              <a:t>Cómo buscar cursos de entrenamiento.</a:t>
            </a:r>
            <a:endParaRPr lang="es-ES" dirty="0"/>
          </a:p>
          <a:p>
            <a:pPr marL="778103" lvl="0" indent="0" algn="l" rtl="0">
              <a:spcBef>
                <a:spcPts val="0"/>
              </a:spcBef>
              <a:spcAft>
                <a:spcPts val="0"/>
              </a:spcAft>
              <a:buClr>
                <a:schemeClr val="dk1"/>
              </a:buClr>
              <a:buSzPts val="1200"/>
              <a:buFont typeface="Noto Sans Symbols"/>
              <a:buNone/>
            </a:pPr>
            <a:r>
              <a:rPr lang="es-ES" b="0" dirty="0"/>
              <a:t>Cómo inscribirse en los cursos de capacitación</a:t>
            </a:r>
            <a:endParaRPr lang="es-ES" dirty="0"/>
          </a:p>
          <a:p>
            <a:pPr marL="778103" lvl="0" indent="0" algn="l" rtl="0">
              <a:spcBef>
                <a:spcPts val="0"/>
              </a:spcBef>
              <a:spcAft>
                <a:spcPts val="0"/>
              </a:spcAft>
              <a:buClr>
                <a:schemeClr val="dk1"/>
              </a:buClr>
              <a:buSzPts val="1200"/>
              <a:buFont typeface="Noto Sans Symbols"/>
              <a:buNone/>
            </a:pPr>
            <a:r>
              <a:rPr lang="es-ES" b="0" dirty="0"/>
              <a:t>Cómo acceder a la capacitación en línea (recomendaría utilizar el curso obligatorio de actualización en materia de salud y seguridad) </a:t>
            </a:r>
            <a:endParaRPr lang="es-ES" dirty="0"/>
          </a:p>
          <a:p>
            <a:pPr marL="778103" lvl="0" indent="0" algn="l" rtl="0">
              <a:spcBef>
                <a:spcPts val="0"/>
              </a:spcBef>
              <a:spcAft>
                <a:spcPts val="0"/>
              </a:spcAft>
              <a:buClr>
                <a:schemeClr val="dk1"/>
              </a:buClr>
              <a:buSzPts val="1200"/>
              <a:buFont typeface="Noto Sans Symbols"/>
              <a:buNone/>
            </a:pPr>
            <a:r>
              <a:rPr lang="es-ES" b="0" dirty="0"/>
              <a:t>No utilice demasiados filtros de búsqueda</a:t>
            </a:r>
            <a:endParaRPr lang="es-ES" dirty="0"/>
          </a:p>
          <a:p>
            <a:pPr marL="778103" lvl="0" indent="0" algn="l" rtl="0">
              <a:spcBef>
                <a:spcPts val="0"/>
              </a:spcBef>
              <a:spcAft>
                <a:spcPts val="0"/>
              </a:spcAft>
              <a:buClr>
                <a:schemeClr val="dk1"/>
              </a:buClr>
              <a:buSzPts val="1200"/>
              <a:buFont typeface="Noto Sans Symbols"/>
              <a:buNone/>
            </a:pPr>
            <a:r>
              <a:rPr lang="es-ES" b="0" dirty="0"/>
              <a:t>Anime a los proveedores a seguir la información en su teléfono y a inscribirse ellos mismos en las capacitaciones</a:t>
            </a:r>
            <a:endParaRPr lang="es-ES" dirty="0"/>
          </a:p>
          <a:p>
            <a:pPr marL="778103" lvl="0" indent="0" algn="l" rtl="0">
              <a:spcBef>
                <a:spcPts val="0"/>
              </a:spcBef>
              <a:spcAft>
                <a:spcPts val="0"/>
              </a:spcAft>
              <a:buClr>
                <a:schemeClr val="dk1"/>
              </a:buClr>
              <a:buSzPts val="1200"/>
              <a:buFont typeface="Noto Sans Symbols"/>
              <a:buNone/>
            </a:pPr>
            <a:r>
              <a:rPr lang="es-ES" b="0" dirty="0"/>
              <a:t>Recuerde a los proveedores de su región dónde pueden ver los próximos cursos de capacitación (sígalos en Facebook)</a:t>
            </a:r>
            <a:endParaRPr lang="es-ES" dirty="0"/>
          </a:p>
          <a:p>
            <a:pPr marL="778103" lvl="0" indent="0" algn="l" rtl="0">
              <a:spcBef>
                <a:spcPts val="0"/>
              </a:spcBef>
              <a:spcAft>
                <a:spcPts val="0"/>
              </a:spcAft>
              <a:buClr>
                <a:schemeClr val="dk1"/>
              </a:buClr>
              <a:buSzPts val="1200"/>
              <a:buFont typeface="Noto Sans Symbols"/>
              <a:buNone/>
            </a:pPr>
            <a:endParaRPr lang="es-ES" b="0" dirty="0"/>
          </a:p>
          <a:p>
            <a:pPr marL="778103" lvl="0" indent="0" algn="l" rtl="0">
              <a:spcBef>
                <a:spcPts val="0"/>
              </a:spcBef>
              <a:spcAft>
                <a:spcPts val="0"/>
              </a:spcAft>
              <a:buClr>
                <a:schemeClr val="dk1"/>
              </a:buClr>
              <a:buSzPts val="1200"/>
              <a:buFont typeface="Noto Sans Symbols"/>
              <a:buNone/>
            </a:pPr>
            <a:r>
              <a:rPr lang="es-ES" b="0" dirty="0"/>
              <a:t>Recuerde a los proveedores que deberán realizar el curso de actualización de salud y seguridad cada año</a:t>
            </a: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99</a:t>
            </a:fld>
            <a:endParaRPr lang="en-US"/>
          </a:p>
        </p:txBody>
      </p:sp>
    </p:spTree>
    <p:extLst>
      <p:ext uri="{BB962C8B-B14F-4D97-AF65-F5344CB8AC3E}">
        <p14:creationId xmlns:p14="http://schemas.microsoft.com/office/powerpoint/2010/main" val="57706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634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965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0506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05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0352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0361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6080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429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9914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3356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719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1BC9BAB2-0412-7645-929A-0E57FA4DCD4C}" type="datetimeFigureOut">
              <a:rPr lang="en-US" smtClean="0"/>
              <a:t>10/8/2025</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9BAB2-0412-7645-929A-0E57FA4DCD4C}" type="datetimeFigureOut">
              <a:rPr lang="en-US" smtClean="0"/>
              <a:t>10/8/2025</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961044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158.svg"/><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160.svg"/><Relationship Id="rId4" Type="http://schemas.openxmlformats.org/officeDocument/2006/relationships/image" Target="../media/image15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xml"/><Relationship Id="rId1" Type="http://schemas.openxmlformats.org/officeDocument/2006/relationships/video" Target="https://www.youtube.com/embed/lnXZPbuZ_UM?feature=oembed" TargetMode="External"/><Relationship Id="rId5" Type="http://schemas.openxmlformats.org/officeDocument/2006/relationships/image" Target="../media/image161.jpeg"/><Relationship Id="rId4" Type="http://schemas.openxmlformats.org/officeDocument/2006/relationships/image" Target="../media/image3.jpeg"/></Relationships>
</file>

<file path=ppt/slides/_rels/slide10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3.jpeg"/><Relationship Id="rId7" Type="http://schemas.openxmlformats.org/officeDocument/2006/relationships/image" Target="../media/image165.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0.sv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0.svg"/><Relationship Id="rId4" Type="http://schemas.openxmlformats.org/officeDocument/2006/relationships/image" Target="../media/image15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11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KNrnZag17Ek?feature=oembed" TargetMode="External"/><Relationship Id="rId5" Type="http://schemas.openxmlformats.org/officeDocument/2006/relationships/image" Target="../media/image30.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KI0dOuZ8fZk?feature=oembed" TargetMode="External"/><Relationship Id="rId5" Type="http://schemas.openxmlformats.org/officeDocument/2006/relationships/image" Target="../media/image31.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IeHcsFqK7So?feature=oembed" TargetMode="External"/><Relationship Id="rId5" Type="http://schemas.openxmlformats.org/officeDocument/2006/relationships/image" Target="../media/image33.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forms.office.com/r/0srhKhNjD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s://www.flickr.com/photos/21444820@N02/11397862374" TargetMode="External"/><Relationship Id="rId3" Type="http://schemas.openxmlformats.org/officeDocument/2006/relationships/image" Target="../media/image3.jpeg"/><Relationship Id="rId7" Type="http://schemas.openxmlformats.org/officeDocument/2006/relationships/hyperlink" Target="https://temporarywaffle.blogspot.com/2015/07/savvy-babys-3-pack-pacifier-clips-for.html" TargetMode="External"/><Relationship Id="rId12"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hyperlink" Target="http://zaaberry.blogspot.com/2011/02/scalloped-edge-baby-blanket.html" TargetMode="External"/><Relationship Id="rId5" Type="http://schemas.openxmlformats.org/officeDocument/2006/relationships/hyperlink" Target="https://www.polkadotchair.com/easy-reading-pillow-pattern/" TargetMode="External"/><Relationship Id="rId15" Type="http://schemas.openxmlformats.org/officeDocument/2006/relationships/hyperlink" Target="https://cutetropolis.com/2016/11/27/the-plush-life/"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pickupsomecreativity.blogspot.com.au/2010/06/doll-crib-bumpers-tutorial.html" TargetMode="External"/><Relationship Id="rId1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uK84x2FE3fg?feature=oembed" TargetMode="External"/><Relationship Id="rId5" Type="http://schemas.openxmlformats.org/officeDocument/2006/relationships/image" Target="../media/image43.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3.jpeg"/><Relationship Id="rId7"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1.gif"/></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hyperlink" Target="https://abcnews.go.com/GMA/video/classroom-experiment-reveals-quickly-germs-spread-2675500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jpeg"/><Relationship Id="rId9" Type="http://schemas.openxmlformats.org/officeDocument/2006/relationships/image" Target="../media/image11.png"/><Relationship Id="rId14"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godyears.net/2017/11/stop-listening-to-idiots-and-get-your.html" TargetMode="Externa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5.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jpeg"/><Relationship Id="rId7" Type="http://schemas.openxmlformats.org/officeDocument/2006/relationships/image" Target="../media/image95.sv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jpeg"/><Relationship Id="rId7" Type="http://schemas.openxmlformats.org/officeDocument/2006/relationships/image" Target="../media/image104.sv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hyperlink" Target="https://youtu.be/87hAnxuh1g8" TargetMode="External"/><Relationship Id="rId5" Type="http://schemas.openxmlformats.org/officeDocument/2006/relationships/image" Target="../media/image110.png"/><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First_story_floor_plan.jpg" TargetMode="External"/><Relationship Id="rId10" Type="http://schemas.openxmlformats.org/officeDocument/2006/relationships/image" Target="../media/image28.svg"/><Relationship Id="rId4" Type="http://schemas.openxmlformats.org/officeDocument/2006/relationships/image" Target="../media/image112.jpeg"/><Relationship Id="rId9" Type="http://schemas.openxmlformats.org/officeDocument/2006/relationships/image" Target="../media/image27.png"/></Relationships>
</file>

<file path=ppt/slides/_rels/slide7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microsoft.com/office/2018/10/relationships/comments" Target="../comments/modernComment_312_75AA64DE.xml"/><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image" Target="../media/image3.jpeg"/><Relationship Id="rId7" Type="http://schemas.openxmlformats.org/officeDocument/2006/relationships/image" Target="../media/image128.svg"/><Relationship Id="rId12" Type="http://schemas.openxmlformats.org/officeDocument/2006/relationships/image" Target="../media/image133.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3.jpeg"/><Relationship Id="rId7" Type="http://schemas.openxmlformats.org/officeDocument/2006/relationships/image" Target="../media/image142.sv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 Id="rId9" Type="http://schemas.openxmlformats.org/officeDocument/2006/relationships/image" Target="../media/image144.svg"/></Relationships>
</file>

<file path=ppt/slides/_rels/slide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hyperlink" Target="mailto:RueckertK1@michigan.gov" TargetMode="Externa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video" Target="https://www.youtube.com/embed/yA7r92TFMY8?feature=oembed" TargetMode="External"/><Relationship Id="rId6" Type="http://schemas.openxmlformats.org/officeDocument/2006/relationships/image" Target="../media/image148.jpeg"/><Relationship Id="rId5" Type="http://schemas.openxmlformats.org/officeDocument/2006/relationships/image" Target="../media/image3.jpeg"/><Relationship Id="rId4" Type="http://schemas.microsoft.com/office/2018/10/relationships/comments" Target="../comments/modernComment_31D_FBD64469.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152.jpg"/><Relationship Id="rId4" Type="http://schemas.openxmlformats.org/officeDocument/2006/relationships/image" Target="../media/image151.jpg"/></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3.jpe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55.svg"/><Relationship Id="rId5" Type="http://schemas.openxmlformats.org/officeDocument/2006/relationships/hyperlink" Target="http://www.miregistry.org/" TargetMode="External"/><Relationship Id="rId10" Type="http://schemas.openxmlformats.org/officeDocument/2006/relationships/image" Target="../media/image154.png"/><Relationship Id="rId4" Type="http://schemas.openxmlformats.org/officeDocument/2006/relationships/hyperlink" Target="mailto:support@miregistry.org" TargetMode="External"/><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82282" y="150400"/>
            <a:ext cx="7531331" cy="4470400"/>
          </a:xfrm>
        </p:spPr>
        <p:txBody>
          <a:bodyPr>
            <a:normAutofit/>
          </a:bodyPr>
          <a:lstStyle/>
          <a:p>
            <a:pPr algn="ctr"/>
            <a:r>
              <a:rPr lang="en-US" sz="6000" b="1" dirty="0">
                <a:solidFill>
                  <a:srgbClr val="0C1B55"/>
                </a:solidFill>
                <a:latin typeface="Gotham Bold" pitchFamily="50" charset="0"/>
                <a:ea typeface="Montserrat"/>
                <a:cs typeface="Montserrat"/>
                <a:sym typeface="Montserrat"/>
              </a:rPr>
              <a:t>Bienvenido</a:t>
            </a:r>
            <a:br>
              <a:rPr lang="en-US" sz="3600" dirty="0">
                <a:solidFill>
                  <a:srgbClr val="0C1B55"/>
                </a:solidFill>
                <a:latin typeface="Gotham Bold" pitchFamily="50" charset="0"/>
                <a:cs typeface="Calibri" panose="020F0502020204030204" pitchFamily="34" charset="0"/>
              </a:rPr>
            </a:br>
            <a:br>
              <a:rPr lang="en-US" sz="3600" dirty="0">
                <a:solidFill>
                  <a:srgbClr val="0C1B55"/>
                </a:solidFill>
                <a:latin typeface="Gotham Bold" pitchFamily="50" charset="0"/>
                <a:cs typeface="Calibri" panose="020F0502020204030204" pitchFamily="34" charset="0"/>
              </a:rPr>
            </a:br>
            <a:br>
              <a:rPr lang="en-US" sz="3600" dirty="0">
                <a:solidFill>
                  <a:srgbClr val="0C1B55"/>
                </a:solidFill>
                <a:latin typeface="Gotham Bold" pitchFamily="50" charset="0"/>
                <a:cs typeface="Calibri" panose="020F0502020204030204" pitchFamily="34" charset="0"/>
              </a:rPr>
            </a:br>
            <a:r>
              <a:rPr lang="es-ES" sz="4000" b="0" i="0" dirty="0">
                <a:solidFill>
                  <a:srgbClr val="223F63"/>
                </a:solidFill>
                <a:effectLst/>
                <a:latin typeface="Gotham Bold" pitchFamily="50" charset="0"/>
              </a:rPr>
              <a:t>Proveedores exentos de licencia </a:t>
            </a:r>
            <a:r>
              <a:rPr lang="es-ES" sz="4000" b="0" i="0" dirty="0" err="1">
                <a:solidFill>
                  <a:srgbClr val="223F63"/>
                </a:solidFill>
                <a:effectLst/>
                <a:latin typeface="Gotham Bold" pitchFamily="50" charset="0"/>
              </a:rPr>
              <a:t>formacion</a:t>
            </a:r>
            <a:r>
              <a:rPr lang="es-ES" sz="4000" b="0" i="0" dirty="0">
                <a:solidFill>
                  <a:srgbClr val="223F63"/>
                </a:solidFill>
                <a:effectLst/>
                <a:latin typeface="Gotham Bold" pitchFamily="50" charset="0"/>
              </a:rPr>
              <a:t> previa al servicio </a:t>
            </a:r>
            <a:r>
              <a:rPr lang="en-US" sz="4000" b="1" dirty="0">
                <a:solidFill>
                  <a:srgbClr val="223F63"/>
                </a:solidFill>
                <a:latin typeface="Gotham Bold" pitchFamily="50" charset="0"/>
                <a:ea typeface="Montserrat"/>
                <a:cs typeface="Montserrat"/>
                <a:sym typeface="Montserrat"/>
              </a:rPr>
              <a:t>de Nivel 1 </a:t>
            </a:r>
            <a:br>
              <a:rPr lang="en-US" sz="36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spTree>
    <p:extLst>
      <p:ext uri="{BB962C8B-B14F-4D97-AF65-F5344CB8AC3E}">
        <p14:creationId xmlns:p14="http://schemas.microsoft.com/office/powerpoint/2010/main" val="21870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6C9C9A-334D-C791-D483-3E870959E165}"/>
              </a:ext>
              <a:ext uri="{C183D7F6-B498-43B3-948B-1728B52AA6E4}">
                <adec:decorative xmlns:adec="http://schemas.microsoft.com/office/drawing/2017/decorative" val="1"/>
              </a:ext>
            </a:extLst>
          </p:cNvPr>
          <p:cNvGrpSpPr/>
          <p:nvPr/>
        </p:nvGrpSpPr>
        <p:grpSpPr>
          <a:xfrm>
            <a:off x="-15766" y="-29901"/>
            <a:ext cx="12207766" cy="6900092"/>
            <a:chOff x="-15766" y="-29901"/>
            <a:chExt cx="12207766" cy="6900092"/>
          </a:xfrm>
        </p:grpSpPr>
        <p:grpSp>
          <p:nvGrpSpPr>
            <p:cNvPr id="9" name="Group 8">
              <a:extLst>
                <a:ext uri="{FF2B5EF4-FFF2-40B4-BE49-F238E27FC236}">
                  <a16:creationId xmlns:a16="http://schemas.microsoft.com/office/drawing/2014/main" id="{5C9D94D2-2457-6312-8E41-D85E00C4A70F}"/>
                </a:ext>
              </a:extLst>
            </p:cNvPr>
            <p:cNvGrpSpPr/>
            <p:nvPr/>
          </p:nvGrpSpPr>
          <p:grpSpPr>
            <a:xfrm>
              <a:off x="0" y="-29901"/>
              <a:ext cx="12192000" cy="6900092"/>
              <a:chOff x="0" y="-42093"/>
              <a:chExt cx="12192000" cy="6900092"/>
            </a:xfrm>
          </p:grpSpPr>
          <p:pic>
            <p:nvPicPr>
              <p:cNvPr id="12" name="Google Shape;96;p2">
                <a:extLst>
                  <a:ext uri="{FF2B5EF4-FFF2-40B4-BE49-F238E27FC236}">
                    <a16:creationId xmlns:a16="http://schemas.microsoft.com/office/drawing/2014/main" id="{37D1CAF0-1772-8164-1223-47A8E1B8A35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3" name="Picture 12">
                <a:extLst>
                  <a:ext uri="{FF2B5EF4-FFF2-40B4-BE49-F238E27FC236}">
                    <a16:creationId xmlns:a16="http://schemas.microsoft.com/office/drawing/2014/main" id="{3A9C2047-5585-D8B4-7F9A-D2F864E6431D}"/>
                  </a:ext>
                </a:extLst>
              </p:cNvPr>
              <p:cNvPicPr>
                <a:picLocks noChangeAspect="1"/>
              </p:cNvPicPr>
              <p:nvPr/>
            </p:nvPicPr>
            <p:blipFill rotWithShape="1">
              <a:blip r:embed="rId4"/>
              <a:srcRect b="54567"/>
              <a:stretch/>
            </p:blipFill>
            <p:spPr>
              <a:xfrm>
                <a:off x="0" y="-42093"/>
                <a:ext cx="12192000" cy="3138861"/>
              </a:xfrm>
              <a:prstGeom prst="rect">
                <a:avLst/>
              </a:prstGeom>
            </p:spPr>
          </p:pic>
        </p:grpSp>
        <p:cxnSp>
          <p:nvCxnSpPr>
            <p:cNvPr id="10" name="Straight Connector 9">
              <a:extLst>
                <a:ext uri="{FF2B5EF4-FFF2-40B4-BE49-F238E27FC236}">
                  <a16:creationId xmlns:a16="http://schemas.microsoft.com/office/drawing/2014/main" id="{78D9666C-C011-B53C-8DC2-262A844B74EB}"/>
                </a:ext>
              </a:extLst>
            </p:cNvPr>
            <p:cNvCxnSpPr/>
            <p:nvPr/>
          </p:nvCxnSpPr>
          <p:spPr>
            <a:xfrm>
              <a:off x="0" y="3063282"/>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0E13C7B-85D0-AD13-86F0-D24EB2C0EC8C}"/>
                </a:ext>
              </a:extLst>
            </p:cNvPr>
            <p:cNvCxnSpPr/>
            <p:nvPr/>
          </p:nvCxnSpPr>
          <p:spPr>
            <a:xfrm>
              <a:off x="-15766"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2ED0274E-77CF-B79A-FAFF-76D9D89B78A9}"/>
              </a:ext>
            </a:extLst>
          </p:cNvPr>
          <p:cNvSpPr txBox="1">
            <a:spLocks/>
          </p:cNvSpPr>
          <p:nvPr/>
        </p:nvSpPr>
        <p:spPr>
          <a:xfrm>
            <a:off x="1210604" y="4401440"/>
            <a:ext cx="10965630" cy="2233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rtl="0">
              <a:lnSpc>
                <a:spcPct val="90000"/>
              </a:lnSpc>
              <a:spcBef>
                <a:spcPts val="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Haga preguntas</a:t>
            </a:r>
            <a:endParaRPr lang="es-ES" sz="2800" dirty="0">
              <a:latin typeface="Gotham Book" panose="02000604040000020004" pitchFamily="50" charset="0"/>
            </a:endParaRPr>
          </a:p>
          <a:p>
            <a:pPr marL="342900" marR="0" lvl="0" indent="-342900" algn="l" rtl="0">
              <a:lnSpc>
                <a:spcPct val="90000"/>
              </a:lnSpc>
              <a:spcBef>
                <a:spcPts val="90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Comparta sus conocimientos; respete las opiniones de los demás</a:t>
            </a:r>
            <a:endParaRPr lang="es-ES" sz="2800" dirty="0">
              <a:latin typeface="Gotham Book" panose="02000604040000020004" pitchFamily="50" charset="0"/>
            </a:endParaRPr>
          </a:p>
          <a:p>
            <a:pPr marL="342900" marR="0" lvl="0" indent="-342900" algn="l" rtl="0">
              <a:lnSpc>
                <a:spcPct val="90000"/>
              </a:lnSpc>
              <a:spcBef>
                <a:spcPts val="90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Apague los teléfonos móviles o póngalos en vibrador</a:t>
            </a:r>
            <a:endParaRPr lang="es-ES" sz="2800" dirty="0">
              <a:latin typeface="Gotham Book" panose="02000604040000020004" pitchFamily="50" charset="0"/>
            </a:endParaRPr>
          </a:p>
          <a:p>
            <a:pPr marL="342900" marR="0" lvl="0" indent="-342900" algn="l" rtl="0">
              <a:lnSpc>
                <a:spcPct val="90000"/>
              </a:lnSpc>
              <a:spcBef>
                <a:spcPts val="90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Cuídese a sí mismo</a:t>
            </a:r>
            <a:endParaRPr lang="es-ES" sz="2800" dirty="0">
              <a:latin typeface="Gotham Book" panose="02000604040000020004" pitchFamily="50" charset="0"/>
            </a:endParaRPr>
          </a:p>
          <a:p>
            <a:pPr>
              <a:spcAft>
                <a:spcPts val="1200"/>
              </a:spcAft>
            </a:pPr>
            <a:endParaRPr lang="en-US" sz="2400" dirty="0">
              <a:solidFill>
                <a:srgbClr val="0C1B55"/>
              </a:solidFill>
              <a:latin typeface="Gotham Book" panose="02000604040000020004" pitchFamily="50" charset="0"/>
              <a:cs typeface="Calibri" panose="020F0502020204030204" pitchFamily="34" charset="0"/>
            </a:endParaRP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539442" y="3337897"/>
            <a:ext cx="5977736" cy="769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i="0" u="none" strike="noStrike" cap="none" dirty="0" err="1">
                <a:solidFill>
                  <a:srgbClr val="0C1B55"/>
                </a:solidFill>
                <a:latin typeface="Montserrat"/>
                <a:ea typeface="Montserrat"/>
                <a:cs typeface="Montserrat"/>
                <a:sym typeface="Montserrat"/>
              </a:rPr>
              <a:t>Acuerdos</a:t>
            </a:r>
            <a:r>
              <a:rPr lang="en-US" sz="4000" b="1" i="0" u="none" strike="noStrike" cap="none" dirty="0">
                <a:solidFill>
                  <a:srgbClr val="0C1B55"/>
                </a:solidFill>
                <a:latin typeface="Montserrat"/>
                <a:ea typeface="Montserrat"/>
                <a:cs typeface="Montserrat"/>
                <a:sym typeface="Montserrat"/>
              </a:rPr>
              <a:t> de </a:t>
            </a:r>
            <a:r>
              <a:rPr lang="en-US" sz="4000" b="1" i="0" u="none" strike="noStrike" cap="none" dirty="0" err="1">
                <a:solidFill>
                  <a:srgbClr val="0C1B55"/>
                </a:solidFill>
                <a:latin typeface="Montserrat"/>
                <a:ea typeface="Montserrat"/>
                <a:cs typeface="Montserrat"/>
                <a:sym typeface="Montserrat"/>
              </a:rPr>
              <a:t>trabajo</a:t>
            </a:r>
            <a:r>
              <a:rPr lang="en-US" sz="4000" b="1" i="0" u="none" strike="noStrike" cap="none" dirty="0">
                <a:solidFill>
                  <a:srgbClr val="0C1B55"/>
                </a:solidFill>
                <a:latin typeface="Montserrat"/>
                <a:ea typeface="Montserrat"/>
                <a:cs typeface="Montserrat"/>
                <a:sym typeface="Montserrat"/>
              </a:rPr>
              <a:t>  </a:t>
            </a:r>
            <a:endParaRPr kumimoji="0" lang="en-US" sz="4000" b="0" i="0" u="none" strike="noStrike" kern="1200" cap="none" spc="0" normalizeH="0" baseline="0" noProof="0" dirty="0">
              <a:ln>
                <a:noFill/>
              </a:ln>
              <a:solidFill>
                <a:srgbClr val="0C1B55"/>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605718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3" name="Picture 2" descr="A picture containing text, screenshot, person, computer">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dirty="0">
                <a:solidFill>
                  <a:srgbClr val="0C1B55"/>
                </a:solidFill>
                <a:latin typeface="Gotham Book" panose="02000604040000020004" pitchFamily="50" charset="0"/>
              </a:rPr>
              <a:t>www.Michigan.gov/childcare</a:t>
            </a:r>
          </a:p>
          <a:p>
            <a:pPr>
              <a:spcAft>
                <a:spcPts val="3000"/>
              </a:spcAft>
              <a:buClr>
                <a:srgbClr val="00A886"/>
              </a:buClr>
            </a:pPr>
            <a:r>
              <a:rPr lang="en-US" sz="2800" dirty="0">
                <a:solidFill>
                  <a:srgbClr val="0C1B55"/>
                </a:solidFill>
                <a:latin typeface="Gotham Book" panose="02000604040000020004" pitchFamily="50" charset="0"/>
              </a:rPr>
              <a:t>866-990-3227</a:t>
            </a:r>
          </a:p>
          <a:p>
            <a:pPr>
              <a:spcAft>
                <a:spcPts val="3000"/>
              </a:spcAft>
              <a:buClr>
                <a:srgbClr val="00A886"/>
              </a:buClr>
            </a:pPr>
            <a:r>
              <a:rPr lang="en-US" sz="2800" dirty="0">
                <a:solidFill>
                  <a:srgbClr val="0C1B55"/>
                </a:solidFill>
                <a:latin typeface="Gotham Book" panose="02000604040000020004" pitchFamily="50" charset="0"/>
              </a:rPr>
              <a:t>517-284-7529</a:t>
            </a:r>
          </a:p>
          <a:p>
            <a:pPr lvl="4">
              <a:spcAft>
                <a:spcPts val="3000"/>
              </a:spcAft>
              <a:buClr>
                <a:srgbClr val="00A886"/>
              </a:buClr>
            </a:pPr>
            <a:endParaRPr lang="en-US" sz="2800" dirty="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
        <p:nvSpPr>
          <p:cNvPr id="5" name="Rectangle 1">
            <a:extLst>
              <a:ext uri="{FF2B5EF4-FFF2-40B4-BE49-F238E27FC236}">
                <a16:creationId xmlns:a16="http://schemas.microsoft.com/office/drawing/2014/main" id="{E4058799-024D-3E3C-DB3E-1006028FB2F7}"/>
              </a:ext>
            </a:extLst>
          </p:cNvPr>
          <p:cNvSpPr>
            <a:spLocks noGrp="1" noChangeArrowheads="1"/>
          </p:cNvSpPr>
          <p:nvPr>
            <p:ph type="ctrTitle"/>
          </p:nvPr>
        </p:nvSpPr>
        <p:spPr bwMode="auto">
          <a:xfrm>
            <a:off x="311481" y="450594"/>
            <a:ext cx="11137985" cy="120546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0C1B55"/>
                </a:solidFill>
                <a:effectLst/>
                <a:latin typeface="Gotham Bold" pitchFamily="50" charset="0"/>
              </a:rPr>
              <a:t>Información sobre el programa de cuidado</a:t>
            </a:r>
            <a:br>
              <a:rPr kumimoji="0" lang="es-ES" altLang="en-US" sz="4000" b="0" i="0" u="none" strike="noStrike" cap="none" normalizeH="0" baseline="0" dirty="0">
                <a:ln>
                  <a:noFill/>
                </a:ln>
                <a:solidFill>
                  <a:srgbClr val="0C1B55"/>
                </a:solidFill>
                <a:effectLst/>
                <a:latin typeface="Gotham Bold" pitchFamily="50" charset="0"/>
              </a:rPr>
            </a:br>
            <a:r>
              <a:rPr kumimoji="0" lang="es-ES" altLang="en-US" sz="4000" b="0" i="0" u="none" strike="noStrike" cap="none" normalizeH="0" baseline="0" dirty="0">
                <a:ln>
                  <a:noFill/>
                </a:ln>
                <a:solidFill>
                  <a:srgbClr val="0C1B55"/>
                </a:solidFill>
                <a:effectLst/>
                <a:latin typeface="Gotham Bold" pitchFamily="50" charset="0"/>
              </a:rPr>
              <a:t>y desarrollo infantil </a:t>
            </a:r>
          </a:p>
        </p:txBody>
      </p:sp>
    </p:spTree>
    <p:extLst>
      <p:ext uri="{BB962C8B-B14F-4D97-AF65-F5344CB8AC3E}">
        <p14:creationId xmlns:p14="http://schemas.microsoft.com/office/powerpoint/2010/main" val="791606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fontScale="90000"/>
          </a:bodyPr>
          <a:lstStyle/>
          <a:p>
            <a:pPr lvl="0">
              <a:spcBef>
                <a:spcPts val="0"/>
              </a:spcBef>
            </a:pPr>
            <a:r>
              <a:rPr lang="es-ES" sz="4000" b="1" dirty="0">
                <a:solidFill>
                  <a:srgbClr val="0C1B55"/>
                </a:solidFill>
                <a:latin typeface="Gotham Bold" pitchFamily="50" charset="0"/>
                <a:ea typeface="Arial"/>
                <a:cs typeface="Arial"/>
                <a:sym typeface="Arial"/>
              </a:rPr>
              <a:t>Primeros Auxilios Pediátricos y</a:t>
            </a:r>
            <a:br>
              <a:rPr lang="es-ES" sz="4000" dirty="0">
                <a:solidFill>
                  <a:srgbClr val="0C1B55"/>
                </a:solidFill>
                <a:latin typeface="Gotham Bold" pitchFamily="50" charset="0"/>
              </a:rPr>
            </a:br>
            <a:r>
              <a:rPr lang="es-ES" sz="4000" b="1" dirty="0">
                <a:solidFill>
                  <a:srgbClr val="0C1B55"/>
                </a:solidFill>
                <a:latin typeface="Gotham Bold" pitchFamily="50" charset="0"/>
                <a:ea typeface="Arial"/>
                <a:cs typeface="Arial"/>
                <a:sym typeface="Arial"/>
              </a:rPr>
              <a:t>Reanimación Cardiopulmonar Pediátrica (RCP)</a:t>
            </a:r>
            <a:endParaRPr lang="en-US" sz="4000" dirty="0">
              <a:solidFill>
                <a:srgbClr val="0C1B55"/>
              </a:solidFill>
              <a:latin typeface="Gotham Bold" pitchFamily="50" charset="0"/>
            </a:endParaRP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rtlCol="0">
            <a:spAutoFit/>
          </a:bodyPr>
          <a:lstStyle/>
          <a:p>
            <a:pPr algn="ctr"/>
            <a:r>
              <a:rPr lang="en-US" sz="2800" dirty="0">
                <a:solidFill>
                  <a:srgbClr val="0C1B55"/>
                </a:solidFill>
                <a:latin typeface="Gotham Book" panose="02000604040000020004" pitchFamily="50" charset="0"/>
                <a:ea typeface="+mn-lt"/>
                <a:cs typeface="+mn-lt"/>
              </a:rPr>
              <a:t>https://forms.office.com/r/b71Mg0aiSn</a:t>
            </a:r>
          </a:p>
        </p:txBody>
      </p:sp>
      <p:pic>
        <p:nvPicPr>
          <p:cNvPr id="6" name="Picture 2" descr="Qr code">
            <a:extLst>
              <a:ext uri="{FF2B5EF4-FFF2-40B4-BE49-F238E27FC236}">
                <a16:creationId xmlns:a16="http://schemas.microsoft.com/office/drawing/2014/main" id="{CBE6FE57-2916-E954-69A9-28B63AD9AFB9}"/>
              </a:ext>
            </a:extLst>
          </p:cNvPr>
          <p:cNvPicPr>
            <a:picLocks noChangeAspect="1" noChangeArrowheads="1"/>
          </p:cNvPicPr>
          <p:nvPr/>
        </p:nvPicPr>
        <p:blipFill>
          <a:blip r:embed="rId4"/>
          <a:srcRect/>
          <a:stretch/>
        </p:blipFill>
        <p:spPr bwMode="auto">
          <a:xfrm>
            <a:off x="4214857" y="2446806"/>
            <a:ext cx="3762284" cy="376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833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72835" y="2256509"/>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dirty="0">
                <a:solidFill>
                  <a:schemeClr val="bg1"/>
                </a:solidFill>
                <a:latin typeface="Gotham Bold" pitchFamily="50" charset="0"/>
                <a:ea typeface="Open Sans"/>
                <a:cs typeface="Open Sans"/>
                <a:sym typeface="Open Sans"/>
              </a:rPr>
              <a:t>Conceptos básicos de RCP y primero auxilios</a:t>
            </a:r>
            <a:br>
              <a:rPr lang="es-ES" dirty="0">
                <a:solidFill>
                  <a:schemeClr val="bg1"/>
                </a:solidFill>
                <a:latin typeface="Gotham Bold" pitchFamily="50" charset="0"/>
                <a:ea typeface="Open Sans"/>
                <a:cs typeface="Open Sans"/>
                <a:sym typeface="Open Sans"/>
              </a:rPr>
            </a:b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2104424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55627" y="666421"/>
            <a:ext cx="11294378" cy="854876"/>
          </a:xfrm>
        </p:spPr>
        <p:txBody>
          <a:bodyPr>
            <a:noAutofit/>
          </a:bodyPr>
          <a:lstStyle/>
          <a:p>
            <a:pPr algn="l"/>
            <a:r>
              <a:rPr lang="es-ES" sz="4000" dirty="0">
                <a:solidFill>
                  <a:srgbClr val="0C1B55"/>
                </a:solidFill>
                <a:latin typeface="Gotham Bold" pitchFamily="50" charset="0"/>
                <a:ea typeface="Open Sans"/>
                <a:cs typeface="Open Sans"/>
                <a:sym typeface="Open Sans"/>
              </a:rPr>
              <a:t>Qué es los primeros auxilios?</a:t>
            </a:r>
            <a:br>
              <a:rPr lang="es-ES" sz="4000" dirty="0">
                <a:solidFill>
                  <a:srgbClr val="498500"/>
                </a:solidFill>
                <a:latin typeface="Open Sans"/>
                <a:ea typeface="Open Sans"/>
                <a:cs typeface="Open Sans"/>
                <a:sym typeface="Open Sans"/>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1220592" y="1521297"/>
            <a:ext cx="10641855" cy="2762808"/>
          </a:xfrm>
          <a:prstGeom prst="rect">
            <a:avLst/>
          </a:prstGeom>
          <a:noFill/>
        </p:spPr>
        <p:txBody>
          <a:bodyPr wrap="square" rtlCol="0">
            <a:spAutoFit/>
          </a:bodyPr>
          <a:lstStyle/>
          <a:p>
            <a:pPr marL="342900" marR="0" lvl="0" indent="-342900" algn="l" rtl="0">
              <a:spcBef>
                <a:spcPts val="0"/>
              </a:spcBef>
              <a:spcAft>
                <a:spcPts val="0"/>
              </a:spcAft>
              <a:buClr>
                <a:srgbClr val="498500"/>
              </a:buClr>
              <a:buSzPts val="2740"/>
              <a:buFont typeface="Noto Sans Symbols"/>
              <a:buChar char="▪"/>
            </a:pPr>
            <a:r>
              <a:rPr lang="es-ES" sz="2800" dirty="0">
                <a:solidFill>
                  <a:schemeClr val="dk1"/>
                </a:solidFill>
                <a:latin typeface="Gotham Book" panose="02000604040000020004" pitchFamily="50" charset="0"/>
                <a:ea typeface="Open Sans"/>
                <a:cs typeface="Open Sans"/>
                <a:sym typeface="Open Sans"/>
              </a:rPr>
              <a:t>Se utiliza cuando se necesita tratamiento urgente ante una lesión o enfermedad</a:t>
            </a:r>
          </a:p>
          <a:p>
            <a:pPr marL="342900" marR="0" lvl="0" indent="-342900" algn="l" rtl="0">
              <a:spcBef>
                <a:spcPts val="0"/>
              </a:spcBef>
              <a:spcAft>
                <a:spcPts val="0"/>
              </a:spcAft>
              <a:buClr>
                <a:srgbClr val="498500"/>
              </a:buClr>
              <a:buSzPts val="2740"/>
              <a:buFont typeface="Noto Sans Symbols"/>
              <a:buChar char="▪"/>
            </a:pPr>
            <a:endParaRPr lang="es-ES" sz="2800" dirty="0">
              <a:solidFill>
                <a:schemeClr val="dk1"/>
              </a:solidFill>
              <a:latin typeface="Gotham Book" panose="02000604040000020004" pitchFamily="50" charset="0"/>
              <a:ea typeface="Open Sans"/>
              <a:cs typeface="Open Sans"/>
              <a:sym typeface="Open Sans"/>
            </a:endParaRPr>
          </a:p>
          <a:p>
            <a:pPr marL="342900" marR="0" lvl="0" indent="-342900" algn="l" rtl="0">
              <a:spcBef>
                <a:spcPts val="0"/>
              </a:spcBef>
              <a:spcAft>
                <a:spcPts val="0"/>
              </a:spcAft>
              <a:buClr>
                <a:srgbClr val="498500"/>
              </a:buClr>
              <a:buSzPts val="2740"/>
              <a:buFont typeface="Noto Sans Symbols"/>
              <a:buChar char="▪"/>
            </a:pPr>
            <a:r>
              <a:rPr lang="es-ES" sz="2800" dirty="0">
                <a:solidFill>
                  <a:schemeClr val="dk1"/>
                </a:solidFill>
                <a:latin typeface="Gotham Book" panose="02000604040000020004" pitchFamily="50" charset="0"/>
                <a:ea typeface="Open Sans"/>
                <a:cs typeface="Open Sans"/>
                <a:sym typeface="Open Sans"/>
              </a:rPr>
              <a:t>La lesión o enfermedad puede requerir o no tratamiento médico adicional</a:t>
            </a:r>
            <a:endParaRPr lang="es-ES" sz="3200" dirty="0">
              <a:solidFill>
                <a:schemeClr val="dk1"/>
              </a:solidFill>
              <a:latin typeface="Gotham Book" panose="02000604040000020004" pitchFamily="50" charset="0"/>
              <a:ea typeface="Open Sans"/>
              <a:cs typeface="Open Sans"/>
              <a:sym typeface="Open Sans"/>
            </a:endParaRPr>
          </a:p>
          <a:p>
            <a:pPr lvl="0">
              <a:lnSpc>
                <a:spcPct val="90000"/>
              </a:lnSpc>
              <a:spcBef>
                <a:spcPts val="1000"/>
              </a:spcBef>
              <a:buClr>
                <a:srgbClr val="7F7F7F"/>
              </a:buClr>
              <a:buSzPts val="2800"/>
            </a:pPr>
            <a:endParaRPr lang="es-ES" sz="2800" dirty="0">
              <a:solidFill>
                <a:schemeClr val="dk1"/>
              </a:solidFill>
              <a:latin typeface="Gotham Book" panose="02000604040000020004" pitchFamily="50" charset="0"/>
              <a:ea typeface="Open Sans"/>
              <a:cs typeface="Open Sans"/>
              <a:sym typeface="Open Sans"/>
            </a:endParaRPr>
          </a:p>
        </p:txBody>
      </p:sp>
      <p:pic>
        <p:nvPicPr>
          <p:cNvPr id="6" name="Graphic 5" descr="First aid kit with solid fill">
            <a:extLst>
              <a:ext uri="{FF2B5EF4-FFF2-40B4-BE49-F238E27FC236}">
                <a16:creationId xmlns:a16="http://schemas.microsoft.com/office/drawing/2014/main" id="{B061A38C-C07E-7D15-2202-19C9C8B319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391" y="3826904"/>
            <a:ext cx="1978497" cy="1978497"/>
          </a:xfrm>
          <a:prstGeom prst="rect">
            <a:avLst/>
          </a:prstGeom>
        </p:spPr>
      </p:pic>
    </p:spTree>
    <p:extLst>
      <p:ext uri="{BB962C8B-B14F-4D97-AF65-F5344CB8AC3E}">
        <p14:creationId xmlns:p14="http://schemas.microsoft.com/office/powerpoint/2010/main" val="453047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55627" y="666421"/>
            <a:ext cx="11294378" cy="854876"/>
          </a:xfrm>
        </p:spPr>
        <p:txBody>
          <a:bodyPr>
            <a:noAutofit/>
          </a:bodyPr>
          <a:lstStyle/>
          <a:p>
            <a:pPr algn="l"/>
            <a:r>
              <a:rPr lang="es-ES" sz="4000" dirty="0">
                <a:solidFill>
                  <a:srgbClr val="0C1B55"/>
                </a:solidFill>
                <a:latin typeface="Gotham Bold" pitchFamily="50" charset="0"/>
                <a:ea typeface="Open Sans"/>
                <a:cs typeface="Open Sans"/>
                <a:sym typeface="Open Sans"/>
              </a:rPr>
              <a:t>Qué es los primeros auxilios?</a:t>
            </a:r>
            <a:br>
              <a:rPr lang="es-ES" sz="4000" dirty="0">
                <a:solidFill>
                  <a:srgbClr val="498500"/>
                </a:solidFill>
                <a:latin typeface="Open Sans"/>
                <a:ea typeface="Open Sans"/>
                <a:cs typeface="Open Sans"/>
                <a:sym typeface="Open Sans"/>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3571219" y="2206684"/>
            <a:ext cx="11128989" cy="369332"/>
          </a:xfrm>
          <a:prstGeom prst="rect">
            <a:avLst/>
          </a:prstGeom>
          <a:noFill/>
        </p:spPr>
        <p:txBody>
          <a:bodyPr wrap="square" rtlCol="0">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a:solidFill>
                  <a:srgbClr val="0C1B55"/>
                </a:solidFill>
                <a:latin typeface="Gotham Book" panose="02000604040000020004" pitchFamily="50" charset="0"/>
                <a:ea typeface="Trebuchet MS"/>
                <a:cs typeface="Trebuchet MS"/>
                <a:sym typeface="Trebuchet MS"/>
              </a:rPr>
              <a:t>Hemorragias</a:t>
            </a:r>
            <a:endParaRPr lang="en-US" sz="2000" dirty="0">
              <a:solidFill>
                <a:srgbClr val="0C1B55"/>
              </a:solidFill>
              <a:latin typeface="Gotham Book" panose="02000604040000020004" pitchFamily="50" charset="0"/>
              <a:ea typeface="Arial"/>
              <a:cs typeface="Arial"/>
              <a:sym typeface="Arial"/>
            </a:endParaRPr>
          </a:p>
        </p:txBody>
      </p:sp>
      <p:sp>
        <p:nvSpPr>
          <p:cNvPr id="4" name="Rectangle: Rounded Corners 3">
            <a:extLst>
              <a:ext uri="{FF2B5EF4-FFF2-40B4-BE49-F238E27FC236}">
                <a16:creationId xmlns:a16="http://schemas.microsoft.com/office/drawing/2014/main" id="{C595608B-AA5E-986C-93FA-164D104E3963}"/>
              </a:ext>
            </a:extLst>
          </p:cNvPr>
          <p:cNvSpPr/>
          <p:nvPr/>
        </p:nvSpPr>
        <p:spPr>
          <a:xfrm>
            <a:off x="815090" y="1465972"/>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5C14C1A-73FF-5983-E1AF-585EE491FB38}"/>
              </a:ext>
              <a:ext uri="{C183D7F6-B498-43B3-948B-1728B52AA6E4}">
                <adec:decorative xmlns:adec="http://schemas.microsoft.com/office/drawing/2017/decorative" val="1"/>
              </a:ext>
            </a:extLst>
          </p:cNvPr>
          <p:cNvSpPr/>
          <p:nvPr/>
        </p:nvSpPr>
        <p:spPr>
          <a:xfrm>
            <a:off x="3630926" y="1465972"/>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0122E44-A9D8-696F-9F92-FFB246C4928F}"/>
              </a:ext>
              <a:ext uri="{C183D7F6-B498-43B3-948B-1728B52AA6E4}">
                <adec:decorative xmlns:adec="http://schemas.microsoft.com/office/drawing/2017/decorative" val="1"/>
              </a:ext>
            </a:extLst>
          </p:cNvPr>
          <p:cNvSpPr/>
          <p:nvPr/>
        </p:nvSpPr>
        <p:spPr>
          <a:xfrm>
            <a:off x="6602572" y="1465972"/>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92FCAA-8726-3FD8-214F-A75B3109AFB8}"/>
              </a:ext>
              <a:ext uri="{C183D7F6-B498-43B3-948B-1728B52AA6E4}">
                <adec:decorative xmlns:adec="http://schemas.microsoft.com/office/drawing/2017/decorative" val="1"/>
              </a:ext>
            </a:extLst>
          </p:cNvPr>
          <p:cNvSpPr/>
          <p:nvPr/>
        </p:nvSpPr>
        <p:spPr>
          <a:xfrm>
            <a:off x="9449442" y="1465972"/>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AB513D2-1D51-378E-2B35-25A9C6432372}"/>
              </a:ext>
              <a:ext uri="{C183D7F6-B498-43B3-948B-1728B52AA6E4}">
                <adec:decorative xmlns:adec="http://schemas.microsoft.com/office/drawing/2017/decorative" val="1"/>
              </a:ext>
            </a:extLst>
          </p:cNvPr>
          <p:cNvSpPr/>
          <p:nvPr/>
        </p:nvSpPr>
        <p:spPr>
          <a:xfrm>
            <a:off x="815090" y="4004986"/>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AC15CF8-881E-D7D8-61A5-03CF1072B8B0}"/>
              </a:ext>
              <a:ext uri="{C183D7F6-B498-43B3-948B-1728B52AA6E4}">
                <adec:decorative xmlns:adec="http://schemas.microsoft.com/office/drawing/2017/decorative" val="1"/>
              </a:ext>
            </a:extLst>
          </p:cNvPr>
          <p:cNvSpPr/>
          <p:nvPr/>
        </p:nvSpPr>
        <p:spPr>
          <a:xfrm>
            <a:off x="3646443" y="4004986"/>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76CDF44-4708-DF2A-127E-B007A22DDCB5}"/>
              </a:ext>
              <a:ext uri="{C183D7F6-B498-43B3-948B-1728B52AA6E4}">
                <adec:decorative xmlns:adec="http://schemas.microsoft.com/office/drawing/2017/decorative" val="1"/>
              </a:ext>
            </a:extLst>
          </p:cNvPr>
          <p:cNvSpPr/>
          <p:nvPr/>
        </p:nvSpPr>
        <p:spPr>
          <a:xfrm>
            <a:off x="6618089" y="4004986"/>
            <a:ext cx="2356373"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809682E-B003-3D04-344F-59FFA2CAB602}"/>
              </a:ext>
              <a:ext uri="{C183D7F6-B498-43B3-948B-1728B52AA6E4}">
                <adec:decorative xmlns:adec="http://schemas.microsoft.com/office/drawing/2017/decorative" val="1"/>
              </a:ext>
            </a:extLst>
          </p:cNvPr>
          <p:cNvSpPr/>
          <p:nvPr/>
        </p:nvSpPr>
        <p:spPr>
          <a:xfrm>
            <a:off x="9433926" y="4004986"/>
            <a:ext cx="2216080" cy="1963028"/>
          </a:xfrm>
          <a:prstGeom prst="roundRect">
            <a:avLst>
              <a:gd name="adj" fmla="val 22809"/>
            </a:avLst>
          </a:prstGeom>
          <a:noFill/>
          <a:ln w="57150">
            <a:solidFill>
              <a:srgbClr val="00A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749DFF-48F9-65A0-ADD4-49BD6A09984A}"/>
              </a:ext>
            </a:extLst>
          </p:cNvPr>
          <p:cNvSpPr txBox="1"/>
          <p:nvPr/>
        </p:nvSpPr>
        <p:spPr>
          <a:xfrm>
            <a:off x="-107234" y="2170422"/>
            <a:ext cx="9832692" cy="646331"/>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dirty="0" err="1">
                <a:solidFill>
                  <a:srgbClr val="0C1B55"/>
                </a:solidFill>
                <a:latin typeface="Gotham Book" panose="02000604040000020004" pitchFamily="50" charset="0"/>
                <a:ea typeface="Trebuchet MS"/>
                <a:cs typeface="Trebuchet MS"/>
                <a:sym typeface="Trebuchet MS"/>
              </a:rPr>
              <a:t>Heridas</a:t>
            </a:r>
            <a:r>
              <a:rPr lang="en-US" sz="2000" dirty="0">
                <a:solidFill>
                  <a:srgbClr val="0C1B55"/>
                </a:solidFill>
                <a:latin typeface="Gotham Book" panose="02000604040000020004" pitchFamily="50" charset="0"/>
                <a:ea typeface="Trebuchet MS"/>
                <a:cs typeface="Trebuchet MS"/>
                <a:sym typeface="Trebuchet MS"/>
              </a:rPr>
              <a:t> </a:t>
            </a:r>
            <a:r>
              <a:rPr lang="en-US" sz="2000" dirty="0" err="1">
                <a:solidFill>
                  <a:srgbClr val="0C1B55"/>
                </a:solidFill>
                <a:latin typeface="Gotham Book" panose="02000604040000020004" pitchFamily="50" charset="0"/>
                <a:ea typeface="Trebuchet MS"/>
                <a:cs typeface="Trebuchet MS"/>
                <a:sym typeface="Trebuchet MS"/>
              </a:rPr>
              <a:t>Abiertas</a:t>
            </a:r>
            <a:r>
              <a:rPr lang="en-US" sz="2000" dirty="0">
                <a:solidFill>
                  <a:srgbClr val="0C1B55"/>
                </a:solidFill>
                <a:latin typeface="Gotham Book" panose="02000604040000020004" pitchFamily="50" charset="0"/>
                <a:ea typeface="Trebuchet MS"/>
                <a:cs typeface="Trebuchet MS"/>
                <a:sym typeface="Trebuchet MS"/>
              </a:rPr>
              <a:t> </a:t>
            </a:r>
          </a:p>
          <a:p>
            <a:pPr marL="0" marR="0" lvl="0" indent="0" algn="ctr" rtl="0">
              <a:lnSpc>
                <a:spcPct val="90000"/>
              </a:lnSpc>
              <a:spcBef>
                <a:spcPts val="0"/>
              </a:spcBef>
              <a:spcAft>
                <a:spcPts val="0"/>
              </a:spcAft>
              <a:buClr>
                <a:srgbClr val="000000"/>
              </a:buClr>
              <a:buSzPts val="1800"/>
              <a:buFont typeface="Trebuchet MS"/>
              <a:buNone/>
            </a:pPr>
            <a:r>
              <a:rPr lang="en-US" sz="2000" dirty="0" err="1">
                <a:solidFill>
                  <a:srgbClr val="0C1B55"/>
                </a:solidFill>
                <a:latin typeface="Gotham Book" panose="02000604040000020004" pitchFamily="50" charset="0"/>
                <a:ea typeface="Trebuchet MS"/>
                <a:cs typeface="Trebuchet MS"/>
                <a:sym typeface="Trebuchet MS"/>
              </a:rPr>
              <a:t>Sangrantes</a:t>
            </a:r>
            <a:endParaRPr lang="en-US" sz="2000" dirty="0">
              <a:solidFill>
                <a:srgbClr val="0C1B55"/>
              </a:solidFill>
              <a:latin typeface="Gotham Book" panose="02000604040000020004" pitchFamily="50" charset="0"/>
              <a:ea typeface="Arial"/>
              <a:cs typeface="Arial"/>
              <a:sym typeface="Arial"/>
            </a:endParaRPr>
          </a:p>
        </p:txBody>
      </p:sp>
      <p:sp>
        <p:nvSpPr>
          <p:cNvPr id="16" name="TextBox 15">
            <a:extLst>
              <a:ext uri="{FF2B5EF4-FFF2-40B4-BE49-F238E27FC236}">
                <a16:creationId xmlns:a16="http://schemas.microsoft.com/office/drawing/2014/main" id="{65B6A17B-0A14-5E31-1124-B8D03F29333B}"/>
              </a:ext>
            </a:extLst>
          </p:cNvPr>
          <p:cNvSpPr txBox="1"/>
          <p:nvPr/>
        </p:nvSpPr>
        <p:spPr>
          <a:xfrm>
            <a:off x="2781717" y="2278252"/>
            <a:ext cx="9832692" cy="369332"/>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dirty="0" err="1">
                <a:solidFill>
                  <a:srgbClr val="0C1B55"/>
                </a:solidFill>
                <a:latin typeface="Gotham Book" panose="02000604040000020004" pitchFamily="50" charset="0"/>
                <a:ea typeface="Trebuchet MS"/>
                <a:cs typeface="Trebuchet MS"/>
                <a:sym typeface="Trebuchet MS"/>
              </a:rPr>
              <a:t>Ataques</a:t>
            </a:r>
            <a:endParaRPr lang="en-US" sz="2000" dirty="0">
              <a:solidFill>
                <a:srgbClr val="0C1B55"/>
              </a:solidFill>
              <a:latin typeface="Gotham Book" panose="02000604040000020004" pitchFamily="50" charset="0"/>
              <a:ea typeface="Arial"/>
              <a:cs typeface="Arial"/>
              <a:sym typeface="Arial"/>
            </a:endParaRPr>
          </a:p>
        </p:txBody>
      </p:sp>
      <p:sp>
        <p:nvSpPr>
          <p:cNvPr id="18" name="TextBox 17">
            <a:extLst>
              <a:ext uri="{FF2B5EF4-FFF2-40B4-BE49-F238E27FC236}">
                <a16:creationId xmlns:a16="http://schemas.microsoft.com/office/drawing/2014/main" id="{5849B610-747F-8751-55AE-007B5653C641}"/>
              </a:ext>
            </a:extLst>
          </p:cNvPr>
          <p:cNvSpPr txBox="1"/>
          <p:nvPr/>
        </p:nvSpPr>
        <p:spPr>
          <a:xfrm>
            <a:off x="5731436" y="2153380"/>
            <a:ext cx="9832692" cy="646331"/>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dirty="0" err="1">
                <a:solidFill>
                  <a:srgbClr val="0C1B55"/>
                </a:solidFill>
                <a:latin typeface="Gotham Book" panose="02000604040000020004" pitchFamily="50" charset="0"/>
                <a:ea typeface="Trebuchet MS"/>
                <a:cs typeface="Trebuchet MS"/>
                <a:sym typeface="Trebuchet MS"/>
              </a:rPr>
              <a:t>Reacciones</a:t>
            </a:r>
            <a:r>
              <a:rPr lang="en-US" sz="2000" dirty="0">
                <a:solidFill>
                  <a:srgbClr val="0C1B55"/>
                </a:solidFill>
                <a:latin typeface="Gotham Book" panose="02000604040000020004" pitchFamily="50" charset="0"/>
                <a:ea typeface="Trebuchet MS"/>
                <a:cs typeface="Trebuchet MS"/>
                <a:sym typeface="Trebuchet MS"/>
              </a:rPr>
              <a:t> </a:t>
            </a:r>
          </a:p>
          <a:p>
            <a:pPr marL="0" marR="0" lvl="0" indent="0" algn="ctr" rtl="0">
              <a:lnSpc>
                <a:spcPct val="90000"/>
              </a:lnSpc>
              <a:spcBef>
                <a:spcPts val="0"/>
              </a:spcBef>
              <a:spcAft>
                <a:spcPts val="0"/>
              </a:spcAft>
              <a:buClr>
                <a:srgbClr val="000000"/>
              </a:buClr>
              <a:buSzPts val="1800"/>
              <a:buFont typeface="Trebuchet MS"/>
              <a:buNone/>
            </a:pPr>
            <a:r>
              <a:rPr lang="en-US" sz="2000" dirty="0" err="1">
                <a:solidFill>
                  <a:srgbClr val="0C1B55"/>
                </a:solidFill>
                <a:latin typeface="Gotham Book" panose="02000604040000020004" pitchFamily="50" charset="0"/>
                <a:ea typeface="Trebuchet MS"/>
                <a:cs typeface="Trebuchet MS"/>
                <a:sym typeface="Trebuchet MS"/>
              </a:rPr>
              <a:t>alérgicas</a:t>
            </a:r>
            <a:endParaRPr lang="en-US" sz="2000" dirty="0">
              <a:solidFill>
                <a:srgbClr val="0C1B55"/>
              </a:solidFill>
              <a:latin typeface="Gotham Book" panose="02000604040000020004" pitchFamily="50" charset="0"/>
              <a:ea typeface="Arial"/>
              <a:cs typeface="Arial"/>
              <a:sym typeface="Arial"/>
            </a:endParaRPr>
          </a:p>
        </p:txBody>
      </p:sp>
      <p:sp>
        <p:nvSpPr>
          <p:cNvPr id="20" name="TextBox 19">
            <a:extLst>
              <a:ext uri="{FF2B5EF4-FFF2-40B4-BE49-F238E27FC236}">
                <a16:creationId xmlns:a16="http://schemas.microsoft.com/office/drawing/2014/main" id="{A17BB65E-ACCA-D4C9-4590-57EB08EC4CEC}"/>
              </a:ext>
            </a:extLst>
          </p:cNvPr>
          <p:cNvSpPr txBox="1"/>
          <p:nvPr/>
        </p:nvSpPr>
        <p:spPr>
          <a:xfrm>
            <a:off x="-2894135" y="4801795"/>
            <a:ext cx="9774820" cy="369332"/>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a:solidFill>
                  <a:srgbClr val="0C1B55"/>
                </a:solidFill>
                <a:latin typeface="Gotham Book" panose="02000604040000020004" pitchFamily="50" charset="0"/>
                <a:ea typeface="Trebuchet MS"/>
                <a:cs typeface="Trebuchet MS"/>
                <a:sym typeface="Trebuchet MS"/>
              </a:rPr>
              <a:t>Quemaduras</a:t>
            </a:r>
            <a:endParaRPr lang="en-US" sz="2000" dirty="0">
              <a:solidFill>
                <a:srgbClr val="0C1B55"/>
              </a:solidFill>
              <a:latin typeface="Gotham Book" panose="02000604040000020004" pitchFamily="50" charset="0"/>
              <a:ea typeface="Arial"/>
              <a:cs typeface="Arial"/>
              <a:sym typeface="Arial"/>
            </a:endParaRPr>
          </a:p>
        </p:txBody>
      </p:sp>
      <p:sp>
        <p:nvSpPr>
          <p:cNvPr id="22" name="TextBox 21">
            <a:extLst>
              <a:ext uri="{FF2B5EF4-FFF2-40B4-BE49-F238E27FC236}">
                <a16:creationId xmlns:a16="http://schemas.microsoft.com/office/drawing/2014/main" id="{6DEC0D98-994A-1471-164A-88BECBF00E94}"/>
              </a:ext>
            </a:extLst>
          </p:cNvPr>
          <p:cNvSpPr txBox="1"/>
          <p:nvPr/>
        </p:nvSpPr>
        <p:spPr>
          <a:xfrm>
            <a:off x="-91717" y="4801795"/>
            <a:ext cx="9832692" cy="369332"/>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Arial"/>
              <a:buNone/>
            </a:pPr>
            <a:r>
              <a:rPr lang="en-US" sz="2000">
                <a:solidFill>
                  <a:srgbClr val="0C1B55"/>
                </a:solidFill>
                <a:latin typeface="Gotham Book" panose="02000604040000020004" pitchFamily="50" charset="0"/>
                <a:ea typeface="Arial"/>
                <a:cs typeface="Arial"/>
                <a:sym typeface="Arial"/>
              </a:rPr>
              <a:t>Envenamiento</a:t>
            </a:r>
            <a:endParaRPr lang="en-US" sz="2000" dirty="0">
              <a:solidFill>
                <a:srgbClr val="0C1B55"/>
              </a:solidFill>
              <a:latin typeface="Gotham Book" panose="02000604040000020004" pitchFamily="50" charset="0"/>
              <a:ea typeface="Arial"/>
              <a:cs typeface="Arial"/>
              <a:sym typeface="Arial"/>
            </a:endParaRPr>
          </a:p>
        </p:txBody>
      </p:sp>
      <p:sp>
        <p:nvSpPr>
          <p:cNvPr id="25" name="TextBox 24">
            <a:extLst>
              <a:ext uri="{FF2B5EF4-FFF2-40B4-BE49-F238E27FC236}">
                <a16:creationId xmlns:a16="http://schemas.microsoft.com/office/drawing/2014/main" id="{E33F626E-F0C9-D239-6225-347B4195467A}"/>
              </a:ext>
            </a:extLst>
          </p:cNvPr>
          <p:cNvSpPr txBox="1"/>
          <p:nvPr/>
        </p:nvSpPr>
        <p:spPr>
          <a:xfrm>
            <a:off x="2879929" y="4783122"/>
            <a:ext cx="9832692" cy="369332"/>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dirty="0">
                <a:solidFill>
                  <a:srgbClr val="0C1B55"/>
                </a:solidFill>
                <a:latin typeface="Gotham Book" panose="02000604040000020004" pitchFamily="50" charset="0"/>
                <a:ea typeface="Trebuchet MS"/>
                <a:cs typeface="Trebuchet MS"/>
                <a:sym typeface="Trebuchet MS"/>
              </a:rPr>
              <a:t>Shock</a:t>
            </a:r>
            <a:endParaRPr lang="en-US" sz="2000" dirty="0">
              <a:solidFill>
                <a:srgbClr val="0C1B55"/>
              </a:solidFill>
              <a:latin typeface="Gotham Book" panose="02000604040000020004" pitchFamily="50" charset="0"/>
              <a:ea typeface="Arial"/>
              <a:cs typeface="Arial"/>
              <a:sym typeface="Arial"/>
            </a:endParaRPr>
          </a:p>
        </p:txBody>
      </p:sp>
      <p:sp>
        <p:nvSpPr>
          <p:cNvPr id="27" name="TextBox 26">
            <a:extLst>
              <a:ext uri="{FF2B5EF4-FFF2-40B4-BE49-F238E27FC236}">
                <a16:creationId xmlns:a16="http://schemas.microsoft.com/office/drawing/2014/main" id="{7D7EB58B-DDAE-6056-6F7B-82BB154A07EE}"/>
              </a:ext>
            </a:extLst>
          </p:cNvPr>
          <p:cNvSpPr txBox="1"/>
          <p:nvPr/>
        </p:nvSpPr>
        <p:spPr>
          <a:xfrm>
            <a:off x="5711282" y="4663295"/>
            <a:ext cx="9832692" cy="646331"/>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1800"/>
              <a:buFont typeface="Trebuchet MS"/>
              <a:buNone/>
            </a:pPr>
            <a:r>
              <a:rPr lang="en-US" sz="2000" dirty="0" err="1">
                <a:solidFill>
                  <a:srgbClr val="0C1B55"/>
                </a:solidFill>
                <a:latin typeface="Gotham Book" panose="02000604040000020004" pitchFamily="50" charset="0"/>
                <a:ea typeface="Trebuchet MS"/>
                <a:cs typeface="Trebuchet MS"/>
                <a:sym typeface="Trebuchet MS"/>
              </a:rPr>
              <a:t>Lesión</a:t>
            </a:r>
            <a:r>
              <a:rPr lang="en-US" sz="2000" dirty="0">
                <a:solidFill>
                  <a:srgbClr val="0C1B55"/>
                </a:solidFill>
                <a:latin typeface="Gotham Book" panose="02000604040000020004" pitchFamily="50" charset="0"/>
                <a:ea typeface="Trebuchet MS"/>
                <a:cs typeface="Trebuchet MS"/>
                <a:sym typeface="Trebuchet MS"/>
              </a:rPr>
              <a:t> </a:t>
            </a:r>
            <a:r>
              <a:rPr lang="en-US" sz="2000" dirty="0" err="1">
                <a:solidFill>
                  <a:srgbClr val="0C1B55"/>
                </a:solidFill>
                <a:latin typeface="Gotham Book" panose="02000604040000020004" pitchFamily="50" charset="0"/>
                <a:ea typeface="Trebuchet MS"/>
                <a:cs typeface="Trebuchet MS"/>
                <a:sym typeface="Trebuchet MS"/>
              </a:rPr>
              <a:t>en</a:t>
            </a:r>
            <a:endParaRPr lang="en-US" sz="2000" dirty="0">
              <a:solidFill>
                <a:srgbClr val="0C1B55"/>
              </a:solidFill>
              <a:latin typeface="Gotham Book" panose="02000604040000020004" pitchFamily="50" charset="0"/>
              <a:ea typeface="Trebuchet MS"/>
              <a:cs typeface="Trebuchet MS"/>
              <a:sym typeface="Trebuchet MS"/>
            </a:endParaRPr>
          </a:p>
          <a:p>
            <a:pPr marL="0" marR="0" lvl="0" indent="0" algn="ctr" rtl="0">
              <a:lnSpc>
                <a:spcPct val="90000"/>
              </a:lnSpc>
              <a:spcBef>
                <a:spcPts val="0"/>
              </a:spcBef>
              <a:spcAft>
                <a:spcPts val="0"/>
              </a:spcAft>
              <a:buClr>
                <a:srgbClr val="000000"/>
              </a:buClr>
              <a:buSzPts val="1800"/>
              <a:buFont typeface="Trebuchet MS"/>
              <a:buNone/>
            </a:pPr>
            <a:r>
              <a:rPr lang="en-US" sz="2000" dirty="0">
                <a:solidFill>
                  <a:srgbClr val="0C1B55"/>
                </a:solidFill>
                <a:latin typeface="Gotham Book" panose="02000604040000020004" pitchFamily="50" charset="0"/>
                <a:ea typeface="Trebuchet MS"/>
                <a:cs typeface="Trebuchet MS"/>
                <a:sym typeface="Trebuchet MS"/>
              </a:rPr>
              <a:t>la cabeza</a:t>
            </a:r>
            <a:endParaRPr lang="en-US" sz="2000" dirty="0">
              <a:solidFill>
                <a:srgbClr val="0C1B55"/>
              </a:solidFill>
              <a:latin typeface="Gotham Book" panose="02000604040000020004" pitchFamily="50" charset="0"/>
              <a:ea typeface="Arial"/>
              <a:cs typeface="Arial"/>
              <a:sym typeface="Arial"/>
            </a:endParaRPr>
          </a:p>
        </p:txBody>
      </p:sp>
    </p:spTree>
    <p:extLst>
      <p:ext uri="{BB962C8B-B14F-4D97-AF65-F5344CB8AC3E}">
        <p14:creationId xmlns:p14="http://schemas.microsoft.com/office/powerpoint/2010/main" val="965493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72835" y="2642100"/>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400" dirty="0" err="1">
                <a:solidFill>
                  <a:schemeClr val="bg1"/>
                </a:solidFill>
                <a:latin typeface="Gotham Bold" pitchFamily="50" charset="0"/>
                <a:ea typeface="Open Sans"/>
                <a:cs typeface="Open Sans"/>
                <a:sym typeface="Open Sans"/>
              </a:rPr>
              <a:t>Atragantamiento</a:t>
            </a:r>
            <a:br>
              <a:rPr lang="en-US" sz="2000" dirty="0">
                <a:solidFill>
                  <a:schemeClr val="dk1"/>
                </a:solidFill>
                <a:latin typeface="Calibri"/>
                <a:ea typeface="Calibri"/>
                <a:cs typeface="Calibri"/>
                <a:sym typeface="Calibri"/>
              </a:rPr>
            </a:br>
            <a:br>
              <a:rPr lang="es-ES" dirty="0">
                <a:solidFill>
                  <a:schemeClr val="bg1"/>
                </a:solidFill>
                <a:latin typeface="Gotham Bold" pitchFamily="50" charset="0"/>
                <a:ea typeface="Open Sans"/>
                <a:cs typeface="Open Sans"/>
                <a:sym typeface="Open Sans"/>
              </a:rPr>
            </a:b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3668956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66644" y="625161"/>
            <a:ext cx="11294378" cy="854876"/>
          </a:xfrm>
        </p:spPr>
        <p:txBody>
          <a:bodyPr>
            <a:noAutofit/>
          </a:bodyPr>
          <a:lstStyle/>
          <a:p>
            <a:pPr algn="l"/>
            <a:r>
              <a:rPr lang="en-US" sz="4000" dirty="0">
                <a:solidFill>
                  <a:srgbClr val="0C1B55"/>
                </a:solidFill>
                <a:latin typeface="Gotham Bold" pitchFamily="50" charset="0"/>
                <a:ea typeface="Open Sans"/>
                <a:cs typeface="Open Sans"/>
                <a:sym typeface="Open Sans"/>
              </a:rPr>
              <a:t>La </a:t>
            </a:r>
            <a:r>
              <a:rPr lang="en-US" sz="4000" dirty="0" err="1">
                <a:solidFill>
                  <a:srgbClr val="0C1B55"/>
                </a:solidFill>
                <a:latin typeface="Gotham Bold" pitchFamily="50" charset="0"/>
                <a:ea typeface="Open Sans"/>
                <a:cs typeface="Open Sans"/>
                <a:sym typeface="Open Sans"/>
              </a:rPr>
              <a:t>reanimacion</a:t>
            </a:r>
            <a:r>
              <a:rPr lang="en-US" sz="4000" dirty="0">
                <a:solidFill>
                  <a:srgbClr val="0C1B55"/>
                </a:solidFill>
                <a:latin typeface="Gotham Bold" pitchFamily="50" charset="0"/>
                <a:ea typeface="Open Sans"/>
                <a:cs typeface="Open Sans"/>
                <a:sym typeface="Open Sans"/>
              </a:rPr>
              <a:t> </a:t>
            </a:r>
            <a:r>
              <a:rPr lang="en-US" sz="4000" dirty="0" err="1">
                <a:solidFill>
                  <a:srgbClr val="0C1B55"/>
                </a:solidFill>
                <a:latin typeface="Gotham Bold" pitchFamily="50" charset="0"/>
                <a:ea typeface="Open Sans"/>
                <a:cs typeface="Open Sans"/>
                <a:sym typeface="Open Sans"/>
              </a:rPr>
              <a:t>cardiopulmonar</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366644" y="1768031"/>
            <a:ext cx="7212961" cy="3667671"/>
          </a:xfrm>
          <a:prstGeom prst="rect">
            <a:avLst/>
          </a:prstGeom>
          <a:noFill/>
        </p:spPr>
        <p:txBody>
          <a:bodyPr wrap="square" rtlCol="0">
            <a:spAutoFit/>
          </a:bodyPr>
          <a:lstStyle/>
          <a:p>
            <a:pPr marL="220980" marR="0" lvl="0" indent="-220980" algn="l" rtl="0">
              <a:spcBef>
                <a:spcPts val="0"/>
              </a:spcBef>
              <a:spcAft>
                <a:spcPts val="0"/>
              </a:spcAft>
              <a:buClr>
                <a:srgbClr val="498500"/>
              </a:buClr>
              <a:buSzPts val="1920"/>
              <a:buFont typeface="Noto Sans Symbols"/>
              <a:buChar char="▪"/>
            </a:pPr>
            <a:r>
              <a:rPr lang="es-ES" sz="2800" dirty="0">
                <a:solidFill>
                  <a:srgbClr val="0C1B55"/>
                </a:solidFill>
                <a:latin typeface="Gotham Book" panose="02000604040000020004" pitchFamily="50" charset="0"/>
                <a:ea typeface="Open Sans"/>
                <a:cs typeface="Open Sans"/>
                <a:sym typeface="Open Sans"/>
              </a:rPr>
              <a:t>Procedimiento que puede salvar vidas cuando el corazón de un bebé, niño o adulto deja de latir, o no puede respirar  </a:t>
            </a:r>
          </a:p>
          <a:p>
            <a:pPr marL="220980" marR="0" lvl="0" indent="-220980" algn="l" rtl="0">
              <a:spcBef>
                <a:spcPts val="1000"/>
              </a:spcBef>
              <a:spcAft>
                <a:spcPts val="0"/>
              </a:spcAft>
              <a:buClr>
                <a:srgbClr val="498500"/>
              </a:buClr>
              <a:buSzPts val="1920"/>
              <a:buFont typeface="Noto Sans Symbols"/>
              <a:buChar char="▪"/>
            </a:pPr>
            <a:r>
              <a:rPr lang="es-ES" sz="2800" dirty="0">
                <a:solidFill>
                  <a:srgbClr val="0C1B55"/>
                </a:solidFill>
                <a:latin typeface="Gotham Book" panose="02000604040000020004" pitchFamily="50" charset="0"/>
                <a:ea typeface="Arial"/>
                <a:cs typeface="Arial"/>
                <a:sym typeface="Arial"/>
              </a:rPr>
              <a:t>Incluye el tratamiento de las vías respiratorias bloqueadas, la respiración de rescate y las compresiones torácicas</a:t>
            </a:r>
            <a:endParaRPr lang="es-ES" sz="3600" dirty="0">
              <a:solidFill>
                <a:srgbClr val="0C1B55"/>
              </a:solidFill>
              <a:latin typeface="Gotham Book" panose="02000604040000020004" pitchFamily="50" charset="0"/>
              <a:ea typeface="Open Sans"/>
              <a:cs typeface="Open Sans"/>
              <a:sym typeface="Open Sans"/>
            </a:endParaRPr>
          </a:p>
        </p:txBody>
      </p:sp>
      <p:pic>
        <p:nvPicPr>
          <p:cNvPr id="5" name="Graphic 4" descr="Someone performing Cpr with solid fill">
            <a:extLst>
              <a:ext uri="{FF2B5EF4-FFF2-40B4-BE49-F238E27FC236}">
                <a16:creationId xmlns:a16="http://schemas.microsoft.com/office/drawing/2014/main" id="{BD1AAC07-EE87-0278-3002-C764CDE1E6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9575" y="2105198"/>
            <a:ext cx="3208924" cy="3208924"/>
          </a:xfrm>
          <a:prstGeom prst="rect">
            <a:avLst/>
          </a:prstGeom>
        </p:spPr>
      </p:pic>
    </p:spTree>
    <p:extLst>
      <p:ext uri="{BB962C8B-B14F-4D97-AF65-F5344CB8AC3E}">
        <p14:creationId xmlns:p14="http://schemas.microsoft.com/office/powerpoint/2010/main" val="12906116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448810" y="954046"/>
            <a:ext cx="11294378" cy="854876"/>
          </a:xfrm>
        </p:spPr>
        <p:txBody>
          <a:bodyPr>
            <a:noAutofit/>
          </a:bodyPr>
          <a:lstStyle/>
          <a:p>
            <a:pPr algn="l"/>
            <a:r>
              <a:rPr lang="es-ES" sz="4000" dirty="0">
                <a:solidFill>
                  <a:srgbClr val="0C1B55"/>
                </a:solidFill>
                <a:latin typeface="Gotham Bold" pitchFamily="50" charset="0"/>
                <a:ea typeface="Open Sans"/>
                <a:cs typeface="Open Sans"/>
                <a:sym typeface="Open Sans"/>
              </a:rPr>
              <a:t>Compresiones torácicas niños de 1-12 años</a:t>
            </a:r>
            <a:br>
              <a:rPr lang="es-ES" sz="1800" dirty="0">
                <a:solidFill>
                  <a:schemeClr val="dk1"/>
                </a:solidFill>
                <a:latin typeface="Calibri"/>
                <a:ea typeface="Calibri"/>
                <a:cs typeface="Calibri"/>
                <a:sym typeface="Calibri"/>
              </a:rPr>
            </a:br>
            <a:endParaRPr lang="en-US" sz="4000" dirty="0">
              <a:solidFill>
                <a:srgbClr val="0C1B55"/>
              </a:solidFill>
              <a:latin typeface="Gotham Bold" pitchFamily="50" charset="0"/>
              <a:cs typeface="Calibri" panose="020F0502020204030204" pitchFamily="34" charset="0"/>
            </a:endParaRPr>
          </a:p>
        </p:txBody>
      </p:sp>
      <p:pic>
        <p:nvPicPr>
          <p:cNvPr id="6" name="Online Media 5" descr="Who to do CPR on a Child – Spanish video&#10;">
            <a:hlinkClick r:id="" action="ppaction://media"/>
            <a:extLst>
              <a:ext uri="{FF2B5EF4-FFF2-40B4-BE49-F238E27FC236}">
                <a16:creationId xmlns:a16="http://schemas.microsoft.com/office/drawing/2014/main" id="{8A149BF1-26E8-E09A-E8C6-55CE8AB15EAC}"/>
              </a:ext>
            </a:extLst>
          </p:cNvPr>
          <p:cNvPicPr>
            <a:picLocks noRot="1" noChangeAspect="1"/>
          </p:cNvPicPr>
          <p:nvPr>
            <a:videoFile r:link="rId1"/>
          </p:nvPr>
        </p:nvPicPr>
        <p:blipFill>
          <a:blip r:embed="rId5"/>
          <a:stretch>
            <a:fillRect/>
          </a:stretch>
        </p:blipFill>
        <p:spPr>
          <a:xfrm>
            <a:off x="2899714" y="1808922"/>
            <a:ext cx="6716146" cy="3794622"/>
          </a:xfrm>
          <a:prstGeom prst="rect">
            <a:avLst/>
          </a:prstGeom>
        </p:spPr>
      </p:pic>
    </p:spTree>
    <p:extLst>
      <p:ext uri="{BB962C8B-B14F-4D97-AF65-F5344CB8AC3E}">
        <p14:creationId xmlns:p14="http://schemas.microsoft.com/office/powerpoint/2010/main" val="205928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106462" y="1"/>
            <a:ext cx="12298462"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448811" y="398827"/>
            <a:ext cx="11294378" cy="854876"/>
          </a:xfrm>
        </p:spPr>
        <p:txBody>
          <a:bodyPr>
            <a:noAutofit/>
          </a:bodyPr>
          <a:lstStyle/>
          <a:p>
            <a:pPr algn="l"/>
            <a:r>
              <a:rPr lang="en-US" sz="4000" dirty="0">
                <a:solidFill>
                  <a:srgbClr val="0C1B55"/>
                </a:solidFill>
                <a:latin typeface="Gotham Bold" pitchFamily="50" charset="0"/>
                <a:ea typeface="Open Sans"/>
                <a:cs typeface="Open Sans"/>
                <a:sym typeface="Open Sans"/>
              </a:rPr>
              <a:t>CPR Steps</a:t>
            </a:r>
            <a:endParaRPr lang="en-US" sz="4000" dirty="0">
              <a:solidFill>
                <a:srgbClr val="0C1B55"/>
              </a:solidFill>
              <a:latin typeface="Gotham Bold" pitchFamily="50" charset="0"/>
              <a:cs typeface="Calibri" panose="020F0502020204030204" pitchFamily="34" charset="0"/>
            </a:endParaRPr>
          </a:p>
        </p:txBody>
      </p:sp>
      <p:grpSp>
        <p:nvGrpSpPr>
          <p:cNvPr id="6" name="Google Shape;1622;p103">
            <a:extLst>
              <a:ext uri="{FF2B5EF4-FFF2-40B4-BE49-F238E27FC236}">
                <a16:creationId xmlns:a16="http://schemas.microsoft.com/office/drawing/2014/main" id="{656CFCB1-B75A-3870-D3BA-8385EE2E7A06}"/>
              </a:ext>
              <a:ext uri="{C183D7F6-B498-43B3-948B-1728B52AA6E4}">
                <adec:decorative xmlns:adec="http://schemas.microsoft.com/office/drawing/2017/decorative" val="1"/>
              </a:ext>
            </a:extLst>
          </p:cNvPr>
          <p:cNvGrpSpPr/>
          <p:nvPr/>
        </p:nvGrpSpPr>
        <p:grpSpPr>
          <a:xfrm>
            <a:off x="3004116" y="1432192"/>
            <a:ext cx="5970844" cy="4751152"/>
            <a:chOff x="0" y="425"/>
            <a:chExt cx="6628804" cy="4978729"/>
          </a:xfrm>
        </p:grpSpPr>
        <p:sp>
          <p:nvSpPr>
            <p:cNvPr id="7" name="Google Shape;1623;p103">
              <a:extLst>
                <a:ext uri="{FF2B5EF4-FFF2-40B4-BE49-F238E27FC236}">
                  <a16:creationId xmlns:a16="http://schemas.microsoft.com/office/drawing/2014/main" id="{C21BEE8B-4403-A32F-34D9-31F50708E16B}"/>
                </a:ext>
              </a:extLst>
            </p:cNvPr>
            <p:cNvSpPr/>
            <p:nvPr/>
          </p:nvSpPr>
          <p:spPr>
            <a:xfrm>
              <a:off x="0" y="425"/>
              <a:ext cx="6628804" cy="585732"/>
            </a:xfrm>
            <a:prstGeom prst="roundRect">
              <a:avLst>
                <a:gd name="adj" fmla="val 10000"/>
              </a:avLst>
            </a:prstGeom>
            <a:solidFill>
              <a:srgbClr val="0C1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624;p103">
              <a:extLst>
                <a:ext uri="{FF2B5EF4-FFF2-40B4-BE49-F238E27FC236}">
                  <a16:creationId xmlns:a16="http://schemas.microsoft.com/office/drawing/2014/main" id="{F031941B-EC66-006C-072E-3A6A514DAB69}"/>
                </a:ext>
              </a:extLst>
            </p:cNvPr>
            <p:cNvSpPr/>
            <p:nvPr/>
          </p:nvSpPr>
          <p:spPr>
            <a:xfrm>
              <a:off x="177184" y="132215"/>
              <a:ext cx="322153" cy="32215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625;p103">
              <a:extLst>
                <a:ext uri="{FF2B5EF4-FFF2-40B4-BE49-F238E27FC236}">
                  <a16:creationId xmlns:a16="http://schemas.microsoft.com/office/drawing/2014/main" id="{A732B22F-5116-56D1-1A83-E26E28A44E7E}"/>
                </a:ext>
              </a:extLst>
            </p:cNvPr>
            <p:cNvSpPr/>
            <p:nvPr/>
          </p:nvSpPr>
          <p:spPr>
            <a:xfrm>
              <a:off x="676521" y="425"/>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626;p103">
              <a:extLst>
                <a:ext uri="{FF2B5EF4-FFF2-40B4-BE49-F238E27FC236}">
                  <a16:creationId xmlns:a16="http://schemas.microsoft.com/office/drawing/2014/main" id="{CF796E38-CC5E-497A-60A6-7368D84AB3F6}"/>
                </a:ext>
              </a:extLst>
            </p:cNvPr>
            <p:cNvSpPr txBox="1"/>
            <p:nvPr/>
          </p:nvSpPr>
          <p:spPr>
            <a:xfrm>
              <a:off x="676521" y="425"/>
              <a:ext cx="5952282" cy="585732"/>
            </a:xfrm>
            <a:prstGeom prst="rect">
              <a:avLst/>
            </a:prstGeom>
            <a:solidFill>
              <a:srgbClr val="0C1B55"/>
            </a:solid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bg1"/>
                  </a:solidFill>
                  <a:latin typeface="Arial"/>
                  <a:ea typeface="Arial"/>
                  <a:cs typeface="Arial"/>
                  <a:sym typeface="Arial"/>
                </a:rPr>
                <a:t>Compruebe</a:t>
              </a:r>
              <a:r>
                <a:rPr lang="en-US" sz="1600" b="0" i="0" u="none" strike="noStrike" cap="none" dirty="0">
                  <a:solidFill>
                    <a:schemeClr val="bg1"/>
                  </a:solidFill>
                  <a:latin typeface="Arial"/>
                  <a:ea typeface="Arial"/>
                  <a:cs typeface="Arial"/>
                  <a:sym typeface="Arial"/>
                </a:rPr>
                <a:t> que la zona es </a:t>
              </a:r>
              <a:r>
                <a:rPr lang="en-US" sz="1600" b="0" i="0" u="none" strike="noStrike" cap="none" dirty="0" err="1">
                  <a:solidFill>
                    <a:schemeClr val="bg1"/>
                  </a:solidFill>
                  <a:latin typeface="Arial"/>
                  <a:ea typeface="Arial"/>
                  <a:cs typeface="Arial"/>
                  <a:sym typeface="Arial"/>
                </a:rPr>
                <a:t>segura</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acueste</a:t>
              </a:r>
              <a:r>
                <a:rPr lang="en-US" sz="1600" b="0" i="0" u="none" strike="noStrike" cap="none" dirty="0">
                  <a:solidFill>
                    <a:schemeClr val="bg1"/>
                  </a:solidFill>
                  <a:latin typeface="Arial"/>
                  <a:ea typeface="Arial"/>
                  <a:cs typeface="Arial"/>
                  <a:sym typeface="Arial"/>
                </a:rPr>
                <a:t> a la </a:t>
              </a:r>
              <a:r>
                <a:rPr lang="en-US" sz="1600" b="0" i="0" u="none" strike="noStrike" cap="none" dirty="0" err="1">
                  <a:solidFill>
                    <a:schemeClr val="bg1"/>
                  </a:solidFill>
                  <a:latin typeface="Arial"/>
                  <a:ea typeface="Arial"/>
                  <a:cs typeface="Arial"/>
                  <a:sym typeface="Arial"/>
                </a:rPr>
                <a:t>víctima</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en</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una</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superficie</a:t>
              </a:r>
              <a:r>
                <a:rPr lang="en-US" sz="1600" b="0" i="0" u="none" strike="noStrike" cap="none" dirty="0">
                  <a:solidFill>
                    <a:schemeClr val="bg1"/>
                  </a:solidFill>
                  <a:latin typeface="Arial"/>
                  <a:ea typeface="Arial"/>
                  <a:cs typeface="Arial"/>
                  <a:sym typeface="Arial"/>
                </a:rPr>
                <a:t> plana</a:t>
              </a:r>
              <a:endParaRPr sz="1400" b="0" i="0" u="none" strike="noStrike" cap="none" dirty="0">
                <a:solidFill>
                  <a:schemeClr val="bg1"/>
                </a:solidFill>
                <a:latin typeface="Arial"/>
                <a:ea typeface="Arial"/>
                <a:cs typeface="Arial"/>
                <a:sym typeface="Arial"/>
              </a:endParaRPr>
            </a:p>
          </p:txBody>
        </p:sp>
        <p:sp>
          <p:nvSpPr>
            <p:cNvPr id="11" name="Google Shape;1627;p103">
              <a:extLst>
                <a:ext uri="{FF2B5EF4-FFF2-40B4-BE49-F238E27FC236}">
                  <a16:creationId xmlns:a16="http://schemas.microsoft.com/office/drawing/2014/main" id="{631A7676-1FD2-A817-380D-9C4BAD157ABC}"/>
                </a:ext>
              </a:extLst>
            </p:cNvPr>
            <p:cNvSpPr/>
            <p:nvPr/>
          </p:nvSpPr>
          <p:spPr>
            <a:xfrm>
              <a:off x="0" y="732591"/>
              <a:ext cx="6628804" cy="585732"/>
            </a:xfrm>
            <a:prstGeom prst="roundRect">
              <a:avLst>
                <a:gd name="adj" fmla="val 10000"/>
              </a:avLst>
            </a:prstGeom>
            <a:solidFill>
              <a:srgbClr val="00A8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628;p103">
              <a:extLst>
                <a:ext uri="{FF2B5EF4-FFF2-40B4-BE49-F238E27FC236}">
                  <a16:creationId xmlns:a16="http://schemas.microsoft.com/office/drawing/2014/main" id="{EF09C8BC-6D6A-2340-66B6-26356429049E}"/>
                </a:ext>
              </a:extLst>
            </p:cNvPr>
            <p:cNvSpPr/>
            <p:nvPr/>
          </p:nvSpPr>
          <p:spPr>
            <a:xfrm>
              <a:off x="177184" y="864381"/>
              <a:ext cx="322153" cy="32215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629;p103">
              <a:extLst>
                <a:ext uri="{FF2B5EF4-FFF2-40B4-BE49-F238E27FC236}">
                  <a16:creationId xmlns:a16="http://schemas.microsoft.com/office/drawing/2014/main" id="{97A52F46-4742-4069-0448-6FCB37C85183}"/>
                </a:ext>
              </a:extLst>
            </p:cNvPr>
            <p:cNvSpPr/>
            <p:nvPr/>
          </p:nvSpPr>
          <p:spPr>
            <a:xfrm>
              <a:off x="676521" y="732591"/>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630;p103">
              <a:extLst>
                <a:ext uri="{FF2B5EF4-FFF2-40B4-BE49-F238E27FC236}">
                  <a16:creationId xmlns:a16="http://schemas.microsoft.com/office/drawing/2014/main" id="{BF795036-0813-6FBA-112E-BBAEB4CD50EE}"/>
                </a:ext>
              </a:extLst>
            </p:cNvPr>
            <p:cNvSpPr txBox="1"/>
            <p:nvPr/>
          </p:nvSpPr>
          <p:spPr>
            <a:xfrm>
              <a:off x="676521" y="732591"/>
              <a:ext cx="5952282" cy="585732"/>
            </a:xfrm>
            <a:prstGeom prst="rect">
              <a:avLst/>
            </a:prstGeom>
            <a:no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bg1"/>
                  </a:solidFill>
                  <a:latin typeface="Arial"/>
                  <a:ea typeface="Arial"/>
                  <a:cs typeface="Arial"/>
                  <a:sym typeface="Arial"/>
                </a:rPr>
                <a:t>Llame</a:t>
              </a:r>
              <a:r>
                <a:rPr lang="en-US" sz="1600" b="0" i="0" u="none" strike="noStrike" cap="none" dirty="0">
                  <a:solidFill>
                    <a:schemeClr val="bg1"/>
                  </a:solidFill>
                  <a:latin typeface="Arial"/>
                  <a:ea typeface="Arial"/>
                  <a:cs typeface="Arial"/>
                  <a:sym typeface="Arial"/>
                </a:rPr>
                <a:t> al 911 o </a:t>
              </a:r>
              <a:r>
                <a:rPr lang="en-US" sz="1600" b="0" i="0" u="none" strike="noStrike" cap="none" dirty="0" err="1">
                  <a:solidFill>
                    <a:schemeClr val="bg1"/>
                  </a:solidFill>
                  <a:latin typeface="Arial"/>
                  <a:ea typeface="Arial"/>
                  <a:cs typeface="Arial"/>
                  <a:sym typeface="Arial"/>
                </a:rPr>
                <a:t>pida</a:t>
              </a:r>
              <a:r>
                <a:rPr lang="en-US" sz="1600" b="0" i="0" u="none" strike="noStrike" cap="none" dirty="0">
                  <a:solidFill>
                    <a:schemeClr val="bg1"/>
                  </a:solidFill>
                  <a:latin typeface="Arial"/>
                  <a:ea typeface="Arial"/>
                  <a:cs typeface="Arial"/>
                  <a:sym typeface="Arial"/>
                </a:rPr>
                <a:t> a </a:t>
              </a:r>
              <a:r>
                <a:rPr lang="en-US" sz="1600" b="0" i="0" u="none" strike="noStrike" cap="none" dirty="0" err="1">
                  <a:solidFill>
                    <a:schemeClr val="bg1"/>
                  </a:solidFill>
                  <a:latin typeface="Arial"/>
                  <a:ea typeface="Arial"/>
                  <a:cs typeface="Arial"/>
                  <a:sym typeface="Arial"/>
                </a:rPr>
                <a:t>otra</a:t>
              </a:r>
              <a:r>
                <a:rPr lang="en-US" sz="1600" b="0" i="0" u="none" strike="noStrike" cap="none" dirty="0">
                  <a:solidFill>
                    <a:schemeClr val="bg1"/>
                  </a:solidFill>
                  <a:latin typeface="Arial"/>
                  <a:ea typeface="Arial"/>
                  <a:cs typeface="Arial"/>
                  <a:sym typeface="Arial"/>
                </a:rPr>
                <a:t> persona que lo </a:t>
              </a:r>
              <a:r>
                <a:rPr lang="en-US" sz="1600" b="0" i="0" u="none" strike="noStrike" cap="none" dirty="0" err="1">
                  <a:solidFill>
                    <a:schemeClr val="bg1"/>
                  </a:solidFill>
                  <a:latin typeface="Arial"/>
                  <a:ea typeface="Arial"/>
                  <a:cs typeface="Arial"/>
                  <a:sym typeface="Arial"/>
                </a:rPr>
                <a:t>haga</a:t>
              </a:r>
              <a:endParaRPr sz="1400" b="0" i="0" u="none" strike="noStrike" cap="none" dirty="0">
                <a:solidFill>
                  <a:schemeClr val="bg1"/>
                </a:solidFill>
                <a:latin typeface="Arial"/>
                <a:ea typeface="Arial"/>
                <a:cs typeface="Arial"/>
                <a:sym typeface="Arial"/>
              </a:endParaRPr>
            </a:p>
          </p:txBody>
        </p:sp>
        <p:sp>
          <p:nvSpPr>
            <p:cNvPr id="15" name="Google Shape;1631;p103">
              <a:extLst>
                <a:ext uri="{FF2B5EF4-FFF2-40B4-BE49-F238E27FC236}">
                  <a16:creationId xmlns:a16="http://schemas.microsoft.com/office/drawing/2014/main" id="{D0D50593-34BD-D7FE-B4DC-48D79F7162CD}"/>
                </a:ext>
              </a:extLst>
            </p:cNvPr>
            <p:cNvSpPr/>
            <p:nvPr/>
          </p:nvSpPr>
          <p:spPr>
            <a:xfrm>
              <a:off x="0" y="1464757"/>
              <a:ext cx="6628804" cy="585732"/>
            </a:xfrm>
            <a:prstGeom prst="roundRect">
              <a:avLst>
                <a:gd name="adj" fmla="val 10000"/>
              </a:avLst>
            </a:prstGeom>
            <a:solidFill>
              <a:srgbClr val="EA04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32;p103">
              <a:extLst>
                <a:ext uri="{FF2B5EF4-FFF2-40B4-BE49-F238E27FC236}">
                  <a16:creationId xmlns:a16="http://schemas.microsoft.com/office/drawing/2014/main" id="{D0D874F8-09A7-DBAF-4EF2-D69B6D03AC72}"/>
                </a:ext>
              </a:extLst>
            </p:cNvPr>
            <p:cNvSpPr/>
            <p:nvPr/>
          </p:nvSpPr>
          <p:spPr>
            <a:xfrm>
              <a:off x="177184" y="1596547"/>
              <a:ext cx="322153" cy="32215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633;p103">
              <a:extLst>
                <a:ext uri="{FF2B5EF4-FFF2-40B4-BE49-F238E27FC236}">
                  <a16:creationId xmlns:a16="http://schemas.microsoft.com/office/drawing/2014/main" id="{CC8F5F23-0968-63FA-8FF7-AE87B3AA7FFC}"/>
                </a:ext>
              </a:extLst>
            </p:cNvPr>
            <p:cNvSpPr/>
            <p:nvPr/>
          </p:nvSpPr>
          <p:spPr>
            <a:xfrm>
              <a:off x="676521" y="1464757"/>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634;p103">
              <a:extLst>
                <a:ext uri="{FF2B5EF4-FFF2-40B4-BE49-F238E27FC236}">
                  <a16:creationId xmlns:a16="http://schemas.microsoft.com/office/drawing/2014/main" id="{E0265CCD-50FE-BB45-6224-3D21FEFAA3B4}"/>
                </a:ext>
              </a:extLst>
            </p:cNvPr>
            <p:cNvSpPr txBox="1"/>
            <p:nvPr/>
          </p:nvSpPr>
          <p:spPr>
            <a:xfrm>
              <a:off x="676521" y="1464757"/>
              <a:ext cx="5952282" cy="585732"/>
            </a:xfrm>
            <a:prstGeom prst="rect">
              <a:avLst/>
            </a:prstGeom>
            <a:solidFill>
              <a:srgbClr val="EA048A"/>
            </a:solid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latin typeface="Arial"/>
                  <a:ea typeface="Arial"/>
                  <a:cs typeface="Arial"/>
                  <a:sym typeface="Arial"/>
                </a:rPr>
                <a:t>Compruebe</a:t>
              </a:r>
              <a:r>
                <a:rPr lang="en-US" sz="1600" b="0" i="0" u="none" strike="noStrike" cap="none" dirty="0">
                  <a:latin typeface="Arial"/>
                  <a:ea typeface="Arial"/>
                  <a:cs typeface="Arial"/>
                  <a:sym typeface="Arial"/>
                </a:rPr>
                <a:t> </a:t>
              </a:r>
              <a:r>
                <a:rPr lang="en-US" sz="1600" b="0" i="0" u="none" strike="noStrike" cap="none" dirty="0" err="1">
                  <a:latin typeface="Arial"/>
                  <a:ea typeface="Arial"/>
                  <a:cs typeface="Arial"/>
                  <a:sym typeface="Arial"/>
                </a:rPr>
                <a:t>si</a:t>
              </a:r>
              <a:r>
                <a:rPr lang="en-US" sz="1600" b="0" i="0" u="none" strike="noStrike" cap="none" dirty="0">
                  <a:latin typeface="Arial"/>
                  <a:ea typeface="Arial"/>
                  <a:cs typeface="Arial"/>
                  <a:sym typeface="Arial"/>
                </a:rPr>
                <a:t> </a:t>
              </a:r>
              <a:r>
                <a:rPr lang="en-US" sz="1600" b="0" i="0" u="none" strike="noStrike" cap="none" dirty="0" err="1">
                  <a:latin typeface="Arial"/>
                  <a:ea typeface="Arial"/>
                  <a:cs typeface="Arial"/>
                  <a:sym typeface="Arial"/>
                </a:rPr>
                <a:t>respira</a:t>
              </a:r>
              <a:r>
                <a:rPr lang="en-US" sz="1600" b="0" i="0" u="none" strike="noStrike" cap="none" dirty="0">
                  <a:latin typeface="Arial"/>
                  <a:ea typeface="Arial"/>
                  <a:cs typeface="Arial"/>
                  <a:sym typeface="Arial"/>
                </a:rPr>
                <a:t>, </a:t>
              </a:r>
              <a:r>
                <a:rPr lang="en-US" sz="1600" b="0" i="0" u="none" strike="noStrike" cap="none" dirty="0" err="1">
                  <a:latin typeface="Arial"/>
                  <a:ea typeface="Arial"/>
                  <a:cs typeface="Arial"/>
                  <a:sym typeface="Arial"/>
                </a:rPr>
                <a:t>si</a:t>
              </a:r>
              <a:r>
                <a:rPr lang="en-US" sz="1600" b="0" i="0" u="none" strike="noStrike" cap="none" dirty="0">
                  <a:latin typeface="Arial"/>
                  <a:ea typeface="Arial"/>
                  <a:cs typeface="Arial"/>
                  <a:sym typeface="Arial"/>
                </a:rPr>
                <a:t> no </a:t>
              </a:r>
              <a:r>
                <a:rPr lang="en-US" sz="1600" b="0" i="0" u="none" strike="noStrike" cap="none" dirty="0" err="1">
                  <a:latin typeface="Arial"/>
                  <a:ea typeface="Arial"/>
                  <a:cs typeface="Arial"/>
                  <a:sym typeface="Arial"/>
                </a:rPr>
                <a:t>respira</a:t>
              </a:r>
              <a:r>
                <a:rPr lang="en-US" sz="1600" b="0" i="0" u="none" strike="noStrike" cap="none" dirty="0">
                  <a:latin typeface="Arial"/>
                  <a:ea typeface="Arial"/>
                  <a:cs typeface="Arial"/>
                  <a:sym typeface="Arial"/>
                </a:rPr>
                <a:t> </a:t>
              </a:r>
              <a:r>
                <a:rPr lang="en-US" sz="1600" b="0" i="0" u="none" strike="noStrike" cap="none" dirty="0" err="1">
                  <a:latin typeface="Arial"/>
                  <a:ea typeface="Arial"/>
                  <a:cs typeface="Arial"/>
                  <a:sym typeface="Arial"/>
                </a:rPr>
                <a:t>inicie</a:t>
              </a:r>
              <a:r>
                <a:rPr lang="en-US" sz="1600" b="0" i="0" u="none" strike="noStrike" cap="none" dirty="0">
                  <a:latin typeface="Arial"/>
                  <a:ea typeface="Arial"/>
                  <a:cs typeface="Arial"/>
                  <a:sym typeface="Arial"/>
                </a:rPr>
                <a:t> la RCP</a:t>
              </a:r>
              <a:endParaRPr sz="1400" b="0" i="0" u="none" strike="noStrike" cap="none" dirty="0">
                <a:latin typeface="Arial"/>
                <a:ea typeface="Arial"/>
                <a:cs typeface="Arial"/>
                <a:sym typeface="Arial"/>
              </a:endParaRPr>
            </a:p>
          </p:txBody>
        </p:sp>
        <p:sp>
          <p:nvSpPr>
            <p:cNvPr id="19" name="Google Shape;1635;p103">
              <a:extLst>
                <a:ext uri="{FF2B5EF4-FFF2-40B4-BE49-F238E27FC236}">
                  <a16:creationId xmlns:a16="http://schemas.microsoft.com/office/drawing/2014/main" id="{003E8774-02B7-FBED-95A9-ECACAF0D8792}"/>
                </a:ext>
              </a:extLst>
            </p:cNvPr>
            <p:cNvSpPr/>
            <p:nvPr/>
          </p:nvSpPr>
          <p:spPr>
            <a:xfrm>
              <a:off x="0" y="2196924"/>
              <a:ext cx="6628804" cy="585732"/>
            </a:xfrm>
            <a:prstGeom prst="roundRect">
              <a:avLst>
                <a:gd name="adj" fmla="val 10000"/>
              </a:avLst>
            </a:prstGeom>
            <a:solidFill>
              <a:srgbClr val="0C1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1636;p103">
              <a:extLst>
                <a:ext uri="{FF2B5EF4-FFF2-40B4-BE49-F238E27FC236}">
                  <a16:creationId xmlns:a16="http://schemas.microsoft.com/office/drawing/2014/main" id="{1D41273A-5D5A-21D7-F938-30764F97DC0E}"/>
                </a:ext>
              </a:extLst>
            </p:cNvPr>
            <p:cNvSpPr/>
            <p:nvPr/>
          </p:nvSpPr>
          <p:spPr>
            <a:xfrm>
              <a:off x="177184" y="2328713"/>
              <a:ext cx="322153" cy="322153"/>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1637;p103">
              <a:extLst>
                <a:ext uri="{FF2B5EF4-FFF2-40B4-BE49-F238E27FC236}">
                  <a16:creationId xmlns:a16="http://schemas.microsoft.com/office/drawing/2014/main" id="{D04161CF-04EA-5904-7F45-F6E3CAC7EF4C}"/>
                </a:ext>
              </a:extLst>
            </p:cNvPr>
            <p:cNvSpPr/>
            <p:nvPr/>
          </p:nvSpPr>
          <p:spPr>
            <a:xfrm>
              <a:off x="676521" y="2196924"/>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1638;p103">
              <a:extLst>
                <a:ext uri="{FF2B5EF4-FFF2-40B4-BE49-F238E27FC236}">
                  <a16:creationId xmlns:a16="http://schemas.microsoft.com/office/drawing/2014/main" id="{71199A95-2AE5-1AB3-BFAC-E2FDB4BD31F0}"/>
                </a:ext>
              </a:extLst>
            </p:cNvPr>
            <p:cNvSpPr txBox="1"/>
            <p:nvPr/>
          </p:nvSpPr>
          <p:spPr>
            <a:xfrm>
              <a:off x="676521" y="2196924"/>
              <a:ext cx="5952282" cy="585732"/>
            </a:xfrm>
            <a:prstGeom prst="rect">
              <a:avLst/>
            </a:prstGeom>
            <a:solidFill>
              <a:srgbClr val="0C1B55"/>
            </a:solid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bg1"/>
                  </a:solidFill>
                  <a:latin typeface="Arial"/>
                  <a:ea typeface="Arial"/>
                  <a:cs typeface="Arial"/>
                  <a:sym typeface="Arial"/>
                </a:rPr>
                <a:t>Realiza</a:t>
              </a:r>
              <a:r>
                <a:rPr lang="en-US" sz="1600" b="0" i="0" u="none" strike="noStrike" cap="none" dirty="0">
                  <a:solidFill>
                    <a:schemeClr val="bg1"/>
                  </a:solidFill>
                  <a:latin typeface="Arial"/>
                  <a:ea typeface="Arial"/>
                  <a:cs typeface="Arial"/>
                  <a:sym typeface="Arial"/>
                </a:rPr>
                <a:t> 30 </a:t>
              </a:r>
              <a:r>
                <a:rPr lang="en-US" sz="1600" b="0" i="0" u="none" strike="noStrike" cap="none" dirty="0" err="1">
                  <a:solidFill>
                    <a:schemeClr val="bg1"/>
                  </a:solidFill>
                  <a:latin typeface="Arial"/>
                  <a:ea typeface="Arial"/>
                  <a:cs typeface="Arial"/>
                  <a:sym typeface="Arial"/>
                </a:rPr>
                <a:t>compresiones</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torácicas</a:t>
              </a:r>
              <a:endParaRPr sz="1400" b="0" i="0" u="none" strike="noStrike" cap="none" dirty="0">
                <a:solidFill>
                  <a:schemeClr val="bg1"/>
                </a:solidFill>
                <a:latin typeface="Arial"/>
                <a:ea typeface="Arial"/>
                <a:cs typeface="Arial"/>
                <a:sym typeface="Arial"/>
              </a:endParaRPr>
            </a:p>
          </p:txBody>
        </p:sp>
        <p:sp>
          <p:nvSpPr>
            <p:cNvPr id="23" name="Google Shape;1639;p103">
              <a:extLst>
                <a:ext uri="{FF2B5EF4-FFF2-40B4-BE49-F238E27FC236}">
                  <a16:creationId xmlns:a16="http://schemas.microsoft.com/office/drawing/2014/main" id="{E35339DD-A9C3-C08E-3615-81E751164C35}"/>
                </a:ext>
              </a:extLst>
            </p:cNvPr>
            <p:cNvSpPr/>
            <p:nvPr/>
          </p:nvSpPr>
          <p:spPr>
            <a:xfrm>
              <a:off x="0" y="2929090"/>
              <a:ext cx="6628804" cy="585732"/>
            </a:xfrm>
            <a:prstGeom prst="roundRect">
              <a:avLst>
                <a:gd name="adj" fmla="val 10000"/>
              </a:avLst>
            </a:prstGeom>
            <a:solidFill>
              <a:srgbClr val="00A8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1640;p103">
              <a:extLst>
                <a:ext uri="{FF2B5EF4-FFF2-40B4-BE49-F238E27FC236}">
                  <a16:creationId xmlns:a16="http://schemas.microsoft.com/office/drawing/2014/main" id="{C1E4ADA4-4508-A0AB-5275-EC6E9A25811A}"/>
                </a:ext>
              </a:extLst>
            </p:cNvPr>
            <p:cNvSpPr/>
            <p:nvPr/>
          </p:nvSpPr>
          <p:spPr>
            <a:xfrm>
              <a:off x="177184" y="3060880"/>
              <a:ext cx="322153" cy="322153"/>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1641;p103">
              <a:extLst>
                <a:ext uri="{FF2B5EF4-FFF2-40B4-BE49-F238E27FC236}">
                  <a16:creationId xmlns:a16="http://schemas.microsoft.com/office/drawing/2014/main" id="{10DC8E32-9476-1F5A-ED22-70016EFF784C}"/>
                </a:ext>
              </a:extLst>
            </p:cNvPr>
            <p:cNvSpPr/>
            <p:nvPr/>
          </p:nvSpPr>
          <p:spPr>
            <a:xfrm>
              <a:off x="676521" y="2929090"/>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1642;p103">
              <a:extLst>
                <a:ext uri="{FF2B5EF4-FFF2-40B4-BE49-F238E27FC236}">
                  <a16:creationId xmlns:a16="http://schemas.microsoft.com/office/drawing/2014/main" id="{3E6DFDA8-F2AC-74B5-B87D-5936F5D5E1BA}"/>
                </a:ext>
              </a:extLst>
            </p:cNvPr>
            <p:cNvSpPr txBox="1"/>
            <p:nvPr/>
          </p:nvSpPr>
          <p:spPr>
            <a:xfrm>
              <a:off x="676521" y="2929090"/>
              <a:ext cx="5952282" cy="585732"/>
            </a:xfrm>
            <a:prstGeom prst="rect">
              <a:avLst/>
            </a:prstGeom>
            <a:no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bg1"/>
                  </a:solidFill>
                  <a:latin typeface="Arial"/>
                  <a:ea typeface="Arial"/>
                  <a:cs typeface="Arial"/>
                  <a:sym typeface="Arial"/>
                </a:rPr>
                <a:t>Abra</a:t>
              </a:r>
              <a:r>
                <a:rPr lang="en-US" sz="1600" b="0" i="0" u="none" strike="noStrike" cap="none" dirty="0">
                  <a:solidFill>
                    <a:schemeClr val="bg1"/>
                  </a:solidFill>
                  <a:latin typeface="Arial"/>
                  <a:ea typeface="Arial"/>
                  <a:cs typeface="Arial"/>
                  <a:sym typeface="Arial"/>
                </a:rPr>
                <a:t> las </a:t>
              </a:r>
              <a:r>
                <a:rPr lang="en-US" sz="1600" b="0" i="0" u="none" strike="noStrike" cap="none" dirty="0" err="1">
                  <a:solidFill>
                    <a:schemeClr val="bg1"/>
                  </a:solidFill>
                  <a:latin typeface="Arial"/>
                  <a:ea typeface="Arial"/>
                  <a:cs typeface="Arial"/>
                  <a:sym typeface="Arial"/>
                </a:rPr>
                <a:t>vías</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respiratorias</a:t>
              </a:r>
              <a:r>
                <a:rPr lang="en-US" sz="1600" b="0" i="0" u="none" strike="noStrike" cap="none" dirty="0">
                  <a:solidFill>
                    <a:schemeClr val="bg1"/>
                  </a:solidFill>
                  <a:latin typeface="Arial"/>
                  <a:ea typeface="Arial"/>
                  <a:cs typeface="Arial"/>
                  <a:sym typeface="Arial"/>
                </a:rPr>
                <a:t>/incline la </a:t>
              </a:r>
              <a:r>
                <a:rPr lang="en-US" sz="1600" b="0" i="0" u="none" strike="noStrike" cap="none" dirty="0" err="1">
                  <a:solidFill>
                    <a:schemeClr val="bg1"/>
                  </a:solidFill>
                  <a:latin typeface="Arial"/>
                  <a:ea typeface="Arial"/>
                  <a:cs typeface="Arial"/>
                  <a:sym typeface="Arial"/>
                </a:rPr>
                <a:t>barbilla</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hacia</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atrás</a:t>
              </a:r>
              <a:endParaRPr dirty="0">
                <a:solidFill>
                  <a:schemeClr val="bg1"/>
                </a:solidFill>
              </a:endParaRPr>
            </a:p>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8" name="Google Shape;1643;p103">
              <a:extLst>
                <a:ext uri="{FF2B5EF4-FFF2-40B4-BE49-F238E27FC236}">
                  <a16:creationId xmlns:a16="http://schemas.microsoft.com/office/drawing/2014/main" id="{8D4C2FAE-B119-2D89-C8BB-D011FB08DC69}"/>
                </a:ext>
              </a:extLst>
            </p:cNvPr>
            <p:cNvSpPr/>
            <p:nvPr/>
          </p:nvSpPr>
          <p:spPr>
            <a:xfrm>
              <a:off x="0" y="3661256"/>
              <a:ext cx="6628804" cy="585732"/>
            </a:xfrm>
            <a:prstGeom prst="roundRect">
              <a:avLst>
                <a:gd name="adj" fmla="val 10000"/>
              </a:avLst>
            </a:prstGeom>
            <a:solidFill>
              <a:srgbClr val="EA04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1644;p103">
              <a:extLst>
                <a:ext uri="{FF2B5EF4-FFF2-40B4-BE49-F238E27FC236}">
                  <a16:creationId xmlns:a16="http://schemas.microsoft.com/office/drawing/2014/main" id="{0E7EF5AA-5AA5-57CE-DE68-1E27D38E7C39}"/>
                </a:ext>
              </a:extLst>
            </p:cNvPr>
            <p:cNvSpPr/>
            <p:nvPr/>
          </p:nvSpPr>
          <p:spPr>
            <a:xfrm>
              <a:off x="177184" y="3793046"/>
              <a:ext cx="322153" cy="322153"/>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1645;p103">
              <a:extLst>
                <a:ext uri="{FF2B5EF4-FFF2-40B4-BE49-F238E27FC236}">
                  <a16:creationId xmlns:a16="http://schemas.microsoft.com/office/drawing/2014/main" id="{3842F03F-635B-8BD8-05A7-C56CDEF5BF23}"/>
                </a:ext>
              </a:extLst>
            </p:cNvPr>
            <p:cNvSpPr/>
            <p:nvPr/>
          </p:nvSpPr>
          <p:spPr>
            <a:xfrm>
              <a:off x="676521" y="3661256"/>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646;p103">
              <a:extLst>
                <a:ext uri="{FF2B5EF4-FFF2-40B4-BE49-F238E27FC236}">
                  <a16:creationId xmlns:a16="http://schemas.microsoft.com/office/drawing/2014/main" id="{FDA216BA-684C-9BB2-47BF-C2CE8F68031D}"/>
                </a:ext>
              </a:extLst>
            </p:cNvPr>
            <p:cNvSpPr txBox="1"/>
            <p:nvPr/>
          </p:nvSpPr>
          <p:spPr>
            <a:xfrm>
              <a:off x="749956" y="3661256"/>
              <a:ext cx="5878846" cy="585732"/>
            </a:xfrm>
            <a:prstGeom prst="rect">
              <a:avLst/>
            </a:prstGeom>
            <a:solidFill>
              <a:srgbClr val="EA048A"/>
            </a:solid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latin typeface="Arial"/>
                  <a:ea typeface="Arial"/>
                  <a:cs typeface="Arial"/>
                  <a:sym typeface="Arial"/>
                </a:rPr>
                <a:t>Realiza</a:t>
              </a:r>
              <a:r>
                <a:rPr lang="en-US" sz="1600" b="0" i="0" u="none" strike="noStrike" cap="none" dirty="0">
                  <a:latin typeface="Arial"/>
                  <a:ea typeface="Arial"/>
                  <a:cs typeface="Arial"/>
                  <a:sym typeface="Arial"/>
                </a:rPr>
                <a:t> dos </a:t>
              </a:r>
              <a:r>
                <a:rPr lang="en-US" sz="1600" b="0" i="0" u="none" strike="noStrike" cap="none" dirty="0" err="1">
                  <a:latin typeface="Arial"/>
                  <a:ea typeface="Arial"/>
                  <a:cs typeface="Arial"/>
                  <a:sym typeface="Arial"/>
                </a:rPr>
                <a:t>respiraciones</a:t>
              </a:r>
              <a:r>
                <a:rPr lang="en-US" sz="1600" b="0" i="0" u="none" strike="noStrike" cap="none" dirty="0">
                  <a:latin typeface="Arial"/>
                  <a:ea typeface="Arial"/>
                  <a:cs typeface="Arial"/>
                  <a:sym typeface="Arial"/>
                </a:rPr>
                <a:t> de </a:t>
              </a:r>
              <a:r>
                <a:rPr lang="en-US" sz="1600" b="0" i="0" u="none" strike="noStrike" cap="none" dirty="0" err="1">
                  <a:latin typeface="Arial"/>
                  <a:ea typeface="Arial"/>
                  <a:cs typeface="Arial"/>
                  <a:sym typeface="Arial"/>
                </a:rPr>
                <a:t>rescate</a:t>
              </a:r>
              <a:endParaRPr sz="1400" b="0" i="0" u="none" strike="noStrike" cap="none" dirty="0">
                <a:latin typeface="Arial"/>
                <a:ea typeface="Arial"/>
                <a:cs typeface="Arial"/>
                <a:sym typeface="Arial"/>
              </a:endParaRPr>
            </a:p>
          </p:txBody>
        </p:sp>
        <p:sp>
          <p:nvSpPr>
            <p:cNvPr id="32" name="Google Shape;1647;p103">
              <a:extLst>
                <a:ext uri="{FF2B5EF4-FFF2-40B4-BE49-F238E27FC236}">
                  <a16:creationId xmlns:a16="http://schemas.microsoft.com/office/drawing/2014/main" id="{32D5E025-837E-C9C3-5618-0A5D2894BD6F}"/>
                </a:ext>
              </a:extLst>
            </p:cNvPr>
            <p:cNvSpPr/>
            <p:nvPr/>
          </p:nvSpPr>
          <p:spPr>
            <a:xfrm>
              <a:off x="0" y="4393422"/>
              <a:ext cx="6628804" cy="585732"/>
            </a:xfrm>
            <a:prstGeom prst="roundRect">
              <a:avLst>
                <a:gd name="adj" fmla="val 10000"/>
              </a:avLst>
            </a:prstGeom>
            <a:solidFill>
              <a:srgbClr val="0C1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648;p103">
              <a:extLst>
                <a:ext uri="{FF2B5EF4-FFF2-40B4-BE49-F238E27FC236}">
                  <a16:creationId xmlns:a16="http://schemas.microsoft.com/office/drawing/2014/main" id="{F337D6EA-276C-19E0-D178-61AC52B1BAAD}"/>
                </a:ext>
              </a:extLst>
            </p:cNvPr>
            <p:cNvSpPr/>
            <p:nvPr/>
          </p:nvSpPr>
          <p:spPr>
            <a:xfrm>
              <a:off x="177184" y="4525212"/>
              <a:ext cx="322153" cy="322153"/>
            </a:xfrm>
            <a:prstGeom prst="rect">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649;p103">
              <a:extLst>
                <a:ext uri="{FF2B5EF4-FFF2-40B4-BE49-F238E27FC236}">
                  <a16:creationId xmlns:a16="http://schemas.microsoft.com/office/drawing/2014/main" id="{4B826562-7578-CE04-8C10-B8BEA8CC7E92}"/>
                </a:ext>
              </a:extLst>
            </p:cNvPr>
            <p:cNvSpPr/>
            <p:nvPr/>
          </p:nvSpPr>
          <p:spPr>
            <a:xfrm>
              <a:off x="676521" y="4393422"/>
              <a:ext cx="5952282" cy="5857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650;p103">
              <a:extLst>
                <a:ext uri="{FF2B5EF4-FFF2-40B4-BE49-F238E27FC236}">
                  <a16:creationId xmlns:a16="http://schemas.microsoft.com/office/drawing/2014/main" id="{BA682484-0602-4DFC-5F96-032A16387793}"/>
                </a:ext>
              </a:extLst>
            </p:cNvPr>
            <p:cNvSpPr txBox="1"/>
            <p:nvPr/>
          </p:nvSpPr>
          <p:spPr>
            <a:xfrm>
              <a:off x="676521" y="4393422"/>
              <a:ext cx="5952282" cy="585732"/>
            </a:xfrm>
            <a:prstGeom prst="rect">
              <a:avLst/>
            </a:prstGeom>
            <a:noFill/>
            <a:ln>
              <a:noFill/>
            </a:ln>
          </p:spPr>
          <p:txBody>
            <a:bodyPr spcFirstLastPara="1" wrap="square" lIns="61975" tIns="61975" rIns="61975" bIns="619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err="1">
                  <a:solidFill>
                    <a:schemeClr val="bg1"/>
                  </a:solidFill>
                  <a:latin typeface="Arial"/>
                  <a:ea typeface="Arial"/>
                  <a:cs typeface="Arial"/>
                  <a:sym typeface="Arial"/>
                </a:rPr>
                <a:t>Repita</a:t>
              </a:r>
              <a:r>
                <a:rPr lang="en-US" sz="1600" b="0" i="0" u="none" strike="noStrike" cap="none" dirty="0">
                  <a:solidFill>
                    <a:schemeClr val="bg1"/>
                  </a:solidFill>
                  <a:latin typeface="Arial"/>
                  <a:ea typeface="Arial"/>
                  <a:cs typeface="Arial"/>
                  <a:sym typeface="Arial"/>
                </a:rPr>
                <a:t> la </a:t>
              </a:r>
              <a:r>
                <a:rPr lang="en-US" sz="1600" b="0" i="0" u="none" strike="noStrike" cap="none" dirty="0" err="1">
                  <a:solidFill>
                    <a:schemeClr val="bg1"/>
                  </a:solidFill>
                  <a:latin typeface="Arial"/>
                  <a:ea typeface="Arial"/>
                  <a:cs typeface="Arial"/>
                  <a:sym typeface="Arial"/>
                </a:rPr>
                <a:t>operación</a:t>
              </a:r>
              <a:r>
                <a:rPr lang="en-US" sz="1600" b="0" i="0" u="none" strike="noStrike" cap="none" dirty="0">
                  <a:solidFill>
                    <a:schemeClr val="bg1"/>
                  </a:solidFill>
                  <a:latin typeface="Arial"/>
                  <a:ea typeface="Arial"/>
                  <a:cs typeface="Arial"/>
                  <a:sym typeface="Arial"/>
                </a:rPr>
                <a:t> hasta que </a:t>
              </a:r>
              <a:r>
                <a:rPr lang="en-US" sz="1600" b="0" i="0" u="none" strike="noStrike" cap="none" dirty="0" err="1">
                  <a:solidFill>
                    <a:schemeClr val="bg1"/>
                  </a:solidFill>
                  <a:latin typeface="Arial"/>
                  <a:ea typeface="Arial"/>
                  <a:cs typeface="Arial"/>
                  <a:sym typeface="Arial"/>
                </a:rPr>
                <a:t>llegue</a:t>
              </a:r>
              <a:r>
                <a:rPr lang="en-US" sz="1600" b="0" i="0" u="none" strike="noStrike" cap="none" dirty="0">
                  <a:solidFill>
                    <a:schemeClr val="bg1"/>
                  </a:solidFill>
                  <a:latin typeface="Arial"/>
                  <a:ea typeface="Arial"/>
                  <a:cs typeface="Arial"/>
                  <a:sym typeface="Arial"/>
                </a:rPr>
                <a:t> la </a:t>
              </a:r>
              <a:r>
                <a:rPr lang="en-US" sz="1600" b="0" i="0" u="none" strike="noStrike" cap="none" dirty="0" err="1">
                  <a:solidFill>
                    <a:schemeClr val="bg1"/>
                  </a:solidFill>
                  <a:latin typeface="Arial"/>
                  <a:ea typeface="Arial"/>
                  <a:cs typeface="Arial"/>
                  <a:sym typeface="Arial"/>
                </a:rPr>
                <a:t>ambulancia</a:t>
              </a:r>
              <a:r>
                <a:rPr lang="en-US" sz="1600" b="0" i="0" u="none" strike="noStrike" cap="none" dirty="0">
                  <a:solidFill>
                    <a:schemeClr val="bg1"/>
                  </a:solidFill>
                  <a:latin typeface="Arial"/>
                  <a:ea typeface="Arial"/>
                  <a:cs typeface="Arial"/>
                  <a:sym typeface="Arial"/>
                </a:rPr>
                <a:t> o </a:t>
              </a:r>
              <a:r>
                <a:rPr lang="en-US" sz="1600" b="0" i="0" u="none" strike="noStrike" cap="none" dirty="0" err="1">
                  <a:solidFill>
                    <a:schemeClr val="bg1"/>
                  </a:solidFill>
                  <a:latin typeface="Arial"/>
                  <a:ea typeface="Arial"/>
                  <a:cs typeface="Arial"/>
                  <a:sym typeface="Arial"/>
                </a:rPr>
                <a:t>el</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desfibrilador</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externo</a:t>
              </a:r>
              <a:r>
                <a:rPr lang="en-US" sz="1600" b="0" i="0" u="none" strike="noStrike" cap="none" dirty="0">
                  <a:solidFill>
                    <a:schemeClr val="bg1"/>
                  </a:solidFill>
                  <a:latin typeface="Arial"/>
                  <a:ea typeface="Arial"/>
                  <a:cs typeface="Arial"/>
                  <a:sym typeface="Arial"/>
                </a:rPr>
                <a:t> </a:t>
              </a:r>
              <a:r>
                <a:rPr lang="en-US" sz="1600" b="0" i="0" u="none" strike="noStrike" cap="none" dirty="0" err="1">
                  <a:solidFill>
                    <a:schemeClr val="bg1"/>
                  </a:solidFill>
                  <a:latin typeface="Arial"/>
                  <a:ea typeface="Arial"/>
                  <a:cs typeface="Arial"/>
                  <a:sym typeface="Arial"/>
                </a:rPr>
                <a:t>automático</a:t>
              </a:r>
              <a:r>
                <a:rPr lang="en-US" sz="1600" b="0" i="0" u="none" strike="noStrike" cap="none" dirty="0">
                  <a:solidFill>
                    <a:schemeClr val="bg1"/>
                  </a:solidFill>
                  <a:latin typeface="Arial"/>
                  <a:ea typeface="Arial"/>
                  <a:cs typeface="Arial"/>
                  <a:sym typeface="Arial"/>
                </a:rPr>
                <a:t> (DEA)</a:t>
              </a:r>
              <a:endParaRPr sz="1400" b="0"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2383166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2534"/>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66644" y="1284889"/>
            <a:ext cx="11294378" cy="854876"/>
          </a:xfrm>
        </p:spPr>
        <p:txBody>
          <a:bodyPr>
            <a:noAutofit/>
          </a:bodyPr>
          <a:lstStyle/>
          <a:p>
            <a:pPr algn="l"/>
            <a:r>
              <a:rPr lang="es-ES" sz="4000" b="0" i="0" u="none" strike="noStrike" cap="none" dirty="0">
                <a:solidFill>
                  <a:srgbClr val="0C1B55"/>
                </a:solidFill>
                <a:latin typeface="Gotham Bold" pitchFamily="50" charset="0"/>
                <a:ea typeface="Arial"/>
                <a:cs typeface="Arial"/>
                <a:sym typeface="Arial"/>
              </a:rPr>
              <a:t>Ponga a prueba sus conocimientos escenarios </a:t>
            </a:r>
            <a:br>
              <a:rPr lang="es-ES" sz="4000" b="0" i="0" u="none" strike="noStrike" cap="none" dirty="0">
                <a:solidFill>
                  <a:srgbClr val="0C1B55"/>
                </a:solidFill>
                <a:latin typeface="Gotham Bold" pitchFamily="50" charset="0"/>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366644" y="1768031"/>
            <a:ext cx="7212961" cy="4965462"/>
          </a:xfrm>
          <a:prstGeom prst="rect">
            <a:avLst/>
          </a:prstGeom>
          <a:noFill/>
        </p:spPr>
        <p:txBody>
          <a:bodyPr wrap="square" rtlCol="0">
            <a:spAutoFit/>
          </a:bodyPr>
          <a:lstStyle/>
          <a:p>
            <a:pPr marL="457200" indent="-457200">
              <a:spcBef>
                <a:spcPts val="1000"/>
              </a:spcBef>
              <a:buClr>
                <a:srgbClr val="498500"/>
              </a:buClr>
              <a:buSzPts val="1920"/>
              <a:buFont typeface="Wingdings" panose="05000000000000000000" pitchFamily="2" charset="2"/>
              <a:buChar char="§"/>
            </a:pPr>
            <a:r>
              <a:rPr lang="es-ES" sz="2800" b="0" i="0" u="none" strike="noStrike" cap="none" dirty="0">
                <a:solidFill>
                  <a:srgbClr val="0C1B55"/>
                </a:solidFill>
                <a:latin typeface="Gotham Book" panose="02000604040000020004" pitchFamily="50" charset="0"/>
                <a:ea typeface="Arial"/>
                <a:cs typeface="Arial"/>
                <a:sym typeface="Arial"/>
              </a:rPr>
              <a:t>La bebé Anna se atraganta mientras come su almuerzo</a:t>
            </a:r>
          </a:p>
          <a:p>
            <a:pPr marL="457200" indent="-457200">
              <a:spcBef>
                <a:spcPts val="1000"/>
              </a:spcBef>
              <a:buClr>
                <a:srgbClr val="498500"/>
              </a:buClr>
              <a:buSzPts val="1920"/>
              <a:buFont typeface="Wingdings" panose="05000000000000000000" pitchFamily="2" charset="2"/>
              <a:buChar char="§"/>
            </a:pPr>
            <a:endParaRPr lang="es-ES" sz="2800" b="0" i="0" u="none" strike="noStrike" cap="none" dirty="0">
              <a:solidFill>
                <a:srgbClr val="0C1B55"/>
              </a:solidFill>
              <a:latin typeface="Gotham Book" panose="02000604040000020004" pitchFamily="50" charset="0"/>
              <a:ea typeface="Arial"/>
              <a:cs typeface="Arial"/>
              <a:sym typeface="Arial"/>
            </a:endParaRPr>
          </a:p>
          <a:p>
            <a:pPr marL="342900" marR="0" lvl="0" indent="-342900" algn="l" rtl="0">
              <a:lnSpc>
                <a:spcPct val="100000"/>
              </a:lnSpc>
              <a:spcBef>
                <a:spcPts val="0"/>
              </a:spcBef>
              <a:spcAft>
                <a:spcPts val="0"/>
              </a:spcAft>
              <a:buClr>
                <a:srgbClr val="498500"/>
              </a:buClr>
              <a:buSzPts val="2240"/>
              <a:buFont typeface="Noto Sans Symbols"/>
              <a:buChar char="▪"/>
            </a:pPr>
            <a:r>
              <a:rPr lang="es-ES" sz="2800" b="0" i="0" u="none" strike="noStrike" cap="none" dirty="0" err="1">
                <a:solidFill>
                  <a:srgbClr val="0C1B55"/>
                </a:solidFill>
                <a:latin typeface="Gotham Book" panose="02000604040000020004" pitchFamily="50" charset="0"/>
                <a:ea typeface="Arial"/>
                <a:cs typeface="Arial"/>
                <a:sym typeface="Arial"/>
              </a:rPr>
              <a:t>Devonte</a:t>
            </a:r>
            <a:r>
              <a:rPr lang="es-ES" sz="2800" b="0" i="0" u="none" strike="noStrike" cap="none" dirty="0">
                <a:solidFill>
                  <a:srgbClr val="0C1B55"/>
                </a:solidFill>
                <a:latin typeface="Gotham Book" panose="02000604040000020004" pitchFamily="50" charset="0"/>
                <a:ea typeface="Arial"/>
                <a:cs typeface="Arial"/>
                <a:sym typeface="Arial"/>
              </a:rPr>
              <a:t> se cae del escalador del parque infantil y se hace un corte sangrante en la rodilla.</a:t>
            </a:r>
            <a:endParaRPr lang="es-ES" sz="2800" dirty="0">
              <a:solidFill>
                <a:srgbClr val="0C1B55"/>
              </a:solidFill>
              <a:latin typeface="Gotham Book" panose="02000604040000020004" pitchFamily="50" charset="0"/>
            </a:endParaRPr>
          </a:p>
          <a:p>
            <a:pPr marL="342900" marR="0" lvl="0" indent="-200660" algn="l" rtl="0">
              <a:lnSpc>
                <a:spcPct val="100000"/>
              </a:lnSpc>
              <a:spcBef>
                <a:spcPts val="0"/>
              </a:spcBef>
              <a:spcAft>
                <a:spcPts val="0"/>
              </a:spcAft>
              <a:buClr>
                <a:srgbClr val="498500"/>
              </a:buClr>
              <a:buSzPts val="2240"/>
              <a:buFont typeface="Noto Sans Symbols"/>
              <a:buNone/>
            </a:pPr>
            <a:endParaRPr lang="es-ES" sz="2800" b="0" i="0" u="none" strike="noStrike" cap="none" dirty="0">
              <a:solidFill>
                <a:srgbClr val="0C1B55"/>
              </a:solidFill>
              <a:latin typeface="Gotham Book" panose="02000604040000020004" pitchFamily="50" charset="0"/>
              <a:ea typeface="Arial"/>
              <a:cs typeface="Arial"/>
              <a:sym typeface="Arial"/>
            </a:endParaRPr>
          </a:p>
          <a:p>
            <a:pPr marL="342900" marR="0" lvl="0" indent="-342900" algn="l" rtl="0">
              <a:lnSpc>
                <a:spcPct val="100000"/>
              </a:lnSpc>
              <a:spcBef>
                <a:spcPts val="0"/>
              </a:spcBef>
              <a:spcAft>
                <a:spcPts val="0"/>
              </a:spcAft>
              <a:buClr>
                <a:srgbClr val="498500"/>
              </a:buClr>
              <a:buSzPts val="224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Entras en la cocina y encuentras a tu compañera de trabajo, Emi, inconsciente en el suelo.</a:t>
            </a:r>
          </a:p>
          <a:p>
            <a:pPr marL="457200" indent="-457200">
              <a:spcBef>
                <a:spcPts val="1000"/>
              </a:spcBef>
              <a:buClr>
                <a:srgbClr val="498500"/>
              </a:buClr>
              <a:buSzPts val="1920"/>
              <a:buFont typeface="Wingdings" panose="05000000000000000000" pitchFamily="2" charset="2"/>
              <a:buChar char="§"/>
            </a:pPr>
            <a:endParaRPr lang="es-ES" sz="2000" dirty="0"/>
          </a:p>
        </p:txBody>
      </p:sp>
      <p:pic>
        <p:nvPicPr>
          <p:cNvPr id="5" name="Graphic 4" descr="Someone performing Cpr with solid fill&#10;&#10;&#10;">
            <a:extLst>
              <a:ext uri="{FF2B5EF4-FFF2-40B4-BE49-F238E27FC236}">
                <a16:creationId xmlns:a16="http://schemas.microsoft.com/office/drawing/2014/main" id="{BD1AAC07-EE87-0278-3002-C764CDE1E6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3709" y="1883884"/>
            <a:ext cx="2058142" cy="2058142"/>
          </a:xfrm>
          <a:prstGeom prst="rect">
            <a:avLst/>
          </a:prstGeom>
        </p:spPr>
      </p:pic>
      <p:pic>
        <p:nvPicPr>
          <p:cNvPr id="6" name="Graphic 5" descr="Someone performing Cpr outline&#10;&#10;">
            <a:extLst>
              <a:ext uri="{FF2B5EF4-FFF2-40B4-BE49-F238E27FC236}">
                <a16:creationId xmlns:a16="http://schemas.microsoft.com/office/drawing/2014/main" id="{CB7D987E-8E95-B9A8-6D93-2C7346B4F6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76811" y="3658315"/>
            <a:ext cx="1875502" cy="1875502"/>
          </a:xfrm>
          <a:prstGeom prst="rect">
            <a:avLst/>
          </a:prstGeom>
        </p:spPr>
      </p:pic>
    </p:spTree>
    <p:extLst>
      <p:ext uri="{BB962C8B-B14F-4D97-AF65-F5344CB8AC3E}">
        <p14:creationId xmlns:p14="http://schemas.microsoft.com/office/powerpoint/2010/main" val="1437893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b="1" dirty="0">
                <a:solidFill>
                  <a:srgbClr val="0C1B55"/>
                </a:solidFill>
                <a:latin typeface="Montserrat"/>
                <a:ea typeface="Montserrat"/>
                <a:cs typeface="Montserrat"/>
                <a:sym typeface="Montserrat"/>
              </a:rPr>
              <a:t>Para </a:t>
            </a:r>
            <a:r>
              <a:rPr lang="en-US" sz="4000" b="1" dirty="0" err="1">
                <a:solidFill>
                  <a:srgbClr val="0C1B55"/>
                </a:solidFill>
                <a:latin typeface="Montserrat"/>
                <a:ea typeface="Montserrat"/>
                <a:cs typeface="Montserrat"/>
                <a:sym typeface="Montserrat"/>
              </a:rPr>
              <a:t>conocerle</a:t>
            </a:r>
            <a:r>
              <a:rPr lang="en-US" sz="4000" b="1" dirty="0">
                <a:solidFill>
                  <a:srgbClr val="0C1B55"/>
                </a:solidFill>
                <a:latin typeface="Montserrat"/>
                <a:ea typeface="Montserrat"/>
                <a:cs typeface="Montserrat"/>
                <a:sym typeface="Montserrat"/>
              </a:rPr>
              <a:t> a </a:t>
            </a:r>
            <a:r>
              <a:rPr lang="en-US" sz="4000" b="1" dirty="0" err="1">
                <a:solidFill>
                  <a:srgbClr val="0C1B55"/>
                </a:solidFill>
                <a:latin typeface="Montserrat"/>
                <a:ea typeface="Montserrat"/>
                <a:cs typeface="Montserrat"/>
                <a:sym typeface="Montserrat"/>
              </a:rPr>
              <a:t>usted</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999067" y="1294309"/>
            <a:ext cx="10306242" cy="4968027"/>
          </a:xfrm>
          <a:prstGeom prst="rect">
            <a:avLst/>
          </a:prstGeom>
          <a:noFill/>
        </p:spPr>
        <p:txBody>
          <a:bodyPr wrap="square" rtlCol="0">
            <a:spAutoFit/>
          </a:bodyPr>
          <a:lstStyle/>
          <a:p>
            <a:pPr marL="342900" marR="0" lvl="0" indent="-342900" algn="l" rtl="0">
              <a:spcBef>
                <a:spcPts val="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Me llamo_____</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Cuido____ niño(s) </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Ella/él/ellos tiene/tienen _____ años</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Llevo cuidando niños desde hace _____ meses/años</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Me gusta cuidar niños porque ______</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Hoy espero aprender más sobre______</a:t>
            </a:r>
            <a:endParaRPr lang="es-ES" sz="2000" dirty="0">
              <a:latin typeface="Gotham Book" panose="02000604040000020004" pitchFamily="50" charset="0"/>
            </a:endParaRPr>
          </a:p>
          <a:p>
            <a:pPr marL="457200" indent="-457200">
              <a:spcBef>
                <a:spcPts val="3000"/>
              </a:spcBef>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grpSp>
        <p:nvGrpSpPr>
          <p:cNvPr id="17" name="Group 16">
            <a:extLst>
              <a:ext uri="{FF2B5EF4-FFF2-40B4-BE49-F238E27FC236}">
                <a16:creationId xmlns:a16="http://schemas.microsoft.com/office/drawing/2014/main" id="{D7A1776F-81BD-748D-1ED1-D4EA1C9CC55E}"/>
              </a:ext>
              <a:ext uri="{C183D7F6-B498-43B3-948B-1728B52AA6E4}">
                <adec:decorative xmlns:adec="http://schemas.microsoft.com/office/drawing/2017/decorative" val="1"/>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731149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descr="A close-up of a blue and white logo">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3" y="601747"/>
            <a:ext cx="11607052" cy="1325563"/>
          </a:xfrm>
        </p:spPr>
        <p:txBody>
          <a:bodyPr>
            <a:noAutofit/>
          </a:bodyPr>
          <a:lstStyle/>
          <a:p>
            <a:pPr marL="0" marR="0" lvl="0" indent="0" rtl="0">
              <a:lnSpc>
                <a:spcPct val="100000"/>
              </a:lnSpc>
              <a:spcBef>
                <a:spcPts val="0"/>
              </a:spcBef>
              <a:spcAft>
                <a:spcPts val="0"/>
              </a:spcAft>
            </a:pPr>
            <a:r>
              <a:rPr lang="es-ES" sz="4000" b="0" i="0" u="none" strike="noStrike" cap="none" dirty="0">
                <a:solidFill>
                  <a:srgbClr val="0C1B55"/>
                </a:solidFill>
                <a:latin typeface="Gotham Bold" pitchFamily="50" charset="0"/>
                <a:ea typeface="Arial"/>
                <a:cs typeface="Arial"/>
                <a:sym typeface="Arial"/>
              </a:rPr>
              <a:t>Por favor, complete la encuesta posterior para que pueda recibir créditos por esta </a:t>
            </a:r>
            <a:r>
              <a:rPr lang="es-ES" sz="4000" dirty="0">
                <a:solidFill>
                  <a:srgbClr val="0C1B55"/>
                </a:solidFill>
                <a:latin typeface="Gotham Bold" pitchFamily="50" charset="0"/>
                <a:ea typeface="Arial"/>
                <a:cs typeface="Arial"/>
                <a:sym typeface="Arial"/>
              </a:rPr>
              <a:t>capacita</a:t>
            </a:r>
            <a:r>
              <a:rPr lang="es-ES" sz="4000" b="0" i="0" u="none" strike="noStrike" cap="none" dirty="0">
                <a:solidFill>
                  <a:srgbClr val="0C1B55"/>
                </a:solidFill>
                <a:latin typeface="Gotham Bold" pitchFamily="50" charset="0"/>
                <a:ea typeface="Arial"/>
                <a:cs typeface="Arial"/>
                <a:sym typeface="Arial"/>
              </a:rPr>
              <a:t>ción</a:t>
            </a:r>
            <a:endParaRPr lang="en-US" sz="4000" dirty="0">
              <a:solidFill>
                <a:srgbClr val="0C1B55"/>
              </a:solidFill>
              <a:latin typeface="Gotham Bold" pitchFamily="50" charset="0"/>
            </a:endParaRPr>
          </a:p>
        </p:txBody>
      </p:sp>
      <p:sp>
        <p:nvSpPr>
          <p:cNvPr id="5" name="TextBox 4">
            <a:extLst>
              <a:ext uri="{FF2B5EF4-FFF2-40B4-BE49-F238E27FC236}">
                <a16:creationId xmlns:a16="http://schemas.microsoft.com/office/drawing/2014/main" id="{D6BF3F78-57FF-75C4-CC50-28B50092E711}"/>
              </a:ext>
            </a:extLst>
          </p:cNvPr>
          <p:cNvSpPr txBox="1"/>
          <p:nvPr/>
        </p:nvSpPr>
        <p:spPr>
          <a:xfrm>
            <a:off x="0" y="2188920"/>
            <a:ext cx="12191999" cy="523220"/>
          </a:xfrm>
          <a:prstGeom prst="rect">
            <a:avLst/>
          </a:prstGeom>
          <a:noFill/>
        </p:spPr>
        <p:txBody>
          <a:bodyPr wrap="square" lIns="91440" tIns="45720" rIns="91440" bIns="45720" rtlCol="0" anchor="t">
            <a:spAutoFit/>
          </a:bodyPr>
          <a:lstStyle/>
          <a:p>
            <a:pPr algn="ctr"/>
            <a:r>
              <a:rPr lang="en-US" sz="2800" dirty="0">
                <a:solidFill>
                  <a:srgbClr val="0C1B55"/>
                </a:solidFill>
                <a:ea typeface="+mn-lt"/>
                <a:cs typeface="+mn-lt"/>
              </a:rPr>
              <a:t>https://forms.office.com/r/DDfynJsr5B</a:t>
            </a:r>
            <a:endParaRPr lang="en-US" dirty="0">
              <a:ea typeface="+mn-lt"/>
              <a:cs typeface="+mn-lt"/>
            </a:endParaRPr>
          </a:p>
        </p:txBody>
      </p:sp>
      <p:pic>
        <p:nvPicPr>
          <p:cNvPr id="4" name="Picture 3" descr="A qr code with black squares&#10;&#10;Description automatically generated">
            <a:extLst>
              <a:ext uri="{FF2B5EF4-FFF2-40B4-BE49-F238E27FC236}">
                <a16:creationId xmlns:a16="http://schemas.microsoft.com/office/drawing/2014/main" id="{7AA68201-3824-90D5-E0D5-22D55C096938}"/>
              </a:ext>
            </a:extLst>
          </p:cNvPr>
          <p:cNvPicPr>
            <a:picLocks noChangeAspect="1"/>
          </p:cNvPicPr>
          <p:nvPr/>
        </p:nvPicPr>
        <p:blipFill>
          <a:blip r:embed="rId4"/>
          <a:stretch>
            <a:fillRect/>
          </a:stretch>
        </p:blipFill>
        <p:spPr>
          <a:xfrm>
            <a:off x="4497137" y="2712453"/>
            <a:ext cx="3184357" cy="3184357"/>
          </a:xfrm>
          <a:prstGeom prst="rect">
            <a:avLst/>
          </a:prstGeom>
        </p:spPr>
      </p:pic>
    </p:spTree>
    <p:extLst>
      <p:ext uri="{BB962C8B-B14F-4D97-AF65-F5344CB8AC3E}">
        <p14:creationId xmlns:p14="http://schemas.microsoft.com/office/powerpoint/2010/main" val="751188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4;p8">
            <a:extLst>
              <a:ext uri="{FF2B5EF4-FFF2-40B4-BE49-F238E27FC236}">
                <a16:creationId xmlns:a16="http://schemas.microsoft.com/office/drawing/2014/main" id="{5AA00ECB-57DF-2B13-D21F-E4BFA3238E1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Tree>
    <p:extLst>
      <p:ext uri="{BB962C8B-B14F-4D97-AF65-F5344CB8AC3E}">
        <p14:creationId xmlns:p14="http://schemas.microsoft.com/office/powerpoint/2010/main" val="315890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12783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i="0" u="none" strike="noStrike" cap="none" dirty="0">
                <a:solidFill>
                  <a:schemeClr val="lt1"/>
                </a:solidFill>
                <a:latin typeface="Montserrat"/>
                <a:ea typeface="Montserrat"/>
                <a:cs typeface="Montserrat"/>
                <a:sym typeface="Montserrat"/>
              </a:rPr>
              <a:t>Desarrollo </a:t>
            </a:r>
            <a:r>
              <a:rPr lang="en-US" sz="4400" b="1" i="0" u="none" strike="noStrike" cap="none" dirty="0" err="1">
                <a:solidFill>
                  <a:schemeClr val="lt1"/>
                </a:solidFill>
                <a:latin typeface="Montserrat"/>
                <a:ea typeface="Montserrat"/>
                <a:cs typeface="Montserrat"/>
                <a:sym typeface="Montserrat"/>
              </a:rPr>
              <a:t>Infantil</a:t>
            </a: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5243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603403" y="381471"/>
            <a:ext cx="11858420" cy="1593873"/>
          </a:xfrm>
        </p:spPr>
        <p:txBody>
          <a:bodyPr>
            <a:normAutofit fontScale="90000"/>
          </a:bodyPr>
          <a:lstStyle/>
          <a:p>
            <a:pPr algn="l"/>
            <a:r>
              <a:rPr lang="en-US" sz="4400" b="1" dirty="0">
                <a:solidFill>
                  <a:srgbClr val="0C1B55"/>
                </a:solidFill>
                <a:latin typeface="Gotham Bold" pitchFamily="50" charset="0"/>
                <a:ea typeface="Montserrat"/>
                <a:cs typeface="Montserrat"/>
                <a:sym typeface="Montserrat"/>
              </a:rPr>
              <a:t>Desarrollo </a:t>
            </a:r>
            <a:r>
              <a:rPr lang="en-US" sz="4400" b="1" dirty="0" err="1">
                <a:solidFill>
                  <a:srgbClr val="0C1B55"/>
                </a:solidFill>
                <a:latin typeface="Gotham Bold" pitchFamily="50" charset="0"/>
                <a:ea typeface="Montserrat"/>
                <a:cs typeface="Montserrat"/>
                <a:sym typeface="Montserrat"/>
              </a:rPr>
              <a:t>Infantil</a:t>
            </a:r>
            <a:r>
              <a:rPr lang="en-US" sz="4400" b="1" dirty="0">
                <a:solidFill>
                  <a:srgbClr val="0C1B55"/>
                </a:solidFill>
                <a:latin typeface="Gotham Bold" pitchFamily="50" charset="0"/>
                <a:ea typeface="Montserrat"/>
                <a:cs typeface="Montserrat"/>
                <a:sym typeface="Montserrat"/>
              </a:rPr>
              <a:t>: </a:t>
            </a:r>
            <a:br>
              <a:rPr lang="en-US" sz="4400" b="1" dirty="0">
                <a:solidFill>
                  <a:srgbClr val="0C1B55"/>
                </a:solidFill>
                <a:latin typeface="Gotham Bold" pitchFamily="50" charset="0"/>
                <a:ea typeface="Montserrat"/>
                <a:cs typeface="Montserrat"/>
                <a:sym typeface="Montserrat"/>
              </a:rPr>
            </a:br>
            <a:r>
              <a:rPr lang="en-US" sz="4400" b="1" dirty="0" err="1">
                <a:solidFill>
                  <a:srgbClr val="0C1B55"/>
                </a:solidFill>
                <a:latin typeface="Gotham Bold" pitchFamily="50" charset="0"/>
                <a:ea typeface="Montserrat"/>
                <a:cs typeface="Montserrat"/>
                <a:sym typeface="Montserrat"/>
              </a:rPr>
              <a:t>Servir</a:t>
            </a:r>
            <a:r>
              <a:rPr lang="en-US" sz="4400" b="1" dirty="0">
                <a:solidFill>
                  <a:srgbClr val="0C1B55"/>
                </a:solidFill>
                <a:latin typeface="Gotham Bold" pitchFamily="50" charset="0"/>
                <a:ea typeface="Montserrat"/>
                <a:cs typeface="Montserrat"/>
                <a:sym typeface="Montserrat"/>
              </a:rPr>
              <a:t> y </a:t>
            </a:r>
            <a:r>
              <a:rPr lang="en-US" sz="4400" b="1" dirty="0" err="1">
                <a:solidFill>
                  <a:srgbClr val="0C1B55"/>
                </a:solidFill>
                <a:latin typeface="Gotham Bold" pitchFamily="50" charset="0"/>
                <a:ea typeface="Montserrat"/>
                <a:cs typeface="Montserrat"/>
                <a:sym typeface="Montserrat"/>
              </a:rPr>
              <a:t>Devolver</a:t>
            </a:r>
            <a:r>
              <a:rPr lang="en-US" sz="4400" b="1" dirty="0">
                <a:solidFill>
                  <a:srgbClr val="0C1B55"/>
                </a:solidFill>
                <a:latin typeface="Gotham Bold" pitchFamily="50" charset="0"/>
                <a:ea typeface="Montserrat"/>
                <a:cs typeface="Montserrat"/>
                <a:sym typeface="Montserrat"/>
              </a:rPr>
              <a:t>- </a:t>
            </a:r>
            <a:r>
              <a:rPr lang="en-US" sz="4400" b="1" dirty="0" err="1">
                <a:solidFill>
                  <a:srgbClr val="0C1B55"/>
                </a:solidFill>
                <a:latin typeface="Gotham Bold" pitchFamily="50" charset="0"/>
                <a:ea typeface="Montserrat"/>
                <a:cs typeface="Montserrat"/>
                <a:sym typeface="Montserrat"/>
              </a:rPr>
              <a:t>Desarrolla</a:t>
            </a:r>
            <a:r>
              <a:rPr lang="en-US" sz="4400" b="1" dirty="0">
                <a:solidFill>
                  <a:srgbClr val="0C1B55"/>
                </a:solidFill>
                <a:latin typeface="Gotham Bold" pitchFamily="50" charset="0"/>
                <a:ea typeface="Montserrat"/>
                <a:cs typeface="Montserrat"/>
                <a:sym typeface="Montserrat"/>
              </a:rPr>
              <a:t> </a:t>
            </a:r>
            <a:r>
              <a:rPr lang="en-US" sz="4400" b="1" dirty="0" err="1">
                <a:solidFill>
                  <a:srgbClr val="0C1B55"/>
                </a:solidFill>
                <a:latin typeface="Gotham Bold" pitchFamily="50" charset="0"/>
                <a:ea typeface="Montserrat"/>
                <a:cs typeface="Montserrat"/>
                <a:sym typeface="Montserrat"/>
              </a:rPr>
              <a:t>el</a:t>
            </a:r>
            <a:r>
              <a:rPr lang="en-US" sz="4400" b="1" dirty="0">
                <a:solidFill>
                  <a:srgbClr val="0C1B55"/>
                </a:solidFill>
                <a:latin typeface="Gotham Bold" pitchFamily="50" charset="0"/>
                <a:ea typeface="Montserrat"/>
                <a:cs typeface="Montserrat"/>
                <a:sym typeface="Montserrat"/>
              </a:rPr>
              <a:t> </a:t>
            </a:r>
            <a:r>
              <a:rPr lang="en-US" sz="4400" b="1" dirty="0" err="1">
                <a:solidFill>
                  <a:srgbClr val="0C1B55"/>
                </a:solidFill>
                <a:latin typeface="Gotham Bold" pitchFamily="50" charset="0"/>
                <a:ea typeface="Montserrat"/>
                <a:cs typeface="Montserrat"/>
                <a:sym typeface="Montserrat"/>
              </a:rPr>
              <a:t>Cerebro</a:t>
            </a: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pic>
        <p:nvPicPr>
          <p:cNvPr id="4" name="Online Media 7" title="5 Steps for Brain-Building Serve and Return">
            <a:hlinkClick r:id="" action="ppaction://media"/>
            <a:extLst>
              <a:ext uri="{FF2B5EF4-FFF2-40B4-BE49-F238E27FC236}">
                <a16:creationId xmlns:a16="http://schemas.microsoft.com/office/drawing/2014/main" id="{42D395AA-7F4A-B62C-CDC0-3C732CE009F0}"/>
              </a:ext>
            </a:extLst>
          </p:cNvPr>
          <p:cNvPicPr>
            <a:picLocks noRot="1" noChangeAspect="1"/>
          </p:cNvPicPr>
          <p:nvPr>
            <a:videoFile r:link="rId1"/>
          </p:nvPr>
        </p:nvPicPr>
        <p:blipFill>
          <a:blip r:embed="rId5"/>
          <a:stretch>
            <a:fillRect/>
          </a:stretch>
        </p:blipFill>
        <p:spPr>
          <a:xfrm>
            <a:off x="1913607" y="1655151"/>
            <a:ext cx="8364786" cy="4726105"/>
          </a:xfrm>
          <a:prstGeom prst="rect">
            <a:avLst/>
          </a:prstGeom>
        </p:spPr>
      </p:pic>
    </p:spTree>
    <p:extLst>
      <p:ext uri="{BB962C8B-B14F-4D97-AF65-F5344CB8AC3E}">
        <p14:creationId xmlns:p14="http://schemas.microsoft.com/office/powerpoint/2010/main" val="2692567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251552"/>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58630" y="266543"/>
            <a:ext cx="11418708" cy="1593873"/>
          </a:xfrm>
        </p:spPr>
        <p:txBody>
          <a:bodyPr>
            <a:normAutofit fontScale="90000"/>
          </a:bodyPr>
          <a:lstStyle/>
          <a:p>
            <a:pPr algn="l"/>
            <a:r>
              <a:rPr lang="en-US" sz="4400" b="1" dirty="0">
                <a:solidFill>
                  <a:srgbClr val="0C1B55"/>
                </a:solidFill>
                <a:latin typeface="Gotham Bold" pitchFamily="50" charset="0"/>
                <a:ea typeface="Montserrat"/>
                <a:cs typeface="Montserrat"/>
                <a:sym typeface="Montserrat"/>
              </a:rPr>
              <a:t>Desarrollo </a:t>
            </a:r>
            <a:r>
              <a:rPr lang="en-US" sz="4400" b="1" dirty="0" err="1">
                <a:solidFill>
                  <a:srgbClr val="0C1B55"/>
                </a:solidFill>
                <a:latin typeface="Gotham Bold" pitchFamily="50" charset="0"/>
                <a:ea typeface="Montserrat"/>
                <a:cs typeface="Montserrat"/>
                <a:sym typeface="Montserrat"/>
              </a:rPr>
              <a:t>Infantil</a:t>
            </a:r>
            <a:r>
              <a:rPr lang="en-US" sz="4400" b="1" dirty="0">
                <a:solidFill>
                  <a:srgbClr val="0C1B55"/>
                </a:solidFill>
                <a:latin typeface="Gotham Bold" pitchFamily="50" charset="0"/>
                <a:ea typeface="Montserrat"/>
                <a:cs typeface="Montserrat"/>
                <a:sym typeface="Montserrat"/>
              </a:rPr>
              <a:t>: </a:t>
            </a:r>
            <a:br>
              <a:rPr lang="en-US" sz="4400" b="1" dirty="0">
                <a:solidFill>
                  <a:srgbClr val="0C1B55"/>
                </a:solidFill>
                <a:latin typeface="Gotham Bold" pitchFamily="50" charset="0"/>
                <a:ea typeface="Montserrat"/>
                <a:cs typeface="Montserrat"/>
                <a:sym typeface="Montserrat"/>
              </a:rPr>
            </a:br>
            <a:r>
              <a:rPr lang="en-US" sz="4400" b="1" dirty="0" err="1">
                <a:solidFill>
                  <a:srgbClr val="0C1B55"/>
                </a:solidFill>
                <a:latin typeface="Gotham Bold" pitchFamily="50" charset="0"/>
                <a:ea typeface="Montserrat"/>
                <a:cs typeface="Montserrat"/>
                <a:sym typeface="Montserrat"/>
              </a:rPr>
              <a:t>Servir</a:t>
            </a:r>
            <a:r>
              <a:rPr lang="en-US" sz="4400" b="1" dirty="0">
                <a:solidFill>
                  <a:srgbClr val="0C1B55"/>
                </a:solidFill>
                <a:latin typeface="Gotham Bold" pitchFamily="50" charset="0"/>
                <a:ea typeface="Montserrat"/>
                <a:cs typeface="Montserrat"/>
                <a:sym typeface="Montserrat"/>
              </a:rPr>
              <a:t> y </a:t>
            </a:r>
            <a:r>
              <a:rPr lang="en-US" sz="4400" b="1" dirty="0" err="1">
                <a:solidFill>
                  <a:srgbClr val="0C1B55"/>
                </a:solidFill>
                <a:latin typeface="Gotham Bold" pitchFamily="50" charset="0"/>
                <a:ea typeface="Montserrat"/>
                <a:cs typeface="Montserrat"/>
                <a:sym typeface="Montserrat"/>
              </a:rPr>
              <a:t>Devolver</a:t>
            </a:r>
            <a:r>
              <a:rPr lang="en-US" sz="4400" b="1" dirty="0">
                <a:solidFill>
                  <a:srgbClr val="0C1B55"/>
                </a:solidFill>
                <a:latin typeface="Gotham Bold" pitchFamily="50" charset="0"/>
                <a:ea typeface="Montserrat"/>
                <a:cs typeface="Montserrat"/>
                <a:sym typeface="Montserrat"/>
              </a:rPr>
              <a:t>- </a:t>
            </a:r>
            <a:r>
              <a:rPr lang="en-US" sz="4400" b="1" dirty="0" err="1">
                <a:solidFill>
                  <a:srgbClr val="0C1B55"/>
                </a:solidFill>
                <a:latin typeface="Gotham Bold" pitchFamily="50" charset="0"/>
                <a:ea typeface="Montserrat"/>
                <a:cs typeface="Montserrat"/>
                <a:sym typeface="Montserrat"/>
              </a:rPr>
              <a:t>Desarrolla</a:t>
            </a:r>
            <a:r>
              <a:rPr lang="en-US" sz="4400" b="1" dirty="0">
                <a:solidFill>
                  <a:srgbClr val="0C1B55"/>
                </a:solidFill>
                <a:latin typeface="Gotham Bold" pitchFamily="50" charset="0"/>
                <a:ea typeface="Montserrat"/>
                <a:cs typeface="Montserrat"/>
                <a:sym typeface="Montserrat"/>
              </a:rPr>
              <a:t> </a:t>
            </a:r>
            <a:r>
              <a:rPr lang="en-US" sz="4400" b="1" dirty="0" err="1">
                <a:solidFill>
                  <a:srgbClr val="0C1B55"/>
                </a:solidFill>
                <a:latin typeface="Gotham Bold" pitchFamily="50" charset="0"/>
                <a:ea typeface="Montserrat"/>
                <a:cs typeface="Montserrat"/>
                <a:sym typeface="Montserrat"/>
              </a:rPr>
              <a:t>el</a:t>
            </a:r>
            <a:r>
              <a:rPr lang="en-US" sz="4400" b="1" dirty="0">
                <a:solidFill>
                  <a:srgbClr val="0C1B55"/>
                </a:solidFill>
                <a:latin typeface="Gotham Bold" pitchFamily="50" charset="0"/>
                <a:ea typeface="Montserrat"/>
                <a:cs typeface="Montserrat"/>
                <a:sym typeface="Montserrat"/>
              </a:rPr>
              <a:t> </a:t>
            </a:r>
            <a:r>
              <a:rPr lang="en-US" sz="4400" b="1" dirty="0" err="1">
                <a:solidFill>
                  <a:srgbClr val="0C1B55"/>
                </a:solidFill>
                <a:latin typeface="Gotham Bold" pitchFamily="50" charset="0"/>
                <a:ea typeface="Montserrat"/>
                <a:cs typeface="Montserrat"/>
                <a:sym typeface="Montserrat"/>
              </a:rPr>
              <a:t>Cerebro</a:t>
            </a: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pic>
        <p:nvPicPr>
          <p:cNvPr id="3" name="Online Media 9" title="Father &amp; Son conversation! 😂😂❤️">
            <a:hlinkClick r:id="" action="ppaction://media"/>
            <a:extLst>
              <a:ext uri="{FF2B5EF4-FFF2-40B4-BE49-F238E27FC236}">
                <a16:creationId xmlns:a16="http://schemas.microsoft.com/office/drawing/2014/main" id="{9008A36D-09E8-DA42-A2E0-60CC1B387DD2}"/>
              </a:ext>
            </a:extLst>
          </p:cNvPr>
          <p:cNvPicPr>
            <a:picLocks noRot="1" noChangeAspect="1"/>
          </p:cNvPicPr>
          <p:nvPr>
            <a:videoFile r:link="rId1"/>
          </p:nvPr>
        </p:nvPicPr>
        <p:blipFill>
          <a:blip r:embed="rId5"/>
          <a:stretch>
            <a:fillRect/>
          </a:stretch>
        </p:blipFill>
        <p:spPr>
          <a:xfrm>
            <a:off x="1923065" y="1612670"/>
            <a:ext cx="8345869" cy="4715416"/>
          </a:xfrm>
          <a:prstGeom prst="rect">
            <a:avLst/>
          </a:prstGeom>
        </p:spPr>
      </p:pic>
    </p:spTree>
    <p:extLst>
      <p:ext uri="{BB962C8B-B14F-4D97-AF65-F5344CB8AC3E}">
        <p14:creationId xmlns:p14="http://schemas.microsoft.com/office/powerpoint/2010/main" val="244363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89" name="Google Shape;89;p1"/>
          <p:cNvSpPr txBox="1"/>
          <p:nvPr/>
        </p:nvSpPr>
        <p:spPr>
          <a:xfrm>
            <a:off x="619961" y="3315537"/>
            <a:ext cx="8507414" cy="82760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C1B55"/>
              </a:buClr>
              <a:buSzPts val="4000"/>
              <a:buFont typeface="Arial"/>
              <a:buNone/>
            </a:pPr>
            <a:r>
              <a:rPr lang="en-US" sz="4000" dirty="0" err="1">
                <a:solidFill>
                  <a:srgbClr val="0C1B55"/>
                </a:solidFill>
              </a:rPr>
              <a:t>Hitos</a:t>
            </a:r>
            <a:r>
              <a:rPr lang="en-US" sz="4000">
                <a:solidFill>
                  <a:srgbClr val="0C1B55"/>
                </a:solidFill>
              </a:rPr>
              <a:t> del desarrollo infantil</a:t>
            </a:r>
            <a:endParaRPr/>
          </a:p>
        </p:txBody>
      </p:sp>
      <p:sp>
        <p:nvSpPr>
          <p:cNvPr id="90" name="Google Shape;90;p1"/>
          <p:cNvSpPr txBox="1"/>
          <p:nvPr/>
        </p:nvSpPr>
        <p:spPr>
          <a:xfrm>
            <a:off x="1316482" y="4101949"/>
            <a:ext cx="10024547" cy="2777313"/>
          </a:xfrm>
          <a:prstGeom prst="rect">
            <a:avLst/>
          </a:prstGeom>
          <a:noFill/>
          <a:ln>
            <a:noFill/>
          </a:ln>
        </p:spPr>
        <p:txBody>
          <a:bodyPr spcFirstLastPara="1" wrap="square" lIns="91425" tIns="45700" rIns="91425" bIns="45700" anchor="ctr" anchorCtr="0">
            <a:noAutofit/>
          </a:bodyPr>
          <a:lstStyle/>
          <a:p>
            <a:pPr marL="457200" marR="0" lvl="0" indent="-457200" algn="l" rtl="0">
              <a:lnSpc>
                <a:spcPct val="90000"/>
              </a:lnSpc>
              <a:spcBef>
                <a:spcPts val="0"/>
              </a:spcBef>
              <a:spcAft>
                <a:spcPts val="0"/>
              </a:spcAft>
              <a:buClr>
                <a:srgbClr val="00A886"/>
              </a:buClr>
              <a:buSzPts val="2800"/>
              <a:buFont typeface="Noto Sans Symbols"/>
              <a:buChar char="▪"/>
            </a:pPr>
            <a:r>
              <a:rPr lang="en-US" sz="2800" b="0" i="0" u="none" strike="noStrike" cap="none" dirty="0">
                <a:solidFill>
                  <a:srgbClr val="0C1B55"/>
                </a:solidFill>
                <a:latin typeface="Gotham Book" panose="02000604040000020004" pitchFamily="50" charset="0"/>
                <a:ea typeface="Arial"/>
                <a:cs typeface="Arial"/>
                <a:sym typeface="Arial"/>
              </a:rPr>
              <a:t>Social/</a:t>
            </a:r>
            <a:r>
              <a:rPr lang="en-US" sz="2800" b="0" i="0" u="none" strike="noStrike" cap="none" dirty="0" err="1">
                <a:solidFill>
                  <a:srgbClr val="0C1B55"/>
                </a:solidFill>
                <a:latin typeface="Gotham Book" panose="02000604040000020004" pitchFamily="50" charset="0"/>
                <a:ea typeface="Arial"/>
                <a:cs typeface="Arial"/>
                <a:sym typeface="Arial"/>
              </a:rPr>
              <a:t>Emo</a:t>
            </a:r>
            <a:r>
              <a:rPr lang="en-US" sz="2800" dirty="0" err="1">
                <a:solidFill>
                  <a:srgbClr val="0C1B55"/>
                </a:solidFill>
                <a:latin typeface="Gotham Book" panose="02000604040000020004" pitchFamily="50" charset="0"/>
              </a:rPr>
              <a:t>c</a:t>
            </a:r>
            <a:r>
              <a:rPr lang="en-US" sz="2800" b="0" i="0" u="none" strike="noStrike" cap="none" dirty="0" err="1">
                <a:solidFill>
                  <a:srgbClr val="0C1B55"/>
                </a:solidFill>
                <a:latin typeface="Gotham Book" panose="02000604040000020004" pitchFamily="50" charset="0"/>
                <a:ea typeface="Arial"/>
                <a:cs typeface="Arial"/>
                <a:sym typeface="Arial"/>
              </a:rPr>
              <a:t>ional</a:t>
            </a:r>
            <a:endParaRPr dirty="0">
              <a:latin typeface="Gotham Book" panose="02000604040000020004" pitchFamily="50" charset="0"/>
            </a:endParaRPr>
          </a:p>
          <a:p>
            <a:pPr marL="457200" marR="0" lvl="0" indent="-457200" algn="l" rtl="0">
              <a:lnSpc>
                <a:spcPct val="90000"/>
              </a:lnSpc>
              <a:spcBef>
                <a:spcPts val="1200"/>
              </a:spcBef>
              <a:spcAft>
                <a:spcPts val="0"/>
              </a:spcAft>
              <a:buClr>
                <a:srgbClr val="00A886"/>
              </a:buClr>
              <a:buSzPts val="2800"/>
              <a:buFont typeface="Noto Sans Symbols"/>
              <a:buChar char="▪"/>
            </a:pPr>
            <a:r>
              <a:rPr lang="en-US" sz="2800" dirty="0" err="1">
                <a:solidFill>
                  <a:srgbClr val="0C1B55"/>
                </a:solidFill>
                <a:latin typeface="Gotham Book" panose="02000604040000020004" pitchFamily="50" charset="0"/>
              </a:rPr>
              <a:t>Físico</a:t>
            </a:r>
            <a:r>
              <a:rPr lang="en-US" sz="2800" dirty="0">
                <a:solidFill>
                  <a:srgbClr val="0C1B55"/>
                </a:solidFill>
                <a:latin typeface="Gotham Book" panose="02000604040000020004" pitchFamily="50" charset="0"/>
              </a:rPr>
              <a:t>/</a:t>
            </a:r>
            <a:r>
              <a:rPr lang="en-US" sz="2800" dirty="0" err="1">
                <a:solidFill>
                  <a:srgbClr val="0C1B55"/>
                </a:solidFill>
                <a:latin typeface="Gotham Book" panose="02000604040000020004" pitchFamily="50" charset="0"/>
              </a:rPr>
              <a:t>movimiento</a:t>
            </a:r>
            <a:endParaRPr dirty="0">
              <a:latin typeface="Gotham Book" panose="02000604040000020004" pitchFamily="50" charset="0"/>
            </a:endParaRPr>
          </a:p>
          <a:p>
            <a:pPr marL="457200" marR="0" lvl="0" indent="-457200" algn="l" rtl="0">
              <a:lnSpc>
                <a:spcPct val="90000"/>
              </a:lnSpc>
              <a:spcBef>
                <a:spcPts val="1200"/>
              </a:spcBef>
              <a:spcAft>
                <a:spcPts val="0"/>
              </a:spcAft>
              <a:buClr>
                <a:srgbClr val="00A886"/>
              </a:buClr>
              <a:buSzPts val="2800"/>
              <a:buFont typeface="Noto Sans Symbols"/>
              <a:buChar char="▪"/>
            </a:pPr>
            <a:r>
              <a:rPr lang="en-US" sz="2800" dirty="0" err="1">
                <a:solidFill>
                  <a:srgbClr val="0C1B55"/>
                </a:solidFill>
                <a:latin typeface="Gotham Book" panose="02000604040000020004" pitchFamily="50" charset="0"/>
              </a:rPr>
              <a:t>Lenguaje</a:t>
            </a:r>
            <a:r>
              <a:rPr lang="en-US" sz="2800" b="0" i="0" u="none" strike="noStrike" cap="none" dirty="0">
                <a:solidFill>
                  <a:srgbClr val="0C1B55"/>
                </a:solidFill>
                <a:latin typeface="Gotham Book" panose="02000604040000020004" pitchFamily="50" charset="0"/>
                <a:ea typeface="Arial"/>
                <a:cs typeface="Arial"/>
                <a:sym typeface="Arial"/>
              </a:rPr>
              <a:t>/</a:t>
            </a:r>
            <a:r>
              <a:rPr lang="en-US" sz="2800" b="0" i="0" u="none" strike="noStrike" cap="none" dirty="0" err="1">
                <a:solidFill>
                  <a:srgbClr val="0C1B55"/>
                </a:solidFill>
                <a:latin typeface="Gotham Book" panose="02000604040000020004" pitchFamily="50" charset="0"/>
                <a:ea typeface="Arial"/>
                <a:cs typeface="Arial"/>
                <a:sym typeface="Arial"/>
              </a:rPr>
              <a:t>Comunica</a:t>
            </a:r>
            <a:r>
              <a:rPr lang="en-US" sz="2800" dirty="0" err="1">
                <a:solidFill>
                  <a:srgbClr val="0C1B55"/>
                </a:solidFill>
                <a:latin typeface="Gotham Book" panose="02000604040000020004" pitchFamily="50" charset="0"/>
              </a:rPr>
              <a:t>c</a:t>
            </a:r>
            <a:r>
              <a:rPr lang="en-US" sz="2800" b="0" i="0" u="none" strike="noStrike" cap="none" dirty="0" err="1">
                <a:solidFill>
                  <a:srgbClr val="0C1B55"/>
                </a:solidFill>
                <a:latin typeface="Gotham Book" panose="02000604040000020004" pitchFamily="50" charset="0"/>
                <a:ea typeface="Arial"/>
                <a:cs typeface="Arial"/>
                <a:sym typeface="Arial"/>
              </a:rPr>
              <a:t>i</a:t>
            </a:r>
            <a:r>
              <a:rPr lang="en-US" sz="2800" dirty="0" err="1">
                <a:solidFill>
                  <a:srgbClr val="0C1B55"/>
                </a:solidFill>
                <a:latin typeface="Gotham Book" panose="02000604040000020004" pitchFamily="50" charset="0"/>
              </a:rPr>
              <a:t>ó</a:t>
            </a:r>
            <a:r>
              <a:rPr lang="en-US" sz="2800" b="0" i="0" u="none" strike="noStrike" cap="none" dirty="0" err="1">
                <a:solidFill>
                  <a:srgbClr val="0C1B55"/>
                </a:solidFill>
                <a:latin typeface="Gotham Book" panose="02000604040000020004" pitchFamily="50" charset="0"/>
                <a:ea typeface="Arial"/>
                <a:cs typeface="Arial"/>
                <a:sym typeface="Arial"/>
              </a:rPr>
              <a:t>n</a:t>
            </a:r>
            <a:endParaRPr dirty="0">
              <a:latin typeface="Gotham Book" panose="02000604040000020004" pitchFamily="50" charset="0"/>
            </a:endParaRPr>
          </a:p>
          <a:p>
            <a:pPr marL="457200" marR="0" lvl="0" indent="-457200" algn="l" rtl="0">
              <a:lnSpc>
                <a:spcPct val="90000"/>
              </a:lnSpc>
              <a:spcBef>
                <a:spcPts val="1200"/>
              </a:spcBef>
              <a:spcAft>
                <a:spcPts val="0"/>
              </a:spcAft>
              <a:buClr>
                <a:srgbClr val="00A886"/>
              </a:buClr>
              <a:buSzPts val="2800"/>
              <a:buFont typeface="Noto Sans Symbols"/>
              <a:buChar char="▪"/>
            </a:pPr>
            <a:r>
              <a:rPr lang="en-US" sz="2800" b="0" i="0" u="none" strike="noStrike" cap="none" dirty="0" err="1">
                <a:solidFill>
                  <a:srgbClr val="0C1B55"/>
                </a:solidFill>
                <a:latin typeface="Gotham Book" panose="02000604040000020004" pitchFamily="50" charset="0"/>
                <a:ea typeface="Arial"/>
                <a:cs typeface="Arial"/>
                <a:sym typeface="Arial"/>
              </a:rPr>
              <a:t>Cognitiv</a:t>
            </a:r>
            <a:r>
              <a:rPr lang="en-US" sz="2800" dirty="0" err="1">
                <a:solidFill>
                  <a:srgbClr val="0C1B55"/>
                </a:solidFill>
                <a:latin typeface="Gotham Book" panose="02000604040000020004" pitchFamily="50" charset="0"/>
              </a:rPr>
              <a:t>o</a:t>
            </a:r>
            <a:r>
              <a:rPr lang="en-US" sz="2800" b="0" i="0" u="none" strike="noStrike" cap="none" dirty="0">
                <a:solidFill>
                  <a:srgbClr val="0C1B55"/>
                </a:solidFill>
                <a:latin typeface="Gotham Book" panose="02000604040000020004" pitchFamily="50" charset="0"/>
                <a:ea typeface="Arial"/>
                <a:cs typeface="Arial"/>
                <a:sym typeface="Arial"/>
              </a:rPr>
              <a:t>/</a:t>
            </a:r>
            <a:r>
              <a:rPr lang="en-US" sz="2800" dirty="0">
                <a:solidFill>
                  <a:srgbClr val="0C1B55"/>
                </a:solidFill>
                <a:latin typeface="Gotham Book" panose="02000604040000020004" pitchFamily="50" charset="0"/>
              </a:rPr>
              <a:t>Pensamiento</a:t>
            </a:r>
            <a:endParaRPr dirty="0">
              <a:latin typeface="Gotham Book" panose="02000604040000020004" pitchFamily="50" charset="0"/>
            </a:endParaRPr>
          </a:p>
          <a:p>
            <a:pPr marL="457200" marR="0" lvl="0" indent="-457200" algn="l" rtl="0">
              <a:lnSpc>
                <a:spcPct val="90000"/>
              </a:lnSpc>
              <a:spcBef>
                <a:spcPts val="1200"/>
              </a:spcBef>
              <a:spcAft>
                <a:spcPts val="0"/>
              </a:spcAft>
              <a:buClr>
                <a:srgbClr val="00A886"/>
              </a:buClr>
              <a:buSzPts val="2800"/>
              <a:buFont typeface="Noto Sans Symbols"/>
              <a:buChar char="▪"/>
            </a:pPr>
            <a:r>
              <a:rPr lang="en-US" sz="2800" dirty="0" err="1">
                <a:solidFill>
                  <a:srgbClr val="0C1B55"/>
                </a:solidFill>
                <a:latin typeface="Gotham Book" panose="02000604040000020004" pitchFamily="50" charset="0"/>
              </a:rPr>
              <a:t>Enfoques</a:t>
            </a:r>
            <a:r>
              <a:rPr lang="en-US" sz="2800" dirty="0">
                <a:solidFill>
                  <a:srgbClr val="0C1B55"/>
                </a:solidFill>
                <a:latin typeface="Gotham Book" panose="02000604040000020004" pitchFamily="50" charset="0"/>
              </a:rPr>
              <a:t> del </a:t>
            </a:r>
            <a:r>
              <a:rPr lang="en-US" sz="2800" dirty="0" err="1">
                <a:solidFill>
                  <a:srgbClr val="0C1B55"/>
                </a:solidFill>
                <a:latin typeface="Gotham Book" panose="02000604040000020004" pitchFamily="50" charset="0"/>
              </a:rPr>
              <a:t>aprendizaje</a:t>
            </a:r>
            <a:endParaRPr sz="2400" b="0" i="0" u="none" strike="noStrike" cap="none" dirty="0">
              <a:solidFill>
                <a:srgbClr val="0C1B55"/>
              </a:solidFill>
              <a:latin typeface="Gotham Book" panose="02000604040000020004" pitchFamily="50" charset="0"/>
              <a:ea typeface="Arial"/>
              <a:cs typeface="Arial"/>
              <a:sym typeface="Arial"/>
            </a:endParaRPr>
          </a:p>
        </p:txBody>
      </p:sp>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b="1" dirty="0">
                <a:solidFill>
                  <a:srgbClr val="0C1B55"/>
                </a:solidFill>
                <a:latin typeface="Montserrat"/>
                <a:ea typeface="Montserrat"/>
                <a:cs typeface="Montserrat"/>
                <a:sym typeface="Montserrat"/>
              </a:rPr>
              <a:t>Desarrollo </a:t>
            </a:r>
            <a:r>
              <a:rPr lang="en-US" sz="4000" b="1" dirty="0" err="1">
                <a:solidFill>
                  <a:srgbClr val="0C1B55"/>
                </a:solidFill>
                <a:latin typeface="Montserrat"/>
                <a:ea typeface="Montserrat"/>
                <a:cs typeface="Montserrat"/>
                <a:sym typeface="Montserrat"/>
              </a:rPr>
              <a:t>infantil</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Etapas</a:t>
            </a:r>
            <a:r>
              <a:rPr lang="en-US" sz="4000" b="1" dirty="0">
                <a:solidFill>
                  <a:srgbClr val="0C1B55"/>
                </a:solidFill>
                <a:latin typeface="Montserrat"/>
                <a:ea typeface="Montserrat"/>
                <a:cs typeface="Montserrat"/>
                <a:sym typeface="Montserrat"/>
              </a:rPr>
              <a:t> del </a:t>
            </a:r>
            <a:r>
              <a:rPr lang="en-US" sz="4000" b="1" dirty="0" err="1">
                <a:solidFill>
                  <a:srgbClr val="0C1B55"/>
                </a:solidFill>
                <a:latin typeface="Montserrat"/>
                <a:ea typeface="Montserrat"/>
                <a:cs typeface="Montserrat"/>
                <a:sym typeface="Montserrat"/>
              </a:rPr>
              <a:t>desarrollo</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8147997" cy="4944943"/>
          </a:xfrm>
          <a:prstGeom prst="rect">
            <a:avLst/>
          </a:prstGeom>
          <a:noFill/>
        </p:spPr>
        <p:txBody>
          <a:bodyPr wrap="square" rtlCol="0">
            <a:spAutoFit/>
          </a:bodyPr>
          <a:lstStyle/>
          <a:p>
            <a:pPr marL="342900" marR="0" lvl="0" indent="-342900" algn="l" rtl="0">
              <a:spcBef>
                <a:spcPts val="0"/>
              </a:spcBef>
              <a:spcAft>
                <a:spcPts val="0"/>
              </a:spcAft>
              <a:buClr>
                <a:srgbClr val="00A886"/>
              </a:buClr>
              <a:buSzPts val="2800"/>
              <a:buFont typeface="Noto Sans Symbols"/>
              <a:buChar char="▪"/>
            </a:pPr>
            <a:r>
              <a:rPr lang="es-ES" sz="2800" dirty="0">
                <a:solidFill>
                  <a:srgbClr val="0C1B55"/>
                </a:solidFill>
                <a:latin typeface="Gotham Book" panose="02000604040000020004" pitchFamily="50" charset="0"/>
                <a:ea typeface="Arial"/>
                <a:cs typeface="Arial"/>
                <a:sym typeface="Arial"/>
              </a:rPr>
              <a:t>Lea los folletos </a:t>
            </a:r>
            <a:r>
              <a:rPr lang="es-ES" sz="2800" b="1" u="sng" dirty="0">
                <a:solidFill>
                  <a:srgbClr val="0C1B55"/>
                </a:solidFill>
                <a:latin typeface="Gotham Book" panose="02000604040000020004" pitchFamily="50" charset="0"/>
                <a:ea typeface="Arial"/>
                <a:cs typeface="Arial"/>
                <a:sym typeface="Arial"/>
              </a:rPr>
              <a:t>Momentos importantes </a:t>
            </a:r>
            <a:r>
              <a:rPr lang="es-ES" sz="2800" dirty="0">
                <a:solidFill>
                  <a:srgbClr val="0C1B55"/>
                </a:solidFill>
                <a:latin typeface="Gotham Book" panose="02000604040000020004" pitchFamily="50" charset="0"/>
                <a:ea typeface="Arial"/>
                <a:cs typeface="Arial"/>
                <a:sym typeface="Arial"/>
              </a:rPr>
              <a:t>o </a:t>
            </a:r>
            <a:r>
              <a:rPr lang="es-ES" sz="2800" b="1" u="sng" dirty="0">
                <a:solidFill>
                  <a:srgbClr val="0C1B55"/>
                </a:solidFill>
                <a:latin typeface="Gotham Book" panose="02000604040000020004" pitchFamily="50" charset="0"/>
                <a:ea typeface="Arial"/>
                <a:cs typeface="Arial"/>
                <a:sym typeface="Arial"/>
              </a:rPr>
              <a:t>Crianza positiva en edad escolar </a:t>
            </a:r>
            <a:r>
              <a:rPr lang="es-ES" sz="2800" dirty="0">
                <a:solidFill>
                  <a:srgbClr val="0C1B55"/>
                </a:solidFill>
                <a:latin typeface="Gotham Book" panose="02000604040000020004" pitchFamily="50" charset="0"/>
                <a:ea typeface="Arial"/>
                <a:cs typeface="Arial"/>
                <a:sym typeface="Arial"/>
              </a:rPr>
              <a:t>que corresponden a las edades de los niños a su cargo</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800"/>
              <a:buFont typeface="Noto Sans Symbols"/>
              <a:buChar char="▪"/>
            </a:pPr>
            <a:r>
              <a:rPr lang="es-ES" sz="2800" dirty="0">
                <a:solidFill>
                  <a:srgbClr val="0C1B55"/>
                </a:solidFill>
                <a:latin typeface="Gotham Book" panose="02000604040000020004" pitchFamily="50" charset="0"/>
                <a:ea typeface="Arial"/>
                <a:cs typeface="Arial"/>
                <a:sym typeface="Arial"/>
              </a:rPr>
              <a:t>¿Por qué es importante saber sobre los niños de esta edad?</a:t>
            </a:r>
            <a:endParaRPr lang="es-ES" sz="2000" dirty="0">
              <a:latin typeface="Gotham Book" panose="02000604040000020004" pitchFamily="50" charset="0"/>
            </a:endParaRPr>
          </a:p>
          <a:p>
            <a:pPr marL="342900" marR="0" lvl="0" indent="-342900" algn="l" rtl="0">
              <a:spcBef>
                <a:spcPts val="2250"/>
              </a:spcBef>
              <a:spcAft>
                <a:spcPts val="0"/>
              </a:spcAft>
              <a:buClr>
                <a:srgbClr val="00A886"/>
              </a:buClr>
              <a:buSzPts val="2800"/>
              <a:buFont typeface="Noto Sans Symbols"/>
              <a:buChar char="▪"/>
            </a:pPr>
            <a:r>
              <a:rPr lang="es-ES" sz="2800" dirty="0">
                <a:solidFill>
                  <a:srgbClr val="0C1B55"/>
                </a:solidFill>
                <a:latin typeface="Gotham Book" panose="02000604040000020004" pitchFamily="50" charset="0"/>
                <a:ea typeface="Arial"/>
                <a:cs typeface="Arial"/>
                <a:sym typeface="Arial"/>
              </a:rPr>
              <a:t>¿Qué actividades podría realizar con los niños para fomentar su desarrollo?</a:t>
            </a:r>
            <a:endParaRPr lang="es-ES" sz="2000" dirty="0">
              <a:latin typeface="Gotham Book" panose="02000604040000020004" pitchFamily="50" charset="0"/>
            </a:endParaRPr>
          </a:p>
          <a:p>
            <a:pPr marL="457200" indent="-457200">
              <a:spcBef>
                <a:spcPts val="3000"/>
              </a:spcBef>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grpSp>
        <p:nvGrpSpPr>
          <p:cNvPr id="17" name="Group 16">
            <a:extLst>
              <a:ext uri="{FF2B5EF4-FFF2-40B4-BE49-F238E27FC236}">
                <a16:creationId xmlns:a16="http://schemas.microsoft.com/office/drawing/2014/main" id="{D7A1776F-81BD-748D-1ED1-D4EA1C9CC55E}"/>
              </a:ext>
              <a:ext uri="{C183D7F6-B498-43B3-948B-1728B52AA6E4}">
                <adec:decorative xmlns:adec="http://schemas.microsoft.com/office/drawing/2017/decorative" val="1"/>
              </a:ext>
            </a:extLst>
          </p:cNvPr>
          <p:cNvGrpSpPr/>
          <p:nvPr/>
        </p:nvGrpSpPr>
        <p:grpSpPr>
          <a:xfrm>
            <a:off x="9231575" y="-207929"/>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356533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10792687" cy="1241531"/>
          </a:xfrm>
        </p:spPr>
        <p:txBody>
          <a:bodyPr>
            <a:noAutofit/>
          </a:bodyPr>
          <a:lstStyle/>
          <a:p>
            <a:pPr algn="l"/>
            <a:r>
              <a:rPr lang="en-US" sz="4000" b="1" dirty="0">
                <a:solidFill>
                  <a:srgbClr val="0C1B55"/>
                </a:solidFill>
                <a:latin typeface="Montserrat"/>
                <a:ea typeface="Montserrat"/>
                <a:cs typeface="Montserrat"/>
                <a:sym typeface="Montserrat"/>
              </a:rPr>
              <a:t>Desarrollo </a:t>
            </a:r>
            <a:r>
              <a:rPr lang="en-US" sz="4000" b="1" dirty="0" err="1">
                <a:solidFill>
                  <a:srgbClr val="0C1B55"/>
                </a:solidFill>
                <a:latin typeface="Montserrat"/>
                <a:ea typeface="Montserrat"/>
                <a:cs typeface="Montserrat"/>
                <a:sym typeface="Montserrat"/>
              </a:rPr>
              <a:t>infantil</a:t>
            </a:r>
            <a:r>
              <a:rPr lang="en-US" sz="4000" b="1" dirty="0">
                <a:solidFill>
                  <a:srgbClr val="0C1B55"/>
                </a:solidFill>
                <a:latin typeface="Montserrat"/>
                <a:ea typeface="Montserrat"/>
                <a:cs typeface="Montserrat"/>
                <a:sym typeface="Montserrat"/>
              </a:rPr>
              <a:t>: </a:t>
            </a:r>
            <a:br>
              <a:rPr lang="en-US" sz="4000" b="1" dirty="0">
                <a:solidFill>
                  <a:srgbClr val="0C1B55"/>
                </a:solidFill>
                <a:latin typeface="Montserrat"/>
                <a:ea typeface="Montserrat"/>
                <a:cs typeface="Montserrat"/>
                <a:sym typeface="Montserrat"/>
              </a:rPr>
            </a:br>
            <a:r>
              <a:rPr lang="en-US" sz="4000" b="1" dirty="0" err="1">
                <a:solidFill>
                  <a:srgbClr val="0C1B55"/>
                </a:solidFill>
                <a:latin typeface="Montserrat"/>
                <a:ea typeface="Montserrat"/>
                <a:cs typeface="Montserrat"/>
                <a:sym typeface="Montserrat"/>
              </a:rPr>
              <a:t>Preocupación</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Sobre</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el</a:t>
            </a:r>
            <a:r>
              <a:rPr lang="en-US" sz="4000" b="1" dirty="0">
                <a:solidFill>
                  <a:srgbClr val="0C1B55"/>
                </a:solidFill>
                <a:latin typeface="Montserrat"/>
                <a:ea typeface="Montserrat"/>
                <a:cs typeface="Montserrat"/>
                <a:sym typeface="Montserrat"/>
              </a:rPr>
              <a:t> Desarrollo  </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914222" y="1461025"/>
            <a:ext cx="10932773" cy="3339376"/>
          </a:xfrm>
          <a:prstGeom prst="rect">
            <a:avLst/>
          </a:prstGeom>
          <a:noFill/>
        </p:spPr>
        <p:txBody>
          <a:bodyPr wrap="square" rtlCol="0">
            <a:spAutoFit/>
          </a:bodyPr>
          <a:lstStyle/>
          <a:p>
            <a:pPr marL="342900" marR="0" lvl="0" indent="-342900" algn="l" rtl="0">
              <a:spcBef>
                <a:spcPts val="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Utilice los indicadores de desarrollo para ayudar a identificar posibles retrasos</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Comparta lo que observa con la familia del niño</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Anime a los padres o tutores a ponerse en contacto con el pediatra o proveedor de atención médica del niño para comunicarle cualquier preocupación.</a:t>
            </a:r>
            <a:endParaRPr lang="es-ES" sz="2000" dirty="0">
              <a:latin typeface="Gotham Book" panose="02000604040000020004" pitchFamily="50" charset="0"/>
            </a:endParaRPr>
          </a:p>
          <a:p>
            <a:pPr marL="457200" indent="-457200">
              <a:spcAft>
                <a:spcPts val="12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cs typeface="Arial" panose="020B0604020202020204" pitchFamily="34" charset="0"/>
            </a:endParaRPr>
          </a:p>
        </p:txBody>
      </p:sp>
      <p:graphicFrame>
        <p:nvGraphicFramePr>
          <p:cNvPr id="8" name="Diagram 7">
            <a:extLst>
              <a:ext uri="{FF2B5EF4-FFF2-40B4-BE49-F238E27FC236}">
                <a16:creationId xmlns:a16="http://schemas.microsoft.com/office/drawing/2014/main" id="{142B1ABC-3724-32D0-3595-89B7BBAC1EB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2224867"/>
              </p:ext>
            </p:extLst>
          </p:nvPr>
        </p:nvGraphicFramePr>
        <p:xfrm>
          <a:off x="0" y="4333289"/>
          <a:ext cx="10932773" cy="2127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268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300" b="1" i="0" u="none" strike="noStrike" cap="none" dirty="0" err="1">
                <a:solidFill>
                  <a:schemeClr val="lt1"/>
                </a:solidFill>
                <a:latin typeface="Gotham Bold" pitchFamily="50" charset="0"/>
                <a:ea typeface="Montserrat"/>
                <a:cs typeface="Montserrat"/>
                <a:sym typeface="Montserrat"/>
              </a:rPr>
              <a:t>Prevención</a:t>
            </a:r>
            <a:r>
              <a:rPr lang="en-US" sz="4300" b="1" i="0" u="none" strike="noStrike" cap="none" dirty="0">
                <a:solidFill>
                  <a:schemeClr val="lt1"/>
                </a:solidFill>
                <a:latin typeface="Gotham Bold" pitchFamily="50" charset="0"/>
                <a:ea typeface="Montserrat"/>
                <a:cs typeface="Montserrat"/>
                <a:sym typeface="Montserrat"/>
              </a:rPr>
              <a:t> del </a:t>
            </a:r>
            <a:r>
              <a:rPr lang="en-US" sz="4300" b="1" i="0" u="none" strike="noStrike" cap="none" dirty="0" err="1">
                <a:solidFill>
                  <a:schemeClr val="lt1"/>
                </a:solidFill>
                <a:latin typeface="Gotham Bold" pitchFamily="50" charset="0"/>
                <a:ea typeface="Montserrat"/>
                <a:cs typeface="Montserrat"/>
                <a:sym typeface="Montserrat"/>
              </a:rPr>
              <a:t>Síndrome</a:t>
            </a:r>
            <a:r>
              <a:rPr lang="en-US" sz="4300" b="1" i="0" u="none" strike="noStrike" cap="none" dirty="0">
                <a:solidFill>
                  <a:schemeClr val="lt1"/>
                </a:solidFill>
                <a:latin typeface="Gotham Bold" pitchFamily="50" charset="0"/>
                <a:ea typeface="Montserrat"/>
                <a:cs typeface="Montserrat"/>
                <a:sym typeface="Montserrat"/>
              </a:rPr>
              <a:t> del </a:t>
            </a:r>
            <a:r>
              <a:rPr lang="en-US" sz="4300" b="1" i="0" u="none" strike="noStrike" cap="none" dirty="0" err="1">
                <a:solidFill>
                  <a:schemeClr val="lt1"/>
                </a:solidFill>
                <a:latin typeface="Gotham Bold" pitchFamily="50" charset="0"/>
                <a:ea typeface="Montserrat"/>
                <a:cs typeface="Montserrat"/>
                <a:sym typeface="Montserrat"/>
              </a:rPr>
              <a:t>Bebé</a:t>
            </a:r>
            <a:r>
              <a:rPr lang="en-US" sz="4300" b="1" i="0" u="none" strike="noStrike" cap="none" dirty="0">
                <a:solidFill>
                  <a:schemeClr val="lt1"/>
                </a:solidFill>
                <a:latin typeface="Gotham Bold" pitchFamily="50" charset="0"/>
                <a:ea typeface="Montserrat"/>
                <a:cs typeface="Montserrat"/>
                <a:sym typeface="Montserrat"/>
              </a:rPr>
              <a:t> </a:t>
            </a:r>
            <a:r>
              <a:rPr lang="en-US" sz="4300" b="1" i="0" u="none" strike="noStrike" cap="none" dirty="0" err="1">
                <a:solidFill>
                  <a:schemeClr val="lt1"/>
                </a:solidFill>
                <a:latin typeface="Gotham Bold" pitchFamily="50" charset="0"/>
                <a:ea typeface="Montserrat"/>
                <a:cs typeface="Montserrat"/>
                <a:sym typeface="Montserrat"/>
              </a:rPr>
              <a:t>Sacudido</a:t>
            </a:r>
            <a:r>
              <a:rPr lang="en-US" sz="4300" b="1" i="0" u="none" strike="noStrike" cap="none" dirty="0">
                <a:solidFill>
                  <a:schemeClr val="lt1"/>
                </a:solidFill>
                <a:latin typeface="Gotham Bold" pitchFamily="50" charset="0"/>
                <a:ea typeface="Montserrat"/>
                <a:cs typeface="Montserrat"/>
                <a:sym typeface="Montserrat"/>
              </a:rPr>
              <a:t>, </a:t>
            </a:r>
            <a:r>
              <a:rPr lang="en-US" sz="4300" b="1" i="0" u="none" strike="noStrike" cap="none" dirty="0" err="1">
                <a:solidFill>
                  <a:schemeClr val="lt1"/>
                </a:solidFill>
                <a:latin typeface="Gotham Bold" pitchFamily="50" charset="0"/>
                <a:ea typeface="Montserrat"/>
                <a:cs typeface="Montserrat"/>
                <a:sym typeface="Montserrat"/>
              </a:rPr>
              <a:t>Traumatismo</a:t>
            </a:r>
            <a:r>
              <a:rPr lang="en-US" sz="4300" b="1" i="0" u="none" strike="noStrike" cap="none" dirty="0">
                <a:solidFill>
                  <a:schemeClr val="lt1"/>
                </a:solidFill>
                <a:latin typeface="Gotham Bold" pitchFamily="50" charset="0"/>
                <a:ea typeface="Montserrat"/>
                <a:cs typeface="Montserrat"/>
                <a:sym typeface="Montserrat"/>
              </a:rPr>
              <a:t> </a:t>
            </a:r>
            <a:r>
              <a:rPr lang="en-US" sz="4300" b="1" i="0" u="none" strike="noStrike" cap="none" dirty="0" err="1">
                <a:solidFill>
                  <a:schemeClr val="lt1"/>
                </a:solidFill>
                <a:latin typeface="Gotham Bold" pitchFamily="50" charset="0"/>
                <a:ea typeface="Montserrat"/>
                <a:cs typeface="Montserrat"/>
                <a:sym typeface="Montserrat"/>
              </a:rPr>
              <a:t>Craneoencefálico</a:t>
            </a:r>
            <a:r>
              <a:rPr lang="en-US" sz="4300" b="1" i="0" u="none" strike="noStrike" cap="none" dirty="0">
                <a:solidFill>
                  <a:schemeClr val="lt1"/>
                </a:solidFill>
                <a:latin typeface="Gotham Bold" pitchFamily="50" charset="0"/>
                <a:ea typeface="Montserrat"/>
                <a:cs typeface="Montserrat"/>
                <a:sym typeface="Montserrat"/>
              </a:rPr>
              <a:t> y </a:t>
            </a:r>
            <a:r>
              <a:rPr lang="en-US" sz="4300" b="1" i="0" u="none" strike="noStrike" cap="none" dirty="0" err="1">
                <a:solidFill>
                  <a:schemeClr val="lt1"/>
                </a:solidFill>
                <a:latin typeface="Gotham Bold" pitchFamily="50" charset="0"/>
                <a:ea typeface="Montserrat"/>
                <a:cs typeface="Montserrat"/>
                <a:sym typeface="Montserrat"/>
              </a:rPr>
              <a:t>Maltrato</a:t>
            </a:r>
            <a:r>
              <a:rPr lang="en-US" sz="4300" b="1" i="0" u="none" strike="noStrike" cap="none" dirty="0">
                <a:solidFill>
                  <a:schemeClr val="lt1"/>
                </a:solidFill>
                <a:latin typeface="Gotham Bold" pitchFamily="50" charset="0"/>
                <a:ea typeface="Montserrat"/>
                <a:cs typeface="Montserrat"/>
                <a:sym typeface="Montserrat"/>
              </a:rPr>
              <a:t> </a:t>
            </a:r>
            <a:r>
              <a:rPr lang="en-US" sz="4300" b="1" i="0" u="none" strike="noStrike" cap="none" dirty="0" err="1">
                <a:solidFill>
                  <a:schemeClr val="lt1"/>
                </a:solidFill>
                <a:latin typeface="Gotham Bold" pitchFamily="50" charset="0"/>
                <a:ea typeface="Montserrat"/>
                <a:cs typeface="Montserrat"/>
                <a:sym typeface="Montserrat"/>
              </a:rPr>
              <a:t>infantil</a:t>
            </a: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5257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b="1" dirty="0" err="1">
                <a:solidFill>
                  <a:srgbClr val="0C1B55"/>
                </a:solidFill>
                <a:latin typeface="Montserrat"/>
                <a:ea typeface="Montserrat"/>
                <a:cs typeface="Montserrat"/>
                <a:sym typeface="Montserrat"/>
              </a:rPr>
              <a:t>Prevención</a:t>
            </a:r>
            <a:r>
              <a:rPr lang="en-US" sz="4000" b="1" dirty="0">
                <a:solidFill>
                  <a:srgbClr val="0C1B55"/>
                </a:solidFill>
                <a:latin typeface="Montserrat"/>
                <a:ea typeface="Montserrat"/>
                <a:cs typeface="Montserrat"/>
                <a:sym typeface="Montserrat"/>
              </a:rPr>
              <a:t> del </a:t>
            </a:r>
            <a:r>
              <a:rPr lang="en-US" sz="4000" b="1" dirty="0" err="1">
                <a:solidFill>
                  <a:srgbClr val="0C1B55"/>
                </a:solidFill>
                <a:latin typeface="Montserrat"/>
                <a:ea typeface="Montserrat"/>
                <a:cs typeface="Montserrat"/>
                <a:sym typeface="Montserrat"/>
              </a:rPr>
              <a:t>Maltrato</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Infantil</a:t>
            </a:r>
            <a:br>
              <a:rPr lang="en-US" sz="4400" dirty="0">
                <a:solidFill>
                  <a:srgbClr val="0C1B55"/>
                </a:solidFill>
                <a:latin typeface="Gotham Bold" pitchFamily="50" charset="0"/>
                <a:cs typeface="Calibri" panose="020F0502020204030204" pitchFamily="34" charset="0"/>
              </a:rPr>
            </a:b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pic>
        <p:nvPicPr>
          <p:cNvPr id="4" name="Online Media 5" title="Still Face Experiment  Dr  Edward Tronick">
            <a:hlinkClick r:id="" action="ppaction://media"/>
            <a:extLst>
              <a:ext uri="{FF2B5EF4-FFF2-40B4-BE49-F238E27FC236}">
                <a16:creationId xmlns:a16="http://schemas.microsoft.com/office/drawing/2014/main" id="{C9FF9A7B-6DF2-5A08-1B92-BB672012123E}"/>
              </a:ext>
            </a:extLst>
          </p:cNvPr>
          <p:cNvPicPr>
            <a:picLocks noRot="1" noChangeAspect="1"/>
          </p:cNvPicPr>
          <p:nvPr>
            <a:videoFile r:link="rId1"/>
          </p:nvPr>
        </p:nvPicPr>
        <p:blipFill>
          <a:blip r:embed="rId5"/>
          <a:stretch>
            <a:fillRect/>
          </a:stretch>
        </p:blipFill>
        <p:spPr>
          <a:xfrm>
            <a:off x="2961670" y="1294681"/>
            <a:ext cx="6268660" cy="4975490"/>
          </a:xfrm>
          <a:prstGeom prst="rect">
            <a:avLst/>
          </a:prstGeom>
        </p:spPr>
      </p:pic>
    </p:spTree>
    <p:extLst>
      <p:ext uri="{BB962C8B-B14F-4D97-AF65-F5344CB8AC3E}">
        <p14:creationId xmlns:p14="http://schemas.microsoft.com/office/powerpoint/2010/main" val="241238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descr="A close-up of a blue and white logo&#10;&#10;Description automatically generated">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b="1" i="0" u="none" strike="noStrike" cap="none" dirty="0">
                <a:solidFill>
                  <a:schemeClr val="dk2"/>
                </a:solidFill>
                <a:latin typeface="Montserrat"/>
                <a:ea typeface="Montserrat"/>
                <a:cs typeface="Montserrat"/>
                <a:sym typeface="Montserrat"/>
              </a:rPr>
              <a:t>Por favor complete la pre-</a:t>
            </a:r>
            <a:r>
              <a:rPr lang="en-US" sz="4000" b="1" i="0" u="none" strike="noStrike" cap="none" dirty="0" err="1">
                <a:solidFill>
                  <a:schemeClr val="dk2"/>
                </a:solidFill>
                <a:latin typeface="Montserrat"/>
                <a:ea typeface="Montserrat"/>
                <a:cs typeface="Montserrat"/>
                <a:sym typeface="Montserrat"/>
              </a:rPr>
              <a:t>encuesta</a:t>
            </a:r>
            <a:r>
              <a:rPr lang="en-US" sz="4000" b="1" i="0" u="none" strike="noStrike" cap="none" dirty="0">
                <a:solidFill>
                  <a:schemeClr val="dk2"/>
                </a:solidFill>
                <a:latin typeface="Montserrat"/>
                <a:ea typeface="Montserrat"/>
                <a:cs typeface="Montserrat"/>
                <a:sym typeface="Montserrat"/>
              </a:rPr>
              <a:t> a </a:t>
            </a:r>
            <a:r>
              <a:rPr lang="en-US" sz="4000" b="1" i="0" u="none" strike="noStrike" cap="none" dirty="0" err="1">
                <a:solidFill>
                  <a:schemeClr val="dk2"/>
                </a:solidFill>
                <a:latin typeface="Montserrat"/>
                <a:ea typeface="Montserrat"/>
                <a:cs typeface="Montserrat"/>
                <a:sym typeface="Montserrat"/>
              </a:rPr>
              <a:t>continuación</a:t>
            </a:r>
            <a:r>
              <a:rPr lang="en-US" sz="4000" b="1" i="0" u="none" strike="noStrike" cap="none" dirty="0">
                <a:solidFill>
                  <a:schemeClr val="dk2"/>
                </a:solidFill>
                <a:latin typeface="Montserrat"/>
                <a:ea typeface="Montserrat"/>
                <a:cs typeface="Montserrat"/>
                <a:sym typeface="Montserrat"/>
              </a:rPr>
              <a:t> </a:t>
            </a:r>
            <a:r>
              <a:rPr lang="en-US" sz="4000" b="1" i="0" u="none" strike="noStrike" cap="none" dirty="0" err="1">
                <a:solidFill>
                  <a:schemeClr val="dk2"/>
                </a:solidFill>
                <a:latin typeface="Montserrat"/>
                <a:ea typeface="Montserrat"/>
                <a:cs typeface="Montserrat"/>
                <a:sym typeface="Montserrat"/>
              </a:rPr>
              <a:t>si</a:t>
            </a:r>
            <a:r>
              <a:rPr lang="en-US" sz="4000" b="1" i="0" u="none" strike="noStrike" cap="none" dirty="0">
                <a:solidFill>
                  <a:schemeClr val="dk2"/>
                </a:solidFill>
                <a:latin typeface="Montserrat"/>
                <a:ea typeface="Montserrat"/>
                <a:cs typeface="Montserrat"/>
                <a:sym typeface="Montserrat"/>
              </a:rPr>
              <a:t> </a:t>
            </a:r>
            <a:r>
              <a:rPr lang="en-US" sz="4000" b="1" dirty="0" err="1">
                <a:solidFill>
                  <a:schemeClr val="dk2"/>
                </a:solidFill>
                <a:latin typeface="Montserrat"/>
                <a:ea typeface="Montserrat"/>
                <a:cs typeface="Montserrat"/>
                <a:sym typeface="Montserrat"/>
              </a:rPr>
              <a:t>aún</a:t>
            </a:r>
            <a:r>
              <a:rPr lang="en-US" sz="4000" b="1" i="0" u="none" strike="noStrike" cap="none" dirty="0">
                <a:solidFill>
                  <a:schemeClr val="dk2"/>
                </a:solidFill>
                <a:latin typeface="Montserrat"/>
                <a:ea typeface="Montserrat"/>
                <a:cs typeface="Montserrat"/>
                <a:sym typeface="Montserrat"/>
              </a:rPr>
              <a:t> no lo ha </a:t>
            </a:r>
            <a:r>
              <a:rPr lang="en-US" sz="4000" b="1" i="0" u="none" strike="noStrike" cap="none" dirty="0" err="1">
                <a:solidFill>
                  <a:schemeClr val="dk2"/>
                </a:solidFill>
                <a:latin typeface="Montserrat"/>
                <a:ea typeface="Montserrat"/>
                <a:cs typeface="Montserrat"/>
                <a:sym typeface="Montserrat"/>
              </a:rPr>
              <a:t>hecho</a:t>
            </a:r>
            <a:r>
              <a:rPr lang="en-US" sz="4000" b="1" i="0" u="none" strike="noStrike" cap="none" dirty="0">
                <a:solidFill>
                  <a:schemeClr val="dk2"/>
                </a:solidFill>
                <a:latin typeface="Montserrat"/>
                <a:ea typeface="Montserrat"/>
                <a:cs typeface="Montserrat"/>
                <a:sym typeface="Montserrat"/>
              </a:rPr>
              <a:t>! </a:t>
            </a:r>
            <a:endParaRPr lang="en-US" sz="4000" dirty="0">
              <a:solidFill>
                <a:srgbClr val="0C1B55"/>
              </a:solidFill>
              <a:latin typeface="Gotham Bold" pitchFamily="50" charset="0"/>
            </a:endParaRP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dirty="0">
                <a:solidFill>
                  <a:srgbClr val="0C1B55"/>
                </a:solidFill>
                <a:ea typeface="+mn-lt"/>
                <a:cs typeface="+mn-lt"/>
                <a:hlinkClick r:id="rId4"/>
              </a:rPr>
              <a:t>https://forms.office.com/r/0srhKhNjDw</a:t>
            </a:r>
            <a:r>
              <a:rPr lang="en-US" sz="2800" dirty="0">
                <a:solidFill>
                  <a:srgbClr val="0C1B55"/>
                </a:solidFill>
                <a:ea typeface="+mn-lt"/>
                <a:cs typeface="+mn-lt"/>
              </a:rPr>
              <a:t> </a:t>
            </a:r>
            <a:endParaRPr lang="en-US" dirty="0">
              <a:ea typeface="+mn-lt"/>
              <a:cs typeface="+mn-lt"/>
            </a:endParaRPr>
          </a:p>
        </p:txBody>
      </p:sp>
      <p:pic>
        <p:nvPicPr>
          <p:cNvPr id="6" name="Picture 5" descr="A qr code on a white background&#10;&#10;Description automatically generated">
            <a:extLst>
              <a:ext uri="{FF2B5EF4-FFF2-40B4-BE49-F238E27FC236}">
                <a16:creationId xmlns:a16="http://schemas.microsoft.com/office/drawing/2014/main" id="{AAD12B2F-571D-4865-D94A-40FC5DBAD9CE}"/>
              </a:ext>
            </a:extLst>
          </p:cNvPr>
          <p:cNvPicPr>
            <a:picLocks noChangeAspect="1"/>
          </p:cNvPicPr>
          <p:nvPr/>
        </p:nvPicPr>
        <p:blipFill>
          <a:blip r:embed="rId5"/>
          <a:stretch>
            <a:fillRect/>
          </a:stretch>
        </p:blipFill>
        <p:spPr>
          <a:xfrm>
            <a:off x="4283242" y="2458453"/>
            <a:ext cx="3625515" cy="3625515"/>
          </a:xfrm>
          <a:prstGeom prst="rect">
            <a:avLst/>
          </a:prstGeom>
        </p:spPr>
      </p:pic>
    </p:spTree>
    <p:extLst>
      <p:ext uri="{BB962C8B-B14F-4D97-AF65-F5344CB8AC3E}">
        <p14:creationId xmlns:p14="http://schemas.microsoft.com/office/powerpoint/2010/main" val="51138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400" b="1" dirty="0" err="1">
                <a:solidFill>
                  <a:srgbClr val="0C1B55"/>
                </a:solidFill>
                <a:latin typeface="Montserrat"/>
                <a:ea typeface="Montserrat"/>
                <a:cs typeface="Montserrat"/>
                <a:sym typeface="Montserrat"/>
              </a:rPr>
              <a:t>Prevención</a:t>
            </a:r>
            <a:r>
              <a:rPr lang="en-US" sz="4400" b="1" dirty="0">
                <a:solidFill>
                  <a:srgbClr val="0C1B55"/>
                </a:solidFill>
                <a:latin typeface="Montserrat"/>
                <a:ea typeface="Montserrat"/>
                <a:cs typeface="Montserrat"/>
                <a:sym typeface="Montserrat"/>
              </a:rPr>
              <a:t> del </a:t>
            </a:r>
            <a:r>
              <a:rPr lang="en-US" sz="4400" b="1" dirty="0" err="1">
                <a:solidFill>
                  <a:srgbClr val="0C1B55"/>
                </a:solidFill>
                <a:latin typeface="Montserrat"/>
                <a:ea typeface="Montserrat"/>
                <a:cs typeface="Montserrat"/>
                <a:sym typeface="Montserrat"/>
              </a:rPr>
              <a:t>Maltrato</a:t>
            </a:r>
            <a:r>
              <a:rPr lang="en-US" sz="4400" b="1" dirty="0">
                <a:solidFill>
                  <a:srgbClr val="0C1B55"/>
                </a:solidFill>
                <a:latin typeface="Montserrat"/>
                <a:ea typeface="Montserrat"/>
                <a:cs typeface="Montserrat"/>
                <a:sym typeface="Montserrat"/>
              </a:rPr>
              <a:t> </a:t>
            </a:r>
            <a:r>
              <a:rPr lang="en-US" sz="4400" b="1" dirty="0" err="1">
                <a:solidFill>
                  <a:srgbClr val="0C1B55"/>
                </a:solidFill>
                <a:latin typeface="Montserrat"/>
                <a:ea typeface="Montserrat"/>
                <a:cs typeface="Montserrat"/>
                <a:sym typeface="Montserrat"/>
              </a:rPr>
              <a:t>Infantil</a:t>
            </a:r>
            <a:br>
              <a:rPr lang="en-US" sz="4400" dirty="0">
                <a:solidFill>
                  <a:srgbClr val="0C1B55"/>
                </a:solidFill>
                <a:latin typeface="Gotham Bold" pitchFamily="50" charset="0"/>
                <a:cs typeface="Calibri" panose="020F0502020204030204" pitchFamily="34" charset="0"/>
              </a:rPr>
            </a:b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pic>
        <p:nvPicPr>
          <p:cNvPr id="4" name="Google Shape;355;p20" descr="A picture containing application&#10;&#10;Description automatically generated">
            <a:extLst>
              <a:ext uri="{FF2B5EF4-FFF2-40B4-BE49-F238E27FC236}">
                <a16:creationId xmlns:a16="http://schemas.microsoft.com/office/drawing/2014/main" id="{2B386443-CD1E-B97F-E013-0C757EF3FF5F}"/>
              </a:ext>
            </a:extLst>
          </p:cNvPr>
          <p:cNvPicPr preferRelativeResize="0"/>
          <p:nvPr/>
        </p:nvPicPr>
        <p:blipFill rotWithShape="1">
          <a:blip r:embed="rId4">
            <a:alphaModFix/>
          </a:blip>
          <a:srcRect/>
          <a:stretch/>
        </p:blipFill>
        <p:spPr>
          <a:xfrm>
            <a:off x="1152870" y="1603473"/>
            <a:ext cx="9100402" cy="4467543"/>
          </a:xfrm>
          <a:prstGeom prst="rect">
            <a:avLst/>
          </a:prstGeom>
          <a:noFill/>
          <a:ln>
            <a:noFill/>
          </a:ln>
        </p:spPr>
      </p:pic>
      <p:sp>
        <p:nvSpPr>
          <p:cNvPr id="5" name="Google Shape;356;p20">
            <a:extLst>
              <a:ext uri="{FF2B5EF4-FFF2-40B4-BE49-F238E27FC236}">
                <a16:creationId xmlns:a16="http://schemas.microsoft.com/office/drawing/2014/main" id="{634C6D41-8BCC-97B6-B0CF-EC59BE0868C9}"/>
              </a:ext>
            </a:extLst>
          </p:cNvPr>
          <p:cNvSpPr txBox="1"/>
          <p:nvPr/>
        </p:nvSpPr>
        <p:spPr>
          <a:xfrm>
            <a:off x="1332752" y="2491509"/>
            <a:ext cx="3727251" cy="2616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highlight>
                  <a:srgbClr val="FFFFFF"/>
                </a:highlight>
                <a:latin typeface="Calibri"/>
                <a:ea typeface="Calibri"/>
                <a:cs typeface="Calibri"/>
                <a:sym typeface="Calibri"/>
              </a:rPr>
              <a:t>  </a:t>
            </a:r>
            <a:r>
              <a:rPr lang="en-US" sz="2000" b="1" dirty="0" err="1">
                <a:solidFill>
                  <a:schemeClr val="dk1"/>
                </a:solidFill>
                <a:highlight>
                  <a:srgbClr val="FFFFFF"/>
                </a:highlight>
                <a:latin typeface="Calibri"/>
                <a:ea typeface="Calibri"/>
                <a:cs typeface="Calibri"/>
                <a:sym typeface="Calibri"/>
              </a:rPr>
              <a:t>Diferencias</a:t>
            </a:r>
            <a:r>
              <a:rPr lang="en-US" sz="2000" b="1" dirty="0">
                <a:solidFill>
                  <a:schemeClr val="dk1"/>
                </a:solidFill>
                <a:highlight>
                  <a:srgbClr val="FFFFFF"/>
                </a:highlight>
                <a:latin typeface="Calibri"/>
                <a:ea typeface="Calibri"/>
                <a:cs typeface="Calibri"/>
                <a:sym typeface="Calibri"/>
              </a:rPr>
              <a:t> </a:t>
            </a:r>
            <a:r>
              <a:rPr lang="en-US" sz="2000" b="1" dirty="0" err="1">
                <a:solidFill>
                  <a:schemeClr val="dk1"/>
                </a:solidFill>
                <a:highlight>
                  <a:srgbClr val="FFFFFF"/>
                </a:highlight>
                <a:latin typeface="Calibri"/>
                <a:ea typeface="Calibri"/>
                <a:cs typeface="Calibri"/>
                <a:sym typeface="Calibri"/>
              </a:rPr>
              <a:t>por</a:t>
            </a:r>
            <a:r>
              <a:rPr lang="en-US" sz="2000" b="1" dirty="0">
                <a:solidFill>
                  <a:schemeClr val="dk1"/>
                </a:solidFill>
                <a:highlight>
                  <a:srgbClr val="FFFFFF"/>
                </a:highlight>
                <a:latin typeface="Calibri"/>
                <a:ea typeface="Calibri"/>
                <a:cs typeface="Calibri"/>
                <a:sym typeface="Calibri"/>
              </a:rPr>
              <a:t> </a:t>
            </a:r>
            <a:r>
              <a:rPr lang="en-US" sz="2000" b="1" dirty="0" err="1">
                <a:solidFill>
                  <a:schemeClr val="dk1"/>
                </a:solidFill>
                <a:highlight>
                  <a:srgbClr val="FFFFFF"/>
                </a:highlight>
                <a:latin typeface="Calibri"/>
                <a:ea typeface="Calibri"/>
                <a:cs typeface="Calibri"/>
                <a:sym typeface="Calibri"/>
              </a:rPr>
              <a:t>edad</a:t>
            </a:r>
            <a:endParaRPr dirty="0"/>
          </a:p>
          <a:p>
            <a:pPr marL="0" marR="0" lvl="0" indent="0" algn="l" rtl="0">
              <a:spcBef>
                <a:spcPts val="0"/>
              </a:spcBef>
              <a:spcAft>
                <a:spcPts val="0"/>
              </a:spcAft>
              <a:buNone/>
            </a:pPr>
            <a:r>
              <a:rPr lang="en-US" sz="1600" dirty="0">
                <a:solidFill>
                  <a:schemeClr val="dk1"/>
                </a:solidFill>
                <a:highlight>
                  <a:srgbClr val="FFFFFF"/>
                </a:highlight>
                <a:latin typeface="Calibri"/>
                <a:ea typeface="Calibri"/>
                <a:cs typeface="Calibri"/>
                <a:sym typeface="Calibri"/>
              </a:rPr>
              <a:t>Los </a:t>
            </a:r>
            <a:r>
              <a:rPr lang="en-US" sz="1600" dirty="0" err="1">
                <a:solidFill>
                  <a:schemeClr val="dk1"/>
                </a:solidFill>
                <a:highlight>
                  <a:srgbClr val="FFFFFF"/>
                </a:highlight>
                <a:latin typeface="Calibri"/>
                <a:ea typeface="Calibri"/>
                <a:cs typeface="Calibri"/>
                <a:sym typeface="Calibri"/>
              </a:rPr>
              <a:t>niños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pequeños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experimentan</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tasas</a:t>
            </a:r>
            <a:r>
              <a:rPr lang="en-US" sz="1600" dirty="0">
                <a:solidFill>
                  <a:schemeClr val="dk1"/>
                </a:solidFill>
                <a:highlight>
                  <a:srgbClr val="FFFFFF"/>
                </a:highlight>
                <a:latin typeface="Calibri"/>
                <a:ea typeface="Calibri"/>
                <a:cs typeface="Calibri"/>
                <a:sym typeface="Calibri"/>
              </a:rPr>
              <a:t> de </a:t>
            </a:r>
            <a:r>
              <a:rPr lang="en-US" sz="1600" dirty="0" err="1">
                <a:solidFill>
                  <a:schemeClr val="dk1"/>
                </a:solidFill>
                <a:highlight>
                  <a:srgbClr val="FFFFFF"/>
                </a:highlight>
                <a:latin typeface="Calibri"/>
                <a:ea typeface="Calibri"/>
                <a:cs typeface="Calibri"/>
                <a:sym typeface="Calibri"/>
              </a:rPr>
              <a:t>maltrato</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más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altas</a:t>
            </a:r>
            <a:r>
              <a:rPr lang="en-US" sz="1600" dirty="0">
                <a:solidFill>
                  <a:schemeClr val="dk1"/>
                </a:solidFill>
                <a:highlight>
                  <a:srgbClr val="FFFFFF"/>
                </a:highlight>
                <a:latin typeface="Calibri"/>
                <a:ea typeface="Calibri"/>
                <a:cs typeface="Calibri"/>
                <a:sym typeface="Calibri"/>
              </a:rPr>
              <a:t> que </a:t>
            </a:r>
            <a:r>
              <a:rPr lang="en-US" sz="1600" dirty="0" err="1">
                <a:solidFill>
                  <a:schemeClr val="dk1"/>
                </a:solidFill>
                <a:highlight>
                  <a:srgbClr val="FFFFFF"/>
                </a:highlight>
                <a:latin typeface="Calibri"/>
                <a:ea typeface="Calibri"/>
                <a:cs typeface="Calibri"/>
                <a:sym typeface="Calibri"/>
              </a:rPr>
              <a:t>los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niños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mayores</a:t>
            </a:r>
            <a:r>
              <a:rPr lang="en-US" sz="1600" dirty="0">
                <a:solidFill>
                  <a:schemeClr val="dk1"/>
                </a:solidFill>
                <a:highlight>
                  <a:srgbClr val="FFFFFF"/>
                </a:highlight>
                <a:latin typeface="Calibri"/>
                <a:ea typeface="Calibri"/>
                <a:cs typeface="Calibri"/>
                <a:sym typeface="Calibri"/>
              </a:rPr>
              <a:t>. En </a:t>
            </a:r>
            <a:r>
              <a:rPr lang="en-US" sz="1600" dirty="0" err="1">
                <a:solidFill>
                  <a:schemeClr val="dk1"/>
                </a:solidFill>
                <a:highlight>
                  <a:srgbClr val="FFFFFF"/>
                </a:highlight>
                <a:latin typeface="Calibri"/>
                <a:ea typeface="Calibri"/>
                <a:cs typeface="Calibri"/>
                <a:sym typeface="Calibri"/>
              </a:rPr>
              <a:t>el</a:t>
            </a:r>
            <a:r>
              <a:rPr lang="en-US" sz="1600" dirty="0">
                <a:solidFill>
                  <a:schemeClr val="dk1"/>
                </a:solidFill>
                <a:highlight>
                  <a:srgbClr val="FFFFFF"/>
                </a:highlight>
                <a:latin typeface="Calibri"/>
                <a:ea typeface="Calibri"/>
                <a:cs typeface="Calibri"/>
                <a:sym typeface="Calibri"/>
              </a:rPr>
              <a:t> 2017, </a:t>
            </a:r>
            <a:r>
              <a:rPr lang="en-US" sz="1600" dirty="0" err="1">
                <a:solidFill>
                  <a:schemeClr val="dk1"/>
                </a:solidFill>
                <a:highlight>
                  <a:srgbClr val="FFFFFF"/>
                </a:highlight>
                <a:latin typeface="Calibri"/>
                <a:ea typeface="Calibri"/>
                <a:cs typeface="Calibri"/>
                <a:sym typeface="Calibri"/>
              </a:rPr>
              <a:t>los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niños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menores</a:t>
            </a:r>
            <a:r>
              <a:rPr lang="en-US" sz="1600" dirty="0">
                <a:solidFill>
                  <a:schemeClr val="dk1"/>
                </a:solidFill>
                <a:highlight>
                  <a:srgbClr val="FFFFFF"/>
                </a:highlight>
                <a:latin typeface="Calibri"/>
                <a:ea typeface="Calibri"/>
                <a:cs typeface="Calibri"/>
                <a:sym typeface="Calibri"/>
              </a:rPr>
              <a:t> de 3 </a:t>
            </a:r>
            <a:r>
              <a:rPr lang="en-US" sz="1600" dirty="0" err="1">
                <a:solidFill>
                  <a:schemeClr val="dk1"/>
                </a:solidFill>
                <a:highlight>
                  <a:srgbClr val="FFFFFF"/>
                </a:highlight>
                <a:latin typeface="Calibri"/>
                <a:ea typeface="Calibri"/>
                <a:cs typeface="Calibri"/>
                <a:sym typeface="Calibri"/>
              </a:rPr>
              <a:t>años</a:t>
            </a:r>
            <a:r>
              <a:rPr lang="en-US" sz="1600" dirty="0">
                <a:solidFill>
                  <a:schemeClr val="dk1"/>
                </a:solidFill>
                <a:highlight>
                  <a:srgbClr val="FFFFFF"/>
                </a:highlight>
                <a:latin typeface="Calibri"/>
                <a:ea typeface="Calibri"/>
                <a:cs typeface="Calibri"/>
                <a:sym typeface="Calibri"/>
              </a:rPr>
              <a:t> y </a:t>
            </a:r>
            <a:r>
              <a:rPr lang="en-US" sz="1600" dirty="0" err="1">
                <a:solidFill>
                  <a:schemeClr val="dk1"/>
                </a:solidFill>
                <a:highlight>
                  <a:srgbClr val="FFFFFF"/>
                </a:highlight>
                <a:latin typeface="Calibri"/>
                <a:ea typeface="Calibri"/>
                <a:cs typeface="Calibri"/>
                <a:sym typeface="Calibri"/>
              </a:rPr>
              <a:t>más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jóvenes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tuvieron</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una</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tasa</a:t>
            </a:r>
            <a:r>
              <a:rPr lang="en-US" sz="1600" dirty="0">
                <a:solidFill>
                  <a:schemeClr val="dk1"/>
                </a:solidFill>
                <a:highlight>
                  <a:srgbClr val="FFFFFF"/>
                </a:highlight>
                <a:latin typeface="Calibri"/>
                <a:ea typeface="Calibri"/>
                <a:cs typeface="Calibri"/>
                <a:sym typeface="Calibri"/>
              </a:rPr>
              <a:t> de </a:t>
            </a:r>
            <a:r>
              <a:rPr lang="en-US" sz="1600" dirty="0" err="1">
                <a:solidFill>
                  <a:schemeClr val="dk1"/>
                </a:solidFill>
                <a:highlight>
                  <a:srgbClr val="FFFFFF"/>
                </a:highlight>
                <a:latin typeface="Calibri"/>
                <a:ea typeface="Calibri"/>
                <a:cs typeface="Calibri"/>
                <a:sym typeface="Calibri"/>
              </a:rPr>
              <a:t>maltrato</a:t>
            </a:r>
            <a:r>
              <a:rPr lang="en-US" sz="1600" dirty="0">
                <a:solidFill>
                  <a:schemeClr val="dk1"/>
                </a:solidFill>
                <a:highlight>
                  <a:srgbClr val="FFFFFF"/>
                </a:highlight>
                <a:latin typeface="Calibri"/>
                <a:ea typeface="Calibri"/>
                <a:cs typeface="Calibri"/>
                <a:sym typeface="Calibri"/>
              </a:rPr>
              <a:t> de 15 </a:t>
            </a:r>
            <a:r>
              <a:rPr lang="en-US" sz="1600" dirty="0" err="1">
                <a:solidFill>
                  <a:schemeClr val="dk1"/>
                </a:solidFill>
                <a:highlight>
                  <a:srgbClr val="FFFFFF"/>
                </a:highlight>
                <a:latin typeface="Calibri"/>
                <a:ea typeface="Calibri"/>
                <a:cs typeface="Calibri"/>
                <a:sym typeface="Calibri"/>
              </a:rPr>
              <a:t>por</a:t>
            </a:r>
            <a:r>
              <a:rPr lang="en-US" sz="1600" dirty="0">
                <a:solidFill>
                  <a:schemeClr val="dk1"/>
                </a:solidFill>
                <a:highlight>
                  <a:srgbClr val="FFFFFF"/>
                </a:highlight>
                <a:latin typeface="Calibri"/>
                <a:ea typeface="Calibri"/>
                <a:cs typeface="Calibri"/>
                <a:sym typeface="Calibri"/>
              </a:rPr>
              <a:t> 1000, </a:t>
            </a:r>
            <a:r>
              <a:rPr lang="en-US" sz="1600" dirty="0" err="1">
                <a:solidFill>
                  <a:schemeClr val="dk1"/>
                </a:solidFill>
                <a:highlight>
                  <a:srgbClr val="FFFFFF"/>
                </a:highlight>
                <a:latin typeface="Calibri"/>
                <a:ea typeface="Calibri"/>
                <a:cs typeface="Calibri"/>
                <a:sym typeface="Calibri"/>
              </a:rPr>
              <a:t>en</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comparación</a:t>
            </a:r>
            <a:r>
              <a:rPr lang="en-US" sz="1600" dirty="0">
                <a:solidFill>
                  <a:schemeClr val="dk1"/>
                </a:solidFill>
                <a:highlight>
                  <a:srgbClr val="FFFFFF"/>
                </a:highlight>
                <a:latin typeface="Calibri"/>
                <a:ea typeface="Calibri"/>
                <a:cs typeface="Calibri"/>
                <a:sym typeface="Calibri"/>
              </a:rPr>
              <a:t> con 10 </a:t>
            </a:r>
            <a:r>
              <a:rPr lang="en-US" sz="1600" dirty="0" err="1">
                <a:solidFill>
                  <a:schemeClr val="dk1"/>
                </a:solidFill>
                <a:highlight>
                  <a:srgbClr val="FFFFFF"/>
                </a:highlight>
                <a:latin typeface="Calibri"/>
                <a:ea typeface="Calibri"/>
                <a:cs typeface="Calibri"/>
                <a:sym typeface="Calibri"/>
              </a:rPr>
              <a:t>por</a:t>
            </a:r>
            <a:r>
              <a:rPr lang="en-US" sz="1600" dirty="0">
                <a:solidFill>
                  <a:schemeClr val="dk1"/>
                </a:solidFill>
                <a:highlight>
                  <a:srgbClr val="FFFFFF"/>
                </a:highlight>
                <a:latin typeface="Calibri"/>
                <a:ea typeface="Calibri"/>
                <a:cs typeface="Calibri"/>
                <a:sym typeface="Calibri"/>
              </a:rPr>
              <a:t> 1000 para </a:t>
            </a:r>
            <a:r>
              <a:rPr lang="en-US" sz="1600" dirty="0" err="1">
                <a:solidFill>
                  <a:schemeClr val="dk1"/>
                </a:solidFill>
                <a:highlight>
                  <a:srgbClr val="FFFFFF"/>
                </a:highlight>
                <a:latin typeface="Calibri"/>
                <a:ea typeface="Calibri"/>
                <a:cs typeface="Calibri"/>
                <a:sym typeface="Calibri"/>
              </a:rPr>
              <a:t>los</a:t>
            </a:r>
            <a:r>
              <a:rPr lang="en-US" sz="1600" dirty="0">
                <a:solidFill>
                  <a:schemeClr val="dk1"/>
                </a:solidFill>
                <a:highlight>
                  <a:srgbClr val="FFFFFF"/>
                </a:highlight>
                <a:latin typeface="Calibri"/>
                <a:ea typeface="Calibri"/>
                <a:cs typeface="Calibri"/>
                <a:sym typeface="Calibri"/>
              </a:rPr>
              <a:t> </a:t>
            </a:r>
            <a:r>
              <a:rPr lang="en-US" sz="1600" dirty="0" err="1">
                <a:solidFill>
                  <a:schemeClr val="dk1"/>
                </a:solidFill>
                <a:highlight>
                  <a:srgbClr val="FFFFFF"/>
                </a:highlight>
                <a:latin typeface="Calibri"/>
                <a:ea typeface="Calibri"/>
                <a:cs typeface="Calibri"/>
                <a:sym typeface="Calibri"/>
              </a:rPr>
              <a:t>niños</a:t>
            </a:r>
            <a:r>
              <a:rPr lang="en-US" sz="1600" dirty="0">
                <a:solidFill>
                  <a:schemeClr val="dk1"/>
                </a:solidFill>
                <a:highlight>
                  <a:srgbClr val="FFFFFF"/>
                </a:highlight>
                <a:latin typeface="Calibri"/>
                <a:ea typeface="Calibri"/>
                <a:cs typeface="Calibri"/>
                <a:sym typeface="Calibri"/>
              </a:rPr>
              <a:t> de 4 a 7 </a:t>
            </a:r>
            <a:r>
              <a:rPr lang="en-US" sz="1600" dirty="0" err="1">
                <a:solidFill>
                  <a:schemeClr val="dk1"/>
                </a:solidFill>
                <a:highlight>
                  <a:srgbClr val="FFFFFF"/>
                </a:highlight>
                <a:latin typeface="Calibri"/>
                <a:ea typeface="Calibri"/>
                <a:cs typeface="Calibri"/>
                <a:sym typeface="Calibri"/>
              </a:rPr>
              <a:t>años</a:t>
            </a:r>
            <a:r>
              <a:rPr lang="en-US" sz="1600" dirty="0">
                <a:solidFill>
                  <a:schemeClr val="dk1"/>
                </a:solidFill>
                <a:highlight>
                  <a:srgbClr val="FFFFFF"/>
                </a:highlight>
                <a:latin typeface="Calibri"/>
                <a:ea typeface="Calibri"/>
                <a:cs typeface="Calibri"/>
                <a:sym typeface="Calibri"/>
              </a:rPr>
              <a:t>, 8 </a:t>
            </a:r>
            <a:r>
              <a:rPr lang="en-US" sz="1600" dirty="0" err="1">
                <a:solidFill>
                  <a:schemeClr val="dk1"/>
                </a:solidFill>
                <a:highlight>
                  <a:srgbClr val="FFFFFF"/>
                </a:highlight>
                <a:latin typeface="Calibri"/>
                <a:ea typeface="Calibri"/>
                <a:cs typeface="Calibri"/>
                <a:sym typeface="Calibri"/>
              </a:rPr>
              <a:t>por</a:t>
            </a:r>
            <a:r>
              <a:rPr lang="en-US" sz="1600" dirty="0">
                <a:solidFill>
                  <a:schemeClr val="dk1"/>
                </a:solidFill>
                <a:highlight>
                  <a:srgbClr val="FFFFFF"/>
                </a:highlight>
                <a:latin typeface="Calibri"/>
                <a:ea typeface="Calibri"/>
                <a:cs typeface="Calibri"/>
                <a:sym typeface="Calibri"/>
              </a:rPr>
              <a:t> 1000 para </a:t>
            </a:r>
            <a:r>
              <a:rPr lang="en-US" sz="1600" dirty="0" err="1">
                <a:solidFill>
                  <a:schemeClr val="dk1"/>
                </a:solidFill>
                <a:highlight>
                  <a:srgbClr val="FFFFFF"/>
                </a:highlight>
                <a:latin typeface="Calibri"/>
                <a:ea typeface="Calibri"/>
                <a:cs typeface="Calibri"/>
                <a:sym typeface="Calibri"/>
              </a:rPr>
              <a:t>los</a:t>
            </a:r>
            <a:r>
              <a:rPr lang="en-US" sz="1600" dirty="0">
                <a:solidFill>
                  <a:schemeClr val="dk1"/>
                </a:solidFill>
                <a:highlight>
                  <a:srgbClr val="FFFFFF"/>
                </a:highlight>
                <a:latin typeface="Calibri"/>
                <a:ea typeface="Calibri"/>
                <a:cs typeface="Calibri"/>
                <a:sym typeface="Calibri"/>
              </a:rPr>
              <a:t> de 8 a 11 </a:t>
            </a:r>
            <a:r>
              <a:rPr lang="en-US" sz="1600" dirty="0" err="1">
                <a:solidFill>
                  <a:schemeClr val="dk1"/>
                </a:solidFill>
                <a:highlight>
                  <a:srgbClr val="FFFFFF"/>
                </a:highlight>
                <a:latin typeface="Calibri"/>
                <a:ea typeface="Calibri"/>
                <a:cs typeface="Calibri"/>
                <a:sym typeface="Calibri"/>
              </a:rPr>
              <a:t>años</a:t>
            </a:r>
            <a:r>
              <a:rPr lang="en-US" sz="1600" dirty="0">
                <a:solidFill>
                  <a:schemeClr val="dk1"/>
                </a:solidFill>
                <a:highlight>
                  <a:srgbClr val="FFFFFF"/>
                </a:highlight>
                <a:latin typeface="Calibri"/>
                <a:ea typeface="Calibri"/>
                <a:cs typeface="Calibri"/>
                <a:sym typeface="Calibri"/>
              </a:rPr>
              <a:t>, 7 </a:t>
            </a:r>
            <a:r>
              <a:rPr lang="en-US" sz="1600" dirty="0" err="1">
                <a:solidFill>
                  <a:schemeClr val="dk1"/>
                </a:solidFill>
                <a:highlight>
                  <a:srgbClr val="FFFFFF"/>
                </a:highlight>
                <a:latin typeface="Calibri"/>
                <a:ea typeface="Calibri"/>
                <a:cs typeface="Calibri"/>
                <a:sym typeface="Calibri"/>
              </a:rPr>
              <a:t>por</a:t>
            </a:r>
            <a:r>
              <a:rPr lang="en-US" sz="1600" dirty="0">
                <a:solidFill>
                  <a:schemeClr val="dk1"/>
                </a:solidFill>
                <a:highlight>
                  <a:srgbClr val="FFFFFF"/>
                </a:highlight>
                <a:latin typeface="Calibri"/>
                <a:ea typeface="Calibri"/>
                <a:cs typeface="Calibri"/>
                <a:sym typeface="Calibri"/>
              </a:rPr>
              <a:t> 1000 para </a:t>
            </a:r>
            <a:r>
              <a:rPr lang="en-US" sz="1600" dirty="0" err="1">
                <a:solidFill>
                  <a:schemeClr val="dk1"/>
                </a:solidFill>
                <a:highlight>
                  <a:srgbClr val="FFFFFF"/>
                </a:highlight>
                <a:latin typeface="Calibri"/>
                <a:ea typeface="Calibri"/>
                <a:cs typeface="Calibri"/>
                <a:sym typeface="Calibri"/>
              </a:rPr>
              <a:t>los</a:t>
            </a:r>
            <a:r>
              <a:rPr lang="en-US" sz="1600" dirty="0">
                <a:solidFill>
                  <a:schemeClr val="dk1"/>
                </a:solidFill>
                <a:highlight>
                  <a:srgbClr val="FFFFFF"/>
                </a:highlight>
                <a:latin typeface="Calibri"/>
                <a:ea typeface="Calibri"/>
                <a:cs typeface="Calibri"/>
                <a:sym typeface="Calibri"/>
              </a:rPr>
              <a:t> de 12 a 15 </a:t>
            </a:r>
            <a:r>
              <a:rPr lang="en-US" sz="1600" dirty="0" err="1">
                <a:solidFill>
                  <a:schemeClr val="dk1"/>
                </a:solidFill>
                <a:highlight>
                  <a:srgbClr val="FFFFFF"/>
                </a:highlight>
                <a:latin typeface="Calibri"/>
                <a:ea typeface="Calibri"/>
                <a:cs typeface="Calibri"/>
                <a:sym typeface="Calibri"/>
              </a:rPr>
              <a:t>años</a:t>
            </a:r>
            <a:r>
              <a:rPr lang="en-US" sz="1600" dirty="0">
                <a:solidFill>
                  <a:schemeClr val="dk1"/>
                </a:solidFill>
                <a:highlight>
                  <a:srgbClr val="FFFFFF"/>
                </a:highlight>
                <a:latin typeface="Calibri"/>
                <a:ea typeface="Calibri"/>
                <a:cs typeface="Calibri"/>
                <a:sym typeface="Calibri"/>
              </a:rPr>
              <a:t> y 5 </a:t>
            </a:r>
            <a:r>
              <a:rPr lang="en-US" sz="1600" dirty="0" err="1">
                <a:solidFill>
                  <a:schemeClr val="dk1"/>
                </a:solidFill>
                <a:highlight>
                  <a:srgbClr val="FFFFFF"/>
                </a:highlight>
                <a:latin typeface="Calibri"/>
                <a:ea typeface="Calibri"/>
                <a:cs typeface="Calibri"/>
                <a:sym typeface="Calibri"/>
              </a:rPr>
              <a:t>por</a:t>
            </a:r>
            <a:r>
              <a:rPr lang="en-US" sz="1600" dirty="0">
                <a:solidFill>
                  <a:schemeClr val="dk1"/>
                </a:solidFill>
                <a:highlight>
                  <a:srgbClr val="FFFFFF"/>
                </a:highlight>
                <a:latin typeface="Calibri"/>
                <a:ea typeface="Calibri"/>
                <a:cs typeface="Calibri"/>
                <a:sym typeface="Calibri"/>
              </a:rPr>
              <a:t> 1000 para </a:t>
            </a:r>
            <a:r>
              <a:rPr lang="en-US" sz="1600" dirty="0" err="1">
                <a:solidFill>
                  <a:schemeClr val="dk1"/>
                </a:solidFill>
                <a:highlight>
                  <a:srgbClr val="FFFFFF"/>
                </a:highlight>
                <a:latin typeface="Calibri"/>
                <a:ea typeface="Calibri"/>
                <a:cs typeface="Calibri"/>
                <a:sym typeface="Calibri"/>
              </a:rPr>
              <a:t>los</a:t>
            </a:r>
            <a:r>
              <a:rPr lang="en-US" sz="1600" dirty="0">
                <a:solidFill>
                  <a:schemeClr val="dk1"/>
                </a:solidFill>
                <a:highlight>
                  <a:srgbClr val="FFFFFF"/>
                </a:highlight>
                <a:latin typeface="Calibri"/>
                <a:ea typeface="Calibri"/>
                <a:cs typeface="Calibri"/>
                <a:sym typeface="Calibri"/>
              </a:rPr>
              <a:t> de 16 a 17 </a:t>
            </a:r>
            <a:r>
              <a:rPr lang="en-US" sz="1600" dirty="0" err="1">
                <a:solidFill>
                  <a:schemeClr val="dk1"/>
                </a:solidFill>
                <a:highlight>
                  <a:srgbClr val="FFFFFF"/>
                </a:highlight>
                <a:latin typeface="Calibri"/>
                <a:ea typeface="Calibri"/>
                <a:cs typeface="Calibri"/>
                <a:sym typeface="Calibri"/>
              </a:rPr>
              <a:t>años</a:t>
            </a:r>
            <a:r>
              <a:rPr lang="en-US" sz="1600" dirty="0">
                <a:solidFill>
                  <a:schemeClr val="dk1"/>
                </a:solidFill>
                <a:highlight>
                  <a:srgbClr val="FFFFFF"/>
                </a:highlight>
                <a:latin typeface="Calibri"/>
                <a:ea typeface="Calibri"/>
                <a:cs typeface="Calibri"/>
                <a:sym typeface="Calibri"/>
              </a:rPr>
              <a:t> </a:t>
            </a:r>
            <a:r>
              <a:rPr lang="en-US" sz="1600" dirty="0">
                <a:solidFill>
                  <a:srgbClr val="366092"/>
                </a:solidFill>
                <a:highlight>
                  <a:srgbClr val="FFFFFF"/>
                </a:highlight>
                <a:latin typeface="Calibri"/>
                <a:ea typeface="Calibri"/>
                <a:cs typeface="Calibri"/>
                <a:sym typeface="Calibri"/>
              </a:rPr>
              <a:t>(</a:t>
            </a:r>
            <a:r>
              <a:rPr lang="en-US" sz="1600" dirty="0" err="1">
                <a:solidFill>
                  <a:srgbClr val="366092"/>
                </a:solidFill>
                <a:highlight>
                  <a:srgbClr val="FFFFFF"/>
                </a:highlight>
                <a:latin typeface="Calibri"/>
                <a:ea typeface="Calibri"/>
                <a:cs typeface="Calibri"/>
                <a:sym typeface="Calibri"/>
              </a:rPr>
              <a:t>Apéndice</a:t>
            </a:r>
            <a:r>
              <a:rPr lang="en-US" sz="1600" dirty="0">
                <a:solidFill>
                  <a:srgbClr val="366092"/>
                </a:solidFill>
                <a:highlight>
                  <a:srgbClr val="FFFFFF"/>
                </a:highlight>
                <a:latin typeface="Calibri"/>
                <a:ea typeface="Calibri"/>
                <a:cs typeface="Calibri"/>
                <a:sym typeface="Calibri"/>
              </a:rPr>
              <a:t> 2)</a:t>
            </a:r>
            <a:endParaRPr sz="1600" dirty="0">
              <a:solidFill>
                <a:srgbClr val="366092"/>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121012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255632" cy="1169034"/>
          </a:xfrm>
        </p:spPr>
        <p:txBody>
          <a:bodyPr>
            <a:noAutofit/>
          </a:bodyPr>
          <a:lstStyle/>
          <a:p>
            <a:pPr algn="l"/>
            <a:r>
              <a:rPr lang="en-US" sz="4000" b="1" dirty="0" err="1">
                <a:solidFill>
                  <a:srgbClr val="0C1B55"/>
                </a:solidFill>
                <a:latin typeface="Montserrat"/>
                <a:ea typeface="Montserrat"/>
                <a:cs typeface="Montserrat"/>
                <a:sym typeface="Montserrat"/>
              </a:rPr>
              <a:t>Prevención</a:t>
            </a:r>
            <a:r>
              <a:rPr lang="en-US" sz="4000" b="1" dirty="0">
                <a:solidFill>
                  <a:srgbClr val="0C1B55"/>
                </a:solidFill>
                <a:latin typeface="Montserrat"/>
                <a:ea typeface="Montserrat"/>
                <a:cs typeface="Montserrat"/>
                <a:sym typeface="Montserrat"/>
              </a:rPr>
              <a:t> del </a:t>
            </a:r>
            <a:r>
              <a:rPr lang="en-US" sz="4000" b="1" dirty="0" err="1">
                <a:solidFill>
                  <a:srgbClr val="0C1B55"/>
                </a:solidFill>
                <a:latin typeface="Montserrat"/>
                <a:ea typeface="Montserrat"/>
                <a:cs typeface="Montserrat"/>
                <a:sym typeface="Montserrat"/>
              </a:rPr>
              <a:t>Maltrato</a:t>
            </a:r>
            <a:r>
              <a:rPr lang="en-US" sz="4000" b="1" dirty="0">
                <a:solidFill>
                  <a:srgbClr val="0C1B55"/>
                </a:solidFill>
                <a:latin typeface="Montserrat"/>
                <a:ea typeface="Montserrat"/>
                <a:cs typeface="Montserrat"/>
                <a:sym typeface="Montserrat"/>
              </a:rPr>
              <a:t> y </a:t>
            </a:r>
            <a:r>
              <a:rPr lang="en-US" sz="4000" b="1" dirty="0" err="1">
                <a:solidFill>
                  <a:srgbClr val="0C1B55"/>
                </a:solidFill>
                <a:latin typeface="Montserrat"/>
                <a:ea typeface="Montserrat"/>
                <a:cs typeface="Montserrat"/>
                <a:sym typeface="Montserrat"/>
              </a:rPr>
              <a:t>Abuso</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Infantil</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Guías</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Adecuadas</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5062924"/>
          </a:xfrm>
          <a:prstGeom prst="rect">
            <a:avLst/>
          </a:prstGeom>
          <a:noFill/>
        </p:spPr>
        <p:txBody>
          <a:bodyPr wrap="square" rtlCol="0">
            <a:spAutoFit/>
          </a:bodyPr>
          <a:lstStyle/>
          <a:p>
            <a:pPr marL="342900" marR="0" lvl="0" indent="-342900" algn="l" rtl="0">
              <a:spcBef>
                <a:spcPts val="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El reglamento del Estado de Michigan para los proveedores de cuidado infantil con licencia prohíbe los siguientes medios de castigo: pegar, dar nalgadas, sacudir, morder, pellizcar, restringir el movimiento e infligir daño emocional o mental.</a:t>
            </a:r>
            <a:endParaRPr lang="es-ES" sz="2000" dirty="0">
              <a:latin typeface="Gotham Book" panose="02000604040000020004" pitchFamily="50" charset="0"/>
            </a:endParaRPr>
          </a:p>
          <a:p>
            <a:pPr marL="342900" marR="0" lvl="0" indent="-342900" algn="l" rtl="0">
              <a:spcBef>
                <a:spcPts val="180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Los niños merecen ser tratados de forma respetuosa y apropiada de manera positiva. Las investigaciones han vinculado el estrés mental y emocional y el castigo corporal con efectos negativos, como problemas de aprendizaje y posterior comportamiento delictivo.</a:t>
            </a:r>
            <a:endParaRPr lang="es-ES" sz="2000" dirty="0">
              <a:latin typeface="Gotham Book" panose="02000604040000020004" pitchFamily="50" charset="0"/>
            </a:endParaRPr>
          </a:p>
          <a:p>
            <a:pPr marL="342900" indent="-342900">
              <a:spcAft>
                <a:spcPts val="18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349939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1699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31129" y="342900"/>
            <a:ext cx="7592785" cy="1671217"/>
          </a:xfrm>
        </p:spPr>
        <p:txBody>
          <a:bodyPr>
            <a:noAutofit/>
          </a:bodyPr>
          <a:lstStyle/>
          <a:p>
            <a:pPr algn="ctr"/>
            <a:r>
              <a:rPr lang="en-US" sz="4000" b="1" dirty="0" err="1">
                <a:solidFill>
                  <a:srgbClr val="0C1B55"/>
                </a:solidFill>
                <a:latin typeface="Montserrat"/>
                <a:ea typeface="Montserrat"/>
                <a:cs typeface="Montserrat"/>
                <a:sym typeface="Montserrat"/>
              </a:rPr>
              <a:t>Prevención</a:t>
            </a:r>
            <a:r>
              <a:rPr lang="en-US" sz="4000" b="1" dirty="0">
                <a:solidFill>
                  <a:srgbClr val="0C1B55"/>
                </a:solidFill>
                <a:latin typeface="Montserrat"/>
                <a:ea typeface="Montserrat"/>
                <a:cs typeface="Montserrat"/>
                <a:sym typeface="Montserrat"/>
              </a:rPr>
              <a:t> del </a:t>
            </a:r>
            <a:r>
              <a:rPr lang="en-US" sz="4000" b="1" dirty="0" err="1">
                <a:solidFill>
                  <a:srgbClr val="0C1B55"/>
                </a:solidFill>
                <a:latin typeface="Montserrat"/>
                <a:ea typeface="Montserrat"/>
                <a:cs typeface="Montserrat"/>
                <a:sym typeface="Montserrat"/>
              </a:rPr>
              <a:t>Maltrato</a:t>
            </a:r>
            <a:r>
              <a:rPr lang="en-US" sz="4000" b="1" dirty="0">
                <a:solidFill>
                  <a:srgbClr val="0C1B55"/>
                </a:solidFill>
                <a:latin typeface="Montserrat"/>
                <a:ea typeface="Montserrat"/>
                <a:cs typeface="Montserrat"/>
                <a:sym typeface="Montserrat"/>
              </a:rPr>
              <a:t> y </a:t>
            </a:r>
            <a:r>
              <a:rPr lang="en-US" sz="4000" b="1" dirty="0" err="1">
                <a:solidFill>
                  <a:srgbClr val="0C1B55"/>
                </a:solidFill>
                <a:latin typeface="Montserrat"/>
                <a:ea typeface="Montserrat"/>
                <a:cs typeface="Montserrat"/>
                <a:sym typeface="Montserrat"/>
              </a:rPr>
              <a:t>Abuso</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Infantil</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Guías</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Adecuadas</a:t>
            </a:r>
            <a:endParaRPr lang="en-US" sz="4000" dirty="0">
              <a:solidFill>
                <a:srgbClr val="0C1B55"/>
              </a:solidFill>
              <a:latin typeface="Gotham Bold" pitchFamily="50" charset="0"/>
              <a:cs typeface="Calibri" panose="020F0502020204030204" pitchFamily="34" charset="0"/>
            </a:endParaRPr>
          </a:p>
        </p:txBody>
      </p:sp>
      <p:sp>
        <p:nvSpPr>
          <p:cNvPr id="5" name="TextBox 4">
            <a:extLst>
              <a:ext uri="{FF2B5EF4-FFF2-40B4-BE49-F238E27FC236}">
                <a16:creationId xmlns:a16="http://schemas.microsoft.com/office/drawing/2014/main" id="{45846078-6004-1E61-1B07-9988642378CB}"/>
              </a:ext>
            </a:extLst>
          </p:cNvPr>
          <p:cNvSpPr txBox="1"/>
          <p:nvPr/>
        </p:nvSpPr>
        <p:spPr>
          <a:xfrm>
            <a:off x="4261757" y="2027098"/>
            <a:ext cx="7930243" cy="4978286"/>
          </a:xfrm>
          <a:prstGeom prst="rect">
            <a:avLst/>
          </a:prstGeom>
          <a:noFill/>
        </p:spPr>
        <p:txBody>
          <a:bodyPr wrap="square">
            <a:spAutoFit/>
          </a:bodyPr>
          <a:lstStyle/>
          <a:p>
            <a:pPr marL="342900" marR="0" lvl="0" indent="-342900" algn="l" rtl="0">
              <a:spcBef>
                <a:spcPts val="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Asegúrese de que el espacio está preparado</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Modele los comportamientos y el lenguaje que desea ver </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Diga a los niños lo que quiere que hagan</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Redirija al niño hacia una opción positiva</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Ignorar los comportamientos cuando sea apropiado</a:t>
            </a:r>
            <a:endParaRPr lang="es-ES" sz="2000" dirty="0">
              <a:latin typeface="Gotham Book" panose="02000604040000020004" pitchFamily="50" charset="0"/>
            </a:endParaRPr>
          </a:p>
          <a:p>
            <a:pPr marL="342900" marR="0" lvl="0" indent="-342900" algn="l" rtl="0">
              <a:spcBef>
                <a:spcPts val="90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Retire al niño de la situación</a:t>
            </a:r>
            <a:endParaRPr lang="es-ES" sz="2000" dirty="0">
              <a:latin typeface="Gotham Book" panose="02000604040000020004" pitchFamily="50" charset="0"/>
            </a:endParaRPr>
          </a:p>
          <a:p>
            <a:pPr marL="457200" indent="-457200" algn="l">
              <a:spcAft>
                <a:spcPts val="12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cs typeface="Calibri" panose="020F0502020204030204" pitchFamily="34" charset="0"/>
            </a:endParaRPr>
          </a:p>
        </p:txBody>
      </p:sp>
    </p:spTree>
    <p:extLst>
      <p:ext uri="{BB962C8B-B14F-4D97-AF65-F5344CB8AC3E}">
        <p14:creationId xmlns:p14="http://schemas.microsoft.com/office/powerpoint/2010/main" val="112775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8" y="251552"/>
            <a:ext cx="11294379" cy="1169034"/>
          </a:xfrm>
        </p:spPr>
        <p:txBody>
          <a:bodyPr>
            <a:noAutofit/>
          </a:bodyPr>
          <a:lstStyle/>
          <a:p>
            <a:pPr algn="l"/>
            <a:r>
              <a:rPr lang="en-US" sz="3200" b="1" dirty="0" err="1">
                <a:solidFill>
                  <a:srgbClr val="0C1B55"/>
                </a:solidFill>
                <a:latin typeface="Gotham Bold" pitchFamily="50" charset="0"/>
                <a:ea typeface="Montserrat"/>
                <a:cs typeface="Montserrat"/>
                <a:sym typeface="Montserrat"/>
              </a:rPr>
              <a:t>Prevención</a:t>
            </a:r>
            <a:r>
              <a:rPr lang="en-US" sz="3200" b="1" dirty="0">
                <a:solidFill>
                  <a:srgbClr val="0C1B55"/>
                </a:solidFill>
                <a:latin typeface="Gotham Bold" pitchFamily="50" charset="0"/>
                <a:ea typeface="Montserrat"/>
                <a:cs typeface="Montserrat"/>
                <a:sym typeface="Montserrat"/>
              </a:rPr>
              <a:t> del </a:t>
            </a:r>
            <a:r>
              <a:rPr lang="en-US" sz="3200" b="1" dirty="0" err="1">
                <a:solidFill>
                  <a:srgbClr val="0C1B55"/>
                </a:solidFill>
                <a:latin typeface="Gotham Bold" pitchFamily="50" charset="0"/>
                <a:ea typeface="Montserrat"/>
                <a:cs typeface="Montserrat"/>
                <a:sym typeface="Montserrat"/>
              </a:rPr>
              <a:t>Traumatismo</a:t>
            </a:r>
            <a:r>
              <a:rPr lang="en-US" sz="3200" b="1" dirty="0">
                <a:solidFill>
                  <a:srgbClr val="0C1B55"/>
                </a:solidFill>
                <a:latin typeface="Gotham Bold" pitchFamily="50" charset="0"/>
                <a:ea typeface="Montserrat"/>
                <a:cs typeface="Montserrat"/>
                <a:sym typeface="Montserrat"/>
              </a:rPr>
              <a:t> </a:t>
            </a:r>
            <a:r>
              <a:rPr lang="en-US" sz="3200" b="1" dirty="0" err="1">
                <a:solidFill>
                  <a:srgbClr val="0C1B55"/>
                </a:solidFill>
                <a:latin typeface="Gotham Bold" pitchFamily="50" charset="0"/>
                <a:ea typeface="Montserrat"/>
                <a:cs typeface="Montserrat"/>
                <a:sym typeface="Montserrat"/>
              </a:rPr>
              <a:t>Craneoencefálico</a:t>
            </a:r>
            <a:r>
              <a:rPr lang="en-US" sz="3200" b="1" dirty="0">
                <a:solidFill>
                  <a:srgbClr val="0C1B55"/>
                </a:solidFill>
                <a:latin typeface="Gotham Bold" pitchFamily="50" charset="0"/>
                <a:ea typeface="Montserrat"/>
                <a:cs typeface="Montserrat"/>
                <a:sym typeface="Montserrat"/>
              </a:rPr>
              <a:t>: </a:t>
            </a:r>
            <a:r>
              <a:rPr lang="en-US" sz="3200" b="1" dirty="0" err="1">
                <a:solidFill>
                  <a:srgbClr val="0C1B55"/>
                </a:solidFill>
                <a:latin typeface="Gotham Bold" pitchFamily="50" charset="0"/>
                <a:ea typeface="Montserrat"/>
                <a:cs typeface="Montserrat"/>
                <a:sym typeface="Montserrat"/>
              </a:rPr>
              <a:t>Tenga</a:t>
            </a:r>
            <a:r>
              <a:rPr lang="en-US" sz="3200" b="1" dirty="0">
                <a:solidFill>
                  <a:srgbClr val="0C1B55"/>
                </a:solidFill>
                <a:latin typeface="Gotham Bold" pitchFamily="50" charset="0"/>
                <a:ea typeface="Montserrat"/>
                <a:cs typeface="Montserrat"/>
                <a:sym typeface="Montserrat"/>
              </a:rPr>
              <a:t> un Plan Para </a:t>
            </a:r>
            <a:r>
              <a:rPr lang="en-US" sz="3200" b="1" dirty="0" err="1">
                <a:solidFill>
                  <a:srgbClr val="0C1B55"/>
                </a:solidFill>
                <a:latin typeface="Gotham Bold" pitchFamily="50" charset="0"/>
                <a:ea typeface="Montserrat"/>
                <a:cs typeface="Montserrat"/>
                <a:sym typeface="Montserrat"/>
              </a:rPr>
              <a:t>Cuando</a:t>
            </a:r>
            <a:r>
              <a:rPr lang="en-US" sz="3200" b="1" dirty="0">
                <a:solidFill>
                  <a:srgbClr val="0C1B55"/>
                </a:solidFill>
                <a:latin typeface="Gotham Bold" pitchFamily="50" charset="0"/>
                <a:ea typeface="Montserrat"/>
                <a:cs typeface="Montserrat"/>
                <a:sym typeface="Montserrat"/>
              </a:rPr>
              <a:t> Se </a:t>
            </a:r>
            <a:r>
              <a:rPr lang="en-US" sz="3200" b="1" dirty="0" err="1">
                <a:solidFill>
                  <a:srgbClr val="0C1B55"/>
                </a:solidFill>
                <a:latin typeface="Gotham Bold" pitchFamily="50" charset="0"/>
                <a:ea typeface="Montserrat"/>
                <a:cs typeface="Montserrat"/>
                <a:sym typeface="Montserrat"/>
              </a:rPr>
              <a:t>Sienta</a:t>
            </a:r>
            <a:r>
              <a:rPr lang="en-US" sz="3200" b="1" dirty="0">
                <a:solidFill>
                  <a:srgbClr val="0C1B55"/>
                </a:solidFill>
                <a:latin typeface="Gotham Bold" pitchFamily="50" charset="0"/>
                <a:ea typeface="Montserrat"/>
                <a:cs typeface="Montserrat"/>
                <a:sym typeface="Montserrat"/>
              </a:rPr>
              <a:t> </a:t>
            </a:r>
            <a:r>
              <a:rPr lang="en-US" sz="3200" b="1" dirty="0" err="1">
                <a:solidFill>
                  <a:srgbClr val="0C1B55"/>
                </a:solidFill>
                <a:latin typeface="Gotham Bold" pitchFamily="50" charset="0"/>
                <a:ea typeface="Montserrat"/>
                <a:cs typeface="Montserrat"/>
                <a:sym typeface="Montserrat"/>
              </a:rPr>
              <a:t>Estresado</a:t>
            </a:r>
            <a:endParaRPr lang="en-US" sz="32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647152"/>
          </a:xfrm>
          <a:prstGeom prst="rect">
            <a:avLst/>
          </a:prstGeom>
          <a:noFill/>
        </p:spPr>
        <p:txBody>
          <a:bodyPr wrap="square" rtlCol="0">
            <a:spAutoFit/>
          </a:bodyPr>
          <a:lstStyle/>
          <a:p>
            <a:pPr marL="257175" marR="0" lvl="0" indent="-238125" algn="l" rtl="0">
              <a:spcBef>
                <a:spcPts val="0"/>
              </a:spcBef>
              <a:spcAft>
                <a:spcPts val="0"/>
              </a:spcAft>
              <a:buClr>
                <a:srgbClr val="00A886"/>
              </a:buClr>
              <a:buSzPts val="3300"/>
              <a:buFont typeface="Noto Sans Symbols"/>
              <a:buChar char="▪"/>
            </a:pPr>
            <a:r>
              <a:rPr lang="es-ES" sz="2800" dirty="0">
                <a:solidFill>
                  <a:srgbClr val="0C1B55"/>
                </a:solidFill>
                <a:latin typeface="Gotham Book" panose="02000604040000020004" pitchFamily="50" charset="0"/>
                <a:ea typeface="Arial"/>
                <a:cs typeface="Arial"/>
                <a:sym typeface="Arial"/>
              </a:rPr>
              <a:t>Saber que está bien pedir ayuda</a:t>
            </a:r>
            <a:endParaRPr lang="es-ES" sz="1000" dirty="0">
              <a:latin typeface="Gotham Book" panose="02000604040000020004" pitchFamily="50" charset="0"/>
            </a:endParaRPr>
          </a:p>
          <a:p>
            <a:pPr marL="257175" marR="0" lvl="0" indent="-238125" algn="l" rtl="0">
              <a:spcBef>
                <a:spcPts val="1350"/>
              </a:spcBef>
              <a:spcAft>
                <a:spcPts val="0"/>
              </a:spcAft>
              <a:buClr>
                <a:srgbClr val="00A886"/>
              </a:buClr>
              <a:buSzPts val="3300"/>
              <a:buFont typeface="Noto Sans Symbols"/>
              <a:buChar char="▪"/>
            </a:pPr>
            <a:r>
              <a:rPr lang="es-ES" sz="2800" dirty="0">
                <a:solidFill>
                  <a:srgbClr val="0C1B55"/>
                </a:solidFill>
                <a:latin typeface="Gotham Book" panose="02000604040000020004" pitchFamily="50" charset="0"/>
                <a:ea typeface="Arial"/>
                <a:cs typeface="Arial"/>
                <a:sym typeface="Arial"/>
              </a:rPr>
              <a:t>Tener fácil acceso al número de teléfono de los padres y otras personas de apoyo</a:t>
            </a:r>
            <a:endParaRPr lang="es-ES" sz="1000" dirty="0">
              <a:latin typeface="Gotham Book" panose="02000604040000020004" pitchFamily="50" charset="0"/>
            </a:endParaRPr>
          </a:p>
          <a:p>
            <a:pPr marL="257175" marR="0" lvl="0" indent="-238125" algn="l" rtl="0">
              <a:spcBef>
                <a:spcPts val="1350"/>
              </a:spcBef>
              <a:spcAft>
                <a:spcPts val="0"/>
              </a:spcAft>
              <a:buClr>
                <a:srgbClr val="00A886"/>
              </a:buClr>
              <a:buSzPts val="3300"/>
              <a:buFont typeface="Noto Sans Symbols"/>
              <a:buChar char="▪"/>
            </a:pPr>
            <a:r>
              <a:rPr lang="es-ES" sz="2800" dirty="0">
                <a:solidFill>
                  <a:srgbClr val="0C1B55"/>
                </a:solidFill>
                <a:latin typeface="Gotham Book" panose="02000604040000020004" pitchFamily="50" charset="0"/>
                <a:ea typeface="Arial"/>
                <a:cs typeface="Arial"/>
                <a:sym typeface="Arial"/>
              </a:rPr>
              <a:t>Saber que está bien dejar llorar a un bebé o a un niño pequeño, si el niño está seguro</a:t>
            </a:r>
            <a:endParaRPr lang="es-ES" sz="1000" dirty="0">
              <a:latin typeface="Gotham Book" panose="02000604040000020004" pitchFamily="50" charset="0"/>
            </a:endParaRPr>
          </a:p>
          <a:p>
            <a:pPr marL="257175" marR="0" lvl="0" indent="-238125" algn="l" rtl="0">
              <a:spcBef>
                <a:spcPts val="1350"/>
              </a:spcBef>
              <a:spcAft>
                <a:spcPts val="0"/>
              </a:spcAft>
              <a:buClr>
                <a:srgbClr val="00A886"/>
              </a:buClr>
              <a:buSzPts val="3300"/>
              <a:buFont typeface="Noto Sans Symbols"/>
              <a:buChar char="▪"/>
            </a:pPr>
            <a:r>
              <a:rPr lang="es-ES" sz="2800" dirty="0">
                <a:solidFill>
                  <a:srgbClr val="0C1B55"/>
                </a:solidFill>
                <a:latin typeface="Gotham Book" panose="02000604040000020004" pitchFamily="50" charset="0"/>
                <a:ea typeface="Arial"/>
                <a:cs typeface="Arial"/>
                <a:sym typeface="Arial"/>
              </a:rPr>
              <a:t>Ir a otra habitación y respirar</a:t>
            </a:r>
            <a:endParaRPr lang="es-ES" sz="1000" dirty="0">
              <a:latin typeface="Gotham Book" panose="02000604040000020004" pitchFamily="50" charset="0"/>
            </a:endParaRPr>
          </a:p>
          <a:p>
            <a:pPr marL="342900" indent="-342900">
              <a:spcAft>
                <a:spcPts val="18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207526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2"/>
          <p:cNvGrpSpPr/>
          <p:nvPr/>
        </p:nvGrpSpPr>
        <p:grpSpPr>
          <a:xfrm>
            <a:off x="0" y="1"/>
            <a:ext cx="12192000" cy="6857999"/>
            <a:chOff x="0" y="1"/>
            <a:chExt cx="12192000" cy="6857999"/>
          </a:xfrm>
        </p:grpSpPr>
        <p:grpSp>
          <p:nvGrpSpPr>
            <p:cNvPr id="97" name="Google Shape;97;p2"/>
            <p:cNvGrpSpPr/>
            <p:nvPr/>
          </p:nvGrpSpPr>
          <p:grpSpPr>
            <a:xfrm>
              <a:off x="0" y="1"/>
              <a:ext cx="12192000" cy="6857999"/>
              <a:chOff x="0" y="0"/>
              <a:chExt cx="12192000" cy="6857999"/>
            </a:xfrm>
          </p:grpSpPr>
          <p:pic>
            <p:nvPicPr>
              <p:cNvPr id="98" name="Google Shape;98;p2"/>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99" name="Google Shape;99;p2"/>
              <p:cNvPicPr preferRelativeResize="0"/>
              <p:nvPr/>
            </p:nvPicPr>
            <p:blipFill rotWithShape="1">
              <a:blip r:embed="rId4">
                <a:alphaModFix/>
              </a:blip>
              <a:srcRect t="3941" b="52844"/>
              <a:stretch/>
            </p:blipFill>
            <p:spPr>
              <a:xfrm>
                <a:off x="0" y="0"/>
                <a:ext cx="12192000" cy="2645801"/>
              </a:xfrm>
              <a:prstGeom prst="rect">
                <a:avLst/>
              </a:prstGeom>
              <a:noFill/>
              <a:ln>
                <a:noFill/>
              </a:ln>
            </p:spPr>
          </p:pic>
          <p:cxnSp>
            <p:nvCxnSpPr>
              <p:cNvPr id="100" name="Google Shape;100;p2"/>
              <p:cNvCxnSpPr/>
              <p:nvPr/>
            </p:nvCxnSpPr>
            <p:spPr>
              <a:xfrm>
                <a:off x="0" y="2613076"/>
                <a:ext cx="12192000" cy="0"/>
              </a:xfrm>
              <a:prstGeom prst="straightConnector1">
                <a:avLst/>
              </a:prstGeom>
              <a:noFill/>
              <a:ln w="222250" cap="flat" cmpd="sng">
                <a:solidFill>
                  <a:srgbClr val="0C1B55"/>
                </a:solidFill>
                <a:prstDash val="solid"/>
                <a:miter lim="800000"/>
                <a:headEnd type="none" w="sm" len="sm"/>
                <a:tailEnd type="none" w="sm" len="sm"/>
              </a:ln>
            </p:spPr>
          </p:cxnSp>
        </p:grpSp>
        <p:cxnSp>
          <p:nvCxnSpPr>
            <p:cNvPr id="101" name="Google Shape;101;p2"/>
            <p:cNvCxnSpPr/>
            <p:nvPr/>
          </p:nvCxnSpPr>
          <p:spPr>
            <a:xfrm>
              <a:off x="0" y="2645802"/>
              <a:ext cx="12192000" cy="0"/>
            </a:xfrm>
            <a:prstGeom prst="straightConnector1">
              <a:avLst/>
            </a:prstGeom>
            <a:noFill/>
            <a:ln w="82550" cap="flat" cmpd="sng">
              <a:solidFill>
                <a:srgbClr val="822387"/>
              </a:solidFill>
              <a:prstDash val="solid"/>
              <a:miter lim="800000"/>
              <a:headEnd type="none" w="sm" len="sm"/>
              <a:tailEnd type="none" w="sm" len="sm"/>
            </a:ln>
          </p:spPr>
        </p:cxnSp>
      </p:grpSp>
      <p:sp>
        <p:nvSpPr>
          <p:cNvPr id="102" name="Google Shape;102;p2"/>
          <p:cNvSpPr txBox="1">
            <a:spLocks noGrp="1"/>
          </p:cNvSpPr>
          <p:nvPr>
            <p:ph type="ctrTitle"/>
          </p:nvPr>
        </p:nvSpPr>
        <p:spPr>
          <a:xfrm>
            <a:off x="545821" y="2920349"/>
            <a:ext cx="10721068" cy="82760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C1B55"/>
              </a:buClr>
              <a:buSzPct val="100000"/>
              <a:buFont typeface="Arial"/>
              <a:buNone/>
            </a:pPr>
            <a:r>
              <a:rPr lang="en-US" sz="4000" dirty="0" err="1">
                <a:solidFill>
                  <a:srgbClr val="0C1B55"/>
                </a:solidFill>
                <a:latin typeface="Gotham Bold" pitchFamily="50" charset="0"/>
                <a:ea typeface="Arial"/>
                <a:cs typeface="Arial"/>
                <a:sym typeface="Arial"/>
              </a:rPr>
              <a:t>Prevención</a:t>
            </a:r>
            <a:r>
              <a:rPr lang="en-US" sz="4000" dirty="0">
                <a:solidFill>
                  <a:srgbClr val="0C1B55"/>
                </a:solidFill>
                <a:latin typeface="Gotham Bold" pitchFamily="50" charset="0"/>
                <a:ea typeface="Arial"/>
                <a:cs typeface="Arial"/>
                <a:sym typeface="Arial"/>
              </a:rPr>
              <a:t> del </a:t>
            </a:r>
            <a:r>
              <a:rPr lang="en-US" sz="4000" dirty="0" err="1">
                <a:solidFill>
                  <a:srgbClr val="0C1B55"/>
                </a:solidFill>
                <a:latin typeface="Gotham Bold" pitchFamily="50" charset="0"/>
                <a:ea typeface="Arial"/>
                <a:cs typeface="Arial"/>
                <a:sym typeface="Arial"/>
              </a:rPr>
              <a:t>traumatismo</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craneal</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por</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maltrato</a:t>
            </a:r>
            <a:r>
              <a:rPr lang="en-US" sz="4000" dirty="0">
                <a:solidFill>
                  <a:srgbClr val="0C1B55"/>
                </a:solidFill>
                <a:latin typeface="Gotham Bold" pitchFamily="50" charset="0"/>
                <a:ea typeface="Arial"/>
                <a:cs typeface="Arial"/>
                <a:sym typeface="Arial"/>
              </a:rPr>
              <a:t> o </a:t>
            </a:r>
            <a:r>
              <a:rPr lang="en-US" sz="4000" dirty="0" err="1">
                <a:solidFill>
                  <a:srgbClr val="0C1B55"/>
                </a:solidFill>
                <a:latin typeface="Gotham Bold" pitchFamily="50" charset="0"/>
                <a:ea typeface="Arial"/>
                <a:cs typeface="Arial"/>
                <a:sym typeface="Arial"/>
              </a:rPr>
              <a:t>síndrome</a:t>
            </a:r>
            <a:r>
              <a:rPr lang="en-US" sz="4000" dirty="0">
                <a:solidFill>
                  <a:srgbClr val="0C1B55"/>
                </a:solidFill>
                <a:latin typeface="Gotham Bold" pitchFamily="50" charset="0"/>
                <a:ea typeface="Arial"/>
                <a:cs typeface="Arial"/>
                <a:sym typeface="Arial"/>
              </a:rPr>
              <a:t> del </a:t>
            </a:r>
            <a:r>
              <a:rPr lang="en-US" sz="4000" dirty="0" err="1">
                <a:solidFill>
                  <a:srgbClr val="0C1B55"/>
                </a:solidFill>
                <a:latin typeface="Gotham Bold" pitchFamily="50" charset="0"/>
                <a:ea typeface="Arial"/>
                <a:cs typeface="Arial"/>
                <a:sym typeface="Arial"/>
              </a:rPr>
              <a:t>niño</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sacudido</a:t>
            </a:r>
            <a:endParaRPr dirty="0">
              <a:latin typeface="Gotham Bold" pitchFamily="50" charset="0"/>
            </a:endParaRPr>
          </a:p>
        </p:txBody>
      </p:sp>
      <p:sp>
        <p:nvSpPr>
          <p:cNvPr id="103" name="Google Shape;103;p2"/>
          <p:cNvSpPr txBox="1"/>
          <p:nvPr/>
        </p:nvSpPr>
        <p:spPr>
          <a:xfrm>
            <a:off x="0" y="4154350"/>
            <a:ext cx="12104370" cy="2201991"/>
          </a:xfrm>
          <a:prstGeom prst="rect">
            <a:avLst/>
          </a:prstGeom>
          <a:noFill/>
          <a:ln>
            <a:noFill/>
          </a:ln>
        </p:spPr>
        <p:txBody>
          <a:bodyPr spcFirstLastPara="1" wrap="square" lIns="91425" tIns="45700" rIns="91425" bIns="45700" anchor="ctr" anchorCtr="0">
            <a:noAutofit/>
          </a:bodyPr>
          <a:lstStyle/>
          <a:p>
            <a:pPr marL="457200" marR="0" lvl="0" indent="-457200" algn="l" rtl="0">
              <a:lnSpc>
                <a:spcPct val="90000"/>
              </a:lnSpc>
              <a:spcBef>
                <a:spcPts val="0"/>
              </a:spcBef>
              <a:spcAft>
                <a:spcPts val="0"/>
              </a:spcAft>
              <a:buClr>
                <a:srgbClr val="00A886"/>
              </a:buClr>
              <a:buSzPts val="2000"/>
              <a:buFont typeface="Noto Sans Symbols"/>
              <a:buChar char="▪"/>
            </a:pPr>
            <a:r>
              <a:rPr lang="en-US" sz="2000" dirty="0">
                <a:solidFill>
                  <a:srgbClr val="0C1B55"/>
                </a:solidFill>
                <a:latin typeface="Gotham Book" panose="02000604040000020004" pitchFamily="50" charset="0"/>
              </a:rPr>
              <a:t>El </a:t>
            </a:r>
            <a:r>
              <a:rPr lang="en-US" sz="2000" dirty="0" err="1">
                <a:solidFill>
                  <a:srgbClr val="0C1B55"/>
                </a:solidFill>
                <a:latin typeface="Gotham Book" panose="02000604040000020004" pitchFamily="50" charset="0"/>
              </a:rPr>
              <a:t>traumatismo</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craneal</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por</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maltrato</a:t>
            </a:r>
            <a:r>
              <a:rPr lang="en-US" sz="2000" dirty="0">
                <a:solidFill>
                  <a:srgbClr val="0C1B55"/>
                </a:solidFill>
                <a:latin typeface="Gotham Book" panose="02000604040000020004" pitchFamily="50" charset="0"/>
              </a:rPr>
              <a:t> (AHT, </a:t>
            </a:r>
            <a:r>
              <a:rPr lang="en-US" sz="2000" dirty="0" err="1">
                <a:solidFill>
                  <a:srgbClr val="0C1B55"/>
                </a:solidFill>
                <a:latin typeface="Gotham Book" panose="02000604040000020004" pitchFamily="50" charset="0"/>
              </a:rPr>
              <a:t>por</a:t>
            </a:r>
            <a:r>
              <a:rPr lang="en-US" sz="2000" dirty="0">
                <a:solidFill>
                  <a:srgbClr val="0C1B55"/>
                </a:solidFill>
                <a:latin typeface="Gotham Book" panose="02000604040000020004" pitchFamily="50" charset="0"/>
              </a:rPr>
              <a:t> sus </a:t>
            </a:r>
            <a:r>
              <a:rPr lang="en-US" sz="2000" dirty="0" err="1">
                <a:solidFill>
                  <a:srgbClr val="0C1B55"/>
                </a:solidFill>
                <a:latin typeface="Gotham Book" panose="02000604040000020004" pitchFamily="50" charset="0"/>
              </a:rPr>
              <a:t>siglas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en</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inglés</a:t>
            </a:r>
            <a:r>
              <a:rPr lang="en-US" sz="2000" dirty="0">
                <a:solidFill>
                  <a:srgbClr val="0C1B55"/>
                </a:solidFill>
                <a:latin typeface="Gotham Book" panose="02000604040000020004" pitchFamily="50" charset="0"/>
              </a:rPr>
              <a:t>) es un </a:t>
            </a:r>
            <a:r>
              <a:rPr lang="en-US" sz="2000" dirty="0" err="1">
                <a:solidFill>
                  <a:srgbClr val="0C1B55"/>
                </a:solidFill>
                <a:latin typeface="Gotham Book" panose="02000604040000020004" pitchFamily="50" charset="0"/>
              </a:rPr>
              <a:t>tipo</a:t>
            </a:r>
            <a:r>
              <a:rPr lang="en-US" sz="2000" dirty="0">
                <a:solidFill>
                  <a:srgbClr val="0C1B55"/>
                </a:solidFill>
                <a:latin typeface="Gotham Book" panose="02000604040000020004" pitchFamily="50" charset="0"/>
              </a:rPr>
              <a:t> de </a:t>
            </a:r>
            <a:r>
              <a:rPr lang="en-US" sz="2000" dirty="0" err="1">
                <a:solidFill>
                  <a:srgbClr val="0C1B55"/>
                </a:solidFill>
                <a:latin typeface="Gotham Book" panose="02000604040000020004" pitchFamily="50" charset="0"/>
              </a:rPr>
              <a:t>maltrato</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físico</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hacia</a:t>
            </a:r>
            <a:r>
              <a:rPr lang="en-US" sz="2000" dirty="0">
                <a:solidFill>
                  <a:srgbClr val="0C1B55"/>
                </a:solidFill>
                <a:latin typeface="Gotham Book" panose="02000604040000020004" pitchFamily="50" charset="0"/>
              </a:rPr>
              <a:t> un </a:t>
            </a:r>
            <a:r>
              <a:rPr lang="en-US" sz="2000" dirty="0" err="1">
                <a:solidFill>
                  <a:srgbClr val="0C1B55"/>
                </a:solidFill>
                <a:latin typeface="Gotham Book" panose="02000604040000020004" pitchFamily="50" charset="0"/>
              </a:rPr>
              <a:t>bebé</a:t>
            </a:r>
            <a:r>
              <a:rPr lang="en-US" sz="2000" dirty="0">
                <a:solidFill>
                  <a:srgbClr val="0C1B55"/>
                </a:solidFill>
                <a:latin typeface="Gotham Book" panose="02000604040000020004" pitchFamily="50" charset="0"/>
              </a:rPr>
              <a:t> o </a:t>
            </a:r>
            <a:r>
              <a:rPr lang="en-US" sz="2000" dirty="0" err="1">
                <a:solidFill>
                  <a:srgbClr val="0C1B55"/>
                </a:solidFill>
                <a:latin typeface="Gotham Book" panose="02000604040000020004" pitchFamily="50" charset="0"/>
              </a:rPr>
              <a:t>niño</a:t>
            </a:r>
            <a:r>
              <a:rPr lang="en-US" sz="2000" dirty="0">
                <a:solidFill>
                  <a:srgbClr val="0C1B55"/>
                </a:solidFill>
                <a:latin typeface="Gotham Book" panose="02000604040000020004" pitchFamily="50" charset="0"/>
              </a:rPr>
              <a:t> que </a:t>
            </a:r>
            <a:r>
              <a:rPr lang="en-US" sz="2000" dirty="0" err="1">
                <a:solidFill>
                  <a:srgbClr val="0C1B55"/>
                </a:solidFill>
                <a:latin typeface="Gotham Book" panose="02000604040000020004" pitchFamily="50" charset="0"/>
              </a:rPr>
              <a:t>provoca</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lesiones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en</a:t>
            </a:r>
            <a:r>
              <a:rPr lang="en-US" sz="2000" dirty="0">
                <a:solidFill>
                  <a:srgbClr val="0C1B55"/>
                </a:solidFill>
                <a:latin typeface="Gotham Book" panose="02000604040000020004" pitchFamily="50" charset="0"/>
              </a:rPr>
              <a:t> la cabeza o </a:t>
            </a:r>
            <a:r>
              <a:rPr lang="en-US" sz="2000" dirty="0" err="1">
                <a:solidFill>
                  <a:srgbClr val="0C1B55"/>
                </a:solidFill>
                <a:latin typeface="Gotham Book" panose="02000604040000020004" pitchFamily="50" charset="0"/>
              </a:rPr>
              <a:t>el</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cuello</a:t>
            </a:r>
            <a:endParaRPr dirty="0">
              <a:latin typeface="Gotham Book" panose="02000604040000020004" pitchFamily="50" charset="0"/>
            </a:endParaRPr>
          </a:p>
          <a:p>
            <a:pPr marL="457200" marR="0" lvl="0" indent="-457200" algn="l" rtl="0">
              <a:lnSpc>
                <a:spcPct val="90000"/>
              </a:lnSpc>
              <a:spcBef>
                <a:spcPts val="600"/>
              </a:spcBef>
              <a:spcAft>
                <a:spcPts val="0"/>
              </a:spcAft>
              <a:buClr>
                <a:srgbClr val="00A886"/>
              </a:buClr>
              <a:buSzPts val="2000"/>
              <a:buFont typeface="Noto Sans Symbols"/>
              <a:buChar char="▪"/>
            </a:pPr>
            <a:r>
              <a:rPr lang="en-US" sz="2000" dirty="0">
                <a:solidFill>
                  <a:srgbClr val="0C1B55"/>
                </a:solidFill>
                <a:latin typeface="Gotham Book" panose="02000604040000020004" pitchFamily="50" charset="0"/>
              </a:rPr>
              <a:t>La </a:t>
            </a:r>
            <a:r>
              <a:rPr lang="en-US" sz="2000" dirty="0" err="1">
                <a:solidFill>
                  <a:srgbClr val="0C1B55"/>
                </a:solidFill>
                <a:latin typeface="Gotham Book" panose="02000604040000020004" pitchFamily="50" charset="0"/>
              </a:rPr>
              <a:t>mayoría</a:t>
            </a:r>
            <a:r>
              <a:rPr lang="en-US" sz="2000" dirty="0">
                <a:solidFill>
                  <a:srgbClr val="0C1B55"/>
                </a:solidFill>
                <a:latin typeface="Gotham Book" panose="02000604040000020004" pitchFamily="50" charset="0"/>
              </a:rPr>
              <a:t> de </a:t>
            </a:r>
            <a:r>
              <a:rPr lang="en-US" sz="2000" dirty="0" err="1">
                <a:solidFill>
                  <a:srgbClr val="0C1B55"/>
                </a:solidFill>
                <a:latin typeface="Gotham Book" panose="02000604040000020004" pitchFamily="50" charset="0"/>
              </a:rPr>
              <a:t>los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casos</a:t>
            </a:r>
            <a:r>
              <a:rPr lang="en-US" sz="2000" dirty="0">
                <a:solidFill>
                  <a:srgbClr val="0C1B55"/>
                </a:solidFill>
                <a:latin typeface="Gotham Book" panose="02000604040000020004" pitchFamily="50" charset="0"/>
              </a:rPr>
              <a:t> de AHT se </a:t>
            </a:r>
            <a:r>
              <a:rPr lang="en-US" sz="2000" dirty="0" err="1">
                <a:solidFill>
                  <a:srgbClr val="0C1B55"/>
                </a:solidFill>
                <a:latin typeface="Gotham Book" panose="02000604040000020004" pitchFamily="50" charset="0"/>
              </a:rPr>
              <a:t>producen</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cuando</a:t>
            </a:r>
            <a:r>
              <a:rPr lang="en-US" sz="2000" dirty="0">
                <a:solidFill>
                  <a:srgbClr val="0C1B55"/>
                </a:solidFill>
                <a:latin typeface="Gotham Book" panose="02000604040000020004" pitchFamily="50" charset="0"/>
              </a:rPr>
              <a:t> un padre o </a:t>
            </a:r>
            <a:r>
              <a:rPr lang="en-US" sz="2000" dirty="0" err="1">
                <a:solidFill>
                  <a:srgbClr val="0C1B55"/>
                </a:solidFill>
                <a:latin typeface="Gotham Book" panose="02000604040000020004" pitchFamily="50" charset="0"/>
              </a:rPr>
              <a:t>quien</a:t>
            </a:r>
            <a:r>
              <a:rPr lang="en-US" sz="2000" dirty="0">
                <a:solidFill>
                  <a:srgbClr val="0C1B55"/>
                </a:solidFill>
                <a:latin typeface="Gotham Book" panose="02000604040000020004" pitchFamily="50" charset="0"/>
              </a:rPr>
              <a:t> lo </a:t>
            </a:r>
            <a:r>
              <a:rPr lang="en-US" sz="2000" dirty="0" err="1">
                <a:solidFill>
                  <a:srgbClr val="0C1B55"/>
                </a:solidFill>
                <a:latin typeface="Gotham Book" panose="02000604040000020004" pitchFamily="50" charset="0"/>
              </a:rPr>
              <a:t>cuida</a:t>
            </a:r>
            <a:r>
              <a:rPr lang="en-US" sz="2000" dirty="0">
                <a:solidFill>
                  <a:srgbClr val="0C1B55"/>
                </a:solidFill>
                <a:latin typeface="Gotham Book" panose="02000604040000020004" pitchFamily="50" charset="0"/>
              </a:rPr>
              <a:t> se </a:t>
            </a:r>
            <a:r>
              <a:rPr lang="en-US" sz="2000" dirty="0" err="1">
                <a:solidFill>
                  <a:srgbClr val="0C1B55"/>
                </a:solidFill>
                <a:latin typeface="Gotham Book" panose="02000604040000020004" pitchFamily="50" charset="0"/>
              </a:rPr>
              <a:t>enfada</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porque</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el</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bebé</a:t>
            </a:r>
            <a:r>
              <a:rPr lang="en-US" sz="2000" dirty="0">
                <a:solidFill>
                  <a:srgbClr val="0C1B55"/>
                </a:solidFill>
                <a:latin typeface="Gotham Book" panose="02000604040000020004" pitchFamily="50" charset="0"/>
              </a:rPr>
              <a:t> o </a:t>
            </a:r>
            <a:r>
              <a:rPr lang="en-US" sz="2000" dirty="0" err="1">
                <a:solidFill>
                  <a:srgbClr val="0C1B55"/>
                </a:solidFill>
                <a:latin typeface="Gotham Book" panose="02000604040000020004" pitchFamily="50" charset="0"/>
              </a:rPr>
              <a:t>niño</a:t>
            </a:r>
            <a:r>
              <a:rPr lang="en-US" sz="2000" dirty="0">
                <a:solidFill>
                  <a:srgbClr val="0C1B55"/>
                </a:solidFill>
                <a:latin typeface="Gotham Book" panose="02000604040000020004" pitchFamily="50" charset="0"/>
              </a:rPr>
              <a:t> no </a:t>
            </a:r>
            <a:r>
              <a:rPr lang="en-US" sz="2000" dirty="0" err="1">
                <a:solidFill>
                  <a:srgbClr val="0C1B55"/>
                </a:solidFill>
                <a:latin typeface="Gotham Book" panose="02000604040000020004" pitchFamily="50" charset="0"/>
              </a:rPr>
              <a:t>deja</a:t>
            </a:r>
            <a:r>
              <a:rPr lang="en-US" sz="2000" dirty="0">
                <a:solidFill>
                  <a:srgbClr val="0C1B55"/>
                </a:solidFill>
                <a:latin typeface="Gotham Book" panose="02000604040000020004" pitchFamily="50" charset="0"/>
              </a:rPr>
              <a:t> de </a:t>
            </a:r>
            <a:r>
              <a:rPr lang="en-US" sz="2000" dirty="0" err="1">
                <a:solidFill>
                  <a:srgbClr val="0C1B55"/>
                </a:solidFill>
                <a:latin typeface="Gotham Book" panose="02000604040000020004" pitchFamily="50" charset="0"/>
              </a:rPr>
              <a:t>llorar</a:t>
            </a:r>
            <a:r>
              <a:rPr lang="en-US" sz="2000" dirty="0">
                <a:solidFill>
                  <a:srgbClr val="0C1B55"/>
                </a:solidFill>
                <a:latin typeface="Gotham Book" panose="02000604040000020004" pitchFamily="50" charset="0"/>
              </a:rPr>
              <a:t> o no </a:t>
            </a:r>
            <a:r>
              <a:rPr lang="en-US" sz="2000" dirty="0" err="1">
                <a:solidFill>
                  <a:srgbClr val="0C1B55"/>
                </a:solidFill>
                <a:latin typeface="Gotham Book" panose="02000604040000020004" pitchFamily="50" charset="0"/>
              </a:rPr>
              <a:t>hace</a:t>
            </a:r>
            <a:r>
              <a:rPr lang="en-US" sz="2000" dirty="0">
                <a:solidFill>
                  <a:srgbClr val="0C1B55"/>
                </a:solidFill>
                <a:latin typeface="Gotham Book" panose="02000604040000020004" pitchFamily="50" charset="0"/>
              </a:rPr>
              <a:t> algo que </a:t>
            </a:r>
            <a:r>
              <a:rPr lang="en-US" sz="2000" dirty="0" err="1">
                <a:solidFill>
                  <a:srgbClr val="0C1B55"/>
                </a:solidFill>
                <a:latin typeface="Gotham Book" panose="02000604040000020004" pitchFamily="50" charset="0"/>
              </a:rPr>
              <a:t>espera</a:t>
            </a:r>
            <a:r>
              <a:rPr lang="en-US" sz="2000" dirty="0">
                <a:solidFill>
                  <a:srgbClr val="0C1B55"/>
                </a:solidFill>
                <a:latin typeface="Gotham Book" panose="02000604040000020004" pitchFamily="50" charset="0"/>
              </a:rPr>
              <a:t> que </a:t>
            </a:r>
            <a:r>
              <a:rPr lang="en-US" sz="2000" dirty="0" err="1">
                <a:solidFill>
                  <a:srgbClr val="0C1B55"/>
                </a:solidFill>
                <a:latin typeface="Gotham Book" panose="02000604040000020004" pitchFamily="50" charset="0"/>
              </a:rPr>
              <a:t>haga</a:t>
            </a:r>
            <a:endParaRPr dirty="0">
              <a:latin typeface="Gotham Book" panose="02000604040000020004" pitchFamily="50" charset="0"/>
            </a:endParaRPr>
          </a:p>
          <a:p>
            <a:pPr marL="457200" marR="0" lvl="0" indent="-457200" algn="l" rtl="0">
              <a:lnSpc>
                <a:spcPct val="90000"/>
              </a:lnSpc>
              <a:spcBef>
                <a:spcPts val="600"/>
              </a:spcBef>
              <a:spcAft>
                <a:spcPts val="0"/>
              </a:spcAft>
              <a:buClr>
                <a:srgbClr val="00A886"/>
              </a:buClr>
              <a:buSzPts val="2000"/>
              <a:buFont typeface="Noto Sans Symbols"/>
              <a:buChar char="▪"/>
            </a:pPr>
            <a:r>
              <a:rPr lang="en-US" sz="2000" dirty="0">
                <a:solidFill>
                  <a:srgbClr val="0C1B55"/>
                </a:solidFill>
                <a:latin typeface="Gotham Book" panose="02000604040000020004" pitchFamily="50" charset="0"/>
              </a:rPr>
              <a:t>Las </a:t>
            </a:r>
            <a:r>
              <a:rPr lang="en-US" sz="2000" dirty="0" err="1">
                <a:solidFill>
                  <a:srgbClr val="0C1B55"/>
                </a:solidFill>
                <a:latin typeface="Gotham Book" panose="02000604040000020004" pitchFamily="50" charset="0"/>
              </a:rPr>
              <a:t>lesiones</a:t>
            </a:r>
            <a:r>
              <a:rPr lang="en-US" sz="2000" dirty="0">
                <a:solidFill>
                  <a:srgbClr val="0C1B55"/>
                </a:solidFill>
                <a:latin typeface="Gotham Book" panose="02000604040000020004" pitchFamily="50" charset="0"/>
              </a:rPr>
              <a:t> que causa </a:t>
            </a:r>
            <a:r>
              <a:rPr lang="en-US" sz="2000" dirty="0" err="1">
                <a:solidFill>
                  <a:srgbClr val="0C1B55"/>
                </a:solidFill>
                <a:latin typeface="Gotham Book" panose="02000604040000020004" pitchFamily="50" charset="0"/>
              </a:rPr>
              <a:t>el</a:t>
            </a:r>
            <a:r>
              <a:rPr lang="en-US" sz="2000" dirty="0">
                <a:solidFill>
                  <a:srgbClr val="0C1B55"/>
                </a:solidFill>
                <a:latin typeface="Gotham Book" panose="02000604040000020004" pitchFamily="50" charset="0"/>
              </a:rPr>
              <a:t> AHT </a:t>
            </a:r>
            <a:r>
              <a:rPr lang="en-US" sz="2000" dirty="0" err="1">
                <a:solidFill>
                  <a:srgbClr val="0C1B55"/>
                </a:solidFill>
                <a:latin typeface="Gotham Book" panose="02000604040000020004" pitchFamily="50" charset="0"/>
              </a:rPr>
              <a:t>pueden</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provocar</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deficiencias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físicas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mentales</a:t>
            </a:r>
            <a:r>
              <a:rPr lang="en-US" sz="2000" dirty="0">
                <a:solidFill>
                  <a:srgbClr val="0C1B55"/>
                </a:solidFill>
                <a:latin typeface="Gotham Book" panose="02000604040000020004" pitchFamily="50" charset="0"/>
              </a:rPr>
              <a:t> y </a:t>
            </a:r>
            <a:r>
              <a:rPr lang="en-US" sz="2000" dirty="0" err="1">
                <a:solidFill>
                  <a:srgbClr val="0C1B55"/>
                </a:solidFill>
                <a:latin typeface="Gotham Book" panose="02000604040000020004" pitchFamily="50" charset="0"/>
              </a:rPr>
              <a:t>médicas</a:t>
            </a:r>
            <a:r>
              <a:rPr lang="en-US" sz="2000" dirty="0">
                <a:solidFill>
                  <a:srgbClr val="0C1B55"/>
                </a:solidFill>
                <a:latin typeface="Gotham Book" panose="02000604040000020004" pitchFamily="50" charset="0"/>
              </a:rPr>
              <a:t> a largo </a:t>
            </a:r>
            <a:r>
              <a:rPr lang="en-US" sz="2000" dirty="0" err="1">
                <a:solidFill>
                  <a:srgbClr val="0C1B55"/>
                </a:solidFill>
                <a:latin typeface="Gotham Book" panose="02000604040000020004" pitchFamily="50" charset="0"/>
              </a:rPr>
              <a:t>plazo</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daños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cerebrales</a:t>
            </a:r>
            <a:r>
              <a:rPr lang="en-US" sz="2000" dirty="0">
                <a:solidFill>
                  <a:srgbClr val="0C1B55"/>
                </a:solidFill>
                <a:latin typeface="Gotham Book" panose="02000604040000020004" pitchFamily="50" charset="0"/>
              </a:rPr>
              <a:t> e </a:t>
            </a:r>
            <a:r>
              <a:rPr lang="en-US" sz="2000" dirty="0" err="1">
                <a:solidFill>
                  <a:srgbClr val="0C1B55"/>
                </a:solidFill>
                <a:latin typeface="Gotham Book" panose="02000604040000020004" pitchFamily="50" charset="0"/>
              </a:rPr>
              <a:t>incluso</a:t>
            </a:r>
            <a:r>
              <a:rPr lang="en-US" sz="2000" dirty="0">
                <a:solidFill>
                  <a:srgbClr val="0C1B55"/>
                </a:solidFill>
                <a:latin typeface="Gotham Book" panose="02000604040000020004" pitchFamily="50" charset="0"/>
              </a:rPr>
              <a:t> la </a:t>
            </a:r>
            <a:r>
              <a:rPr lang="en-US" sz="2000" dirty="0" err="1">
                <a:solidFill>
                  <a:srgbClr val="0C1B55"/>
                </a:solidFill>
                <a:latin typeface="Gotham Book" panose="02000604040000020004" pitchFamily="50" charset="0"/>
              </a:rPr>
              <a:t>muerte</a:t>
            </a:r>
            <a:r>
              <a:rPr lang="en-US" sz="2000" dirty="0">
                <a:solidFill>
                  <a:srgbClr val="0C1B55"/>
                </a:solidFill>
                <a:latin typeface="Gotham Book" panose="02000604040000020004" pitchFamily="50" charset="0"/>
              </a:rPr>
              <a:t>.</a:t>
            </a:r>
            <a:endParaRPr dirty="0">
              <a:latin typeface="Gotham Book" panose="02000604040000020004" pitchFamily="50" charset="0"/>
            </a:endParaRPr>
          </a:p>
          <a:p>
            <a:pPr marL="457200" marR="0" lvl="0" indent="-457200" algn="l" rtl="0">
              <a:lnSpc>
                <a:spcPct val="90000"/>
              </a:lnSpc>
              <a:spcBef>
                <a:spcPts val="600"/>
              </a:spcBef>
              <a:spcAft>
                <a:spcPts val="0"/>
              </a:spcAft>
              <a:buClr>
                <a:srgbClr val="00A886"/>
              </a:buClr>
              <a:buSzPts val="2000"/>
              <a:buFont typeface="Noto Sans Symbols"/>
              <a:buChar char="▪"/>
            </a:pPr>
            <a:r>
              <a:rPr lang="en-US" sz="2000" dirty="0">
                <a:solidFill>
                  <a:srgbClr val="0C1B55"/>
                </a:solidFill>
                <a:latin typeface="Gotham Book" panose="02000604040000020004" pitchFamily="50" charset="0"/>
              </a:rPr>
              <a:t>Cada </a:t>
            </a:r>
            <a:r>
              <a:rPr lang="en-US" sz="2000" dirty="0" err="1">
                <a:solidFill>
                  <a:srgbClr val="0C1B55"/>
                </a:solidFill>
                <a:latin typeface="Gotham Book" panose="02000604040000020004" pitchFamily="50" charset="0"/>
              </a:rPr>
              <a:t>año</a:t>
            </a:r>
            <a:r>
              <a:rPr lang="en-US" sz="2000" dirty="0">
                <a:solidFill>
                  <a:srgbClr val="0C1B55"/>
                </a:solidFill>
                <a:latin typeface="Gotham Book" panose="02000604040000020004" pitchFamily="50" charset="0"/>
              </a:rPr>
              <a:t> se </a:t>
            </a:r>
            <a:r>
              <a:rPr lang="en-US" sz="2000" dirty="0" err="1">
                <a:solidFill>
                  <a:srgbClr val="0C1B55"/>
                </a:solidFill>
                <a:latin typeface="Gotham Book" panose="02000604040000020004" pitchFamily="50" charset="0"/>
              </a:rPr>
              <a:t>producen</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alrededor</a:t>
            </a:r>
            <a:r>
              <a:rPr lang="en-US" sz="2000" dirty="0">
                <a:solidFill>
                  <a:srgbClr val="0C1B55"/>
                </a:solidFill>
                <a:latin typeface="Gotham Book" panose="02000604040000020004" pitchFamily="50" charset="0"/>
              </a:rPr>
              <a:t> de 3.000 </a:t>
            </a:r>
            <a:r>
              <a:rPr lang="en-US" sz="2000" dirty="0" err="1">
                <a:solidFill>
                  <a:srgbClr val="0C1B55"/>
                </a:solidFill>
                <a:latin typeface="Gotham Book" panose="02000604040000020004" pitchFamily="50" charset="0"/>
              </a:rPr>
              <a:t>casos</a:t>
            </a:r>
            <a:r>
              <a:rPr lang="en-US" sz="2000" dirty="0">
                <a:solidFill>
                  <a:srgbClr val="0C1B55"/>
                </a:solidFill>
                <a:latin typeface="Gotham Book" panose="02000604040000020004" pitchFamily="50" charset="0"/>
              </a:rPr>
              <a:t> de AHT </a:t>
            </a:r>
            <a:r>
              <a:rPr lang="en-US" sz="2000" dirty="0" err="1">
                <a:solidFill>
                  <a:srgbClr val="0C1B55"/>
                </a:solidFill>
                <a:latin typeface="Gotham Book" panose="02000604040000020004" pitchFamily="50" charset="0"/>
              </a:rPr>
              <a:t>en</a:t>
            </a:r>
            <a:r>
              <a:rPr lang="en-US" sz="2000" dirty="0">
                <a:solidFill>
                  <a:srgbClr val="0C1B55"/>
                </a:solidFill>
                <a:latin typeface="Gotham Book" panose="02000604040000020004" pitchFamily="50" charset="0"/>
              </a:rPr>
              <a:t> EE.UU., y 1 de </a:t>
            </a:r>
            <a:r>
              <a:rPr lang="en-US" sz="2000" dirty="0" err="1">
                <a:solidFill>
                  <a:srgbClr val="0C1B55"/>
                </a:solidFill>
                <a:latin typeface="Gotham Book" panose="02000604040000020004" pitchFamily="50" charset="0"/>
              </a:rPr>
              <a:t>cada</a:t>
            </a:r>
            <a:r>
              <a:rPr lang="en-US" sz="2000" dirty="0">
                <a:solidFill>
                  <a:srgbClr val="0C1B55"/>
                </a:solidFill>
                <a:latin typeface="Gotham Book" panose="02000604040000020004" pitchFamily="50" charset="0"/>
              </a:rPr>
              <a:t>                 4 </a:t>
            </a:r>
            <a:r>
              <a:rPr lang="en-US" sz="2000" dirty="0" err="1">
                <a:solidFill>
                  <a:srgbClr val="0C1B55"/>
                </a:solidFill>
                <a:latin typeface="Gotham Book" panose="02000604040000020004" pitchFamily="50" charset="0"/>
              </a:rPr>
              <a:t>niños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muere</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por</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estas</a:t>
            </a:r>
            <a:r>
              <a:rPr lang="en-US" sz="2000" dirty="0">
                <a:solidFill>
                  <a:srgbClr val="0C1B55"/>
                </a:solidFill>
                <a:latin typeface="Gotham Book" panose="02000604040000020004" pitchFamily="50" charset="0"/>
              </a:rPr>
              <a:t> </a:t>
            </a:r>
            <a:r>
              <a:rPr lang="en-US" sz="2000" dirty="0" err="1">
                <a:solidFill>
                  <a:srgbClr val="0C1B55"/>
                </a:solidFill>
                <a:latin typeface="Gotham Book" panose="02000604040000020004" pitchFamily="50" charset="0"/>
              </a:rPr>
              <a:t>lesiones</a:t>
            </a:r>
            <a:r>
              <a:rPr lang="en-US" sz="2000" b="0" i="0" u="none" strike="noStrike" cap="none" dirty="0">
                <a:solidFill>
                  <a:srgbClr val="0C1B55"/>
                </a:solidFill>
                <a:latin typeface="Gotham Book" panose="02000604040000020004" pitchFamily="50" charset="0"/>
                <a:ea typeface="Arial"/>
                <a:cs typeface="Arial"/>
                <a:sym typeface="Arial"/>
              </a:rPr>
              <a:t>.</a:t>
            </a:r>
            <a:endParaRPr dirty="0">
              <a:latin typeface="Gotham Book" panose="02000604040000020004" pitchFamily="50" charset="0"/>
            </a:endParaRPr>
          </a:p>
          <a:p>
            <a:pPr marL="457200" marR="0" lvl="0" indent="-457200" algn="l" rtl="0">
              <a:lnSpc>
                <a:spcPct val="90000"/>
              </a:lnSpc>
              <a:spcBef>
                <a:spcPts val="600"/>
              </a:spcBef>
              <a:spcAft>
                <a:spcPts val="0"/>
              </a:spcAft>
              <a:buClr>
                <a:srgbClr val="00A886"/>
              </a:buClr>
              <a:buSzPts val="2000"/>
              <a:buFont typeface="Noto Sans Symbols"/>
              <a:buChar char="▪"/>
            </a:pPr>
            <a:r>
              <a:rPr lang="en-US" sz="2000" b="1" u="sng" dirty="0" err="1">
                <a:solidFill>
                  <a:srgbClr val="0C1B55"/>
                </a:solidFill>
                <a:latin typeface="Gotham Book" panose="02000604040000020004" pitchFamily="50" charset="0"/>
              </a:rPr>
              <a:t>Sacudir</a:t>
            </a:r>
            <a:r>
              <a:rPr lang="en-US" sz="2000" b="1" u="sng" dirty="0">
                <a:solidFill>
                  <a:srgbClr val="0C1B55"/>
                </a:solidFill>
                <a:latin typeface="Gotham Book" panose="02000604040000020004" pitchFamily="50" charset="0"/>
              </a:rPr>
              <a:t> </a:t>
            </a:r>
            <a:r>
              <a:rPr lang="en-US" sz="2000" b="1" u="sng" dirty="0" err="1">
                <a:solidFill>
                  <a:srgbClr val="0C1B55"/>
                </a:solidFill>
                <a:latin typeface="Gotham Book" panose="02000604040000020004" pitchFamily="50" charset="0"/>
              </a:rPr>
              <a:t>nunca</a:t>
            </a:r>
            <a:r>
              <a:rPr lang="en-US" sz="2000" b="1" u="sng" dirty="0">
                <a:solidFill>
                  <a:srgbClr val="0C1B55"/>
                </a:solidFill>
                <a:latin typeface="Gotham Book" panose="02000604040000020004" pitchFamily="50" charset="0"/>
              </a:rPr>
              <a:t> es </a:t>
            </a:r>
            <a:r>
              <a:rPr lang="en-US" sz="2000" b="1" u="sng" dirty="0" err="1">
                <a:solidFill>
                  <a:srgbClr val="0C1B55"/>
                </a:solidFill>
                <a:latin typeface="Gotham Book" panose="02000604040000020004" pitchFamily="50" charset="0"/>
              </a:rPr>
              <a:t>seguro</a:t>
            </a:r>
            <a:endParaRPr sz="1800" b="1" i="0" u="sng" strike="noStrike" cap="none" dirty="0">
              <a:solidFill>
                <a:srgbClr val="0C1B55"/>
              </a:solidFill>
              <a:latin typeface="Gotham Book" panose="02000604040000020004" pitchFamily="50" charset="0"/>
              <a:ea typeface="Arial"/>
              <a:cs typeface="Arial"/>
              <a:sym typeface="Arial"/>
            </a:endParaRPr>
          </a:p>
        </p:txBody>
      </p:sp>
      <p:sp>
        <p:nvSpPr>
          <p:cNvPr id="104" name="Google Shape;10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3"/>
          <p:cNvPicPr preferRelativeResize="0"/>
          <p:nvPr/>
        </p:nvPicPr>
        <p:blipFill rotWithShape="1">
          <a:blip r:embed="rId3">
            <a:alphaModFix/>
          </a:blip>
          <a:srcRect/>
          <a:stretch/>
        </p:blipFill>
        <p:spPr>
          <a:xfrm>
            <a:off x="0" y="461"/>
            <a:ext cx="12192000" cy="6857999"/>
          </a:xfrm>
          <a:prstGeom prst="rect">
            <a:avLst/>
          </a:prstGeom>
          <a:noFill/>
          <a:ln>
            <a:noFill/>
          </a:ln>
        </p:spPr>
      </p:pic>
      <p:sp>
        <p:nvSpPr>
          <p:cNvPr id="110" name="Google Shape;110;p3"/>
          <p:cNvSpPr txBox="1">
            <a:spLocks noGrp="1"/>
          </p:cNvSpPr>
          <p:nvPr>
            <p:ph type="ctrTitle"/>
          </p:nvPr>
        </p:nvSpPr>
        <p:spPr>
          <a:xfrm>
            <a:off x="448794" y="841202"/>
            <a:ext cx="11294400" cy="1169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sz="3200" dirty="0" err="1">
                <a:latin typeface="Gotham Book" panose="02000604040000020004" pitchFamily="50" charset="0"/>
                <a:ea typeface="Calibri Light" panose="020F0302020204030204" pitchFamily="34" charset="0"/>
                <a:cs typeface="Calibri Light" panose="020F0302020204030204" pitchFamily="34" charset="0"/>
              </a:rPr>
              <a:t>Prevención</a:t>
            </a:r>
            <a:r>
              <a:rPr lang="en-US" sz="3200" dirty="0">
                <a:latin typeface="Gotham Book" panose="02000604040000020004" pitchFamily="50" charset="0"/>
                <a:ea typeface="Calibri Light" panose="020F0302020204030204" pitchFamily="34" charset="0"/>
                <a:cs typeface="Calibri Light" panose="020F0302020204030204" pitchFamily="34" charset="0"/>
              </a:rPr>
              <a:t> del </a:t>
            </a:r>
            <a:r>
              <a:rPr lang="en-US" sz="3200" dirty="0" err="1">
                <a:latin typeface="Gotham Book" panose="02000604040000020004" pitchFamily="50" charset="0"/>
                <a:ea typeface="Calibri Light" panose="020F0302020204030204" pitchFamily="34" charset="0"/>
                <a:cs typeface="Calibri Light" panose="020F0302020204030204" pitchFamily="34" charset="0"/>
              </a:rPr>
              <a:t>traumatismo</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craneal</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por</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maltrato</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incluido</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el</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síndrome</a:t>
            </a:r>
            <a:r>
              <a:rPr lang="en-US" sz="3200" dirty="0">
                <a:latin typeface="Gotham Book" panose="02000604040000020004" pitchFamily="50" charset="0"/>
                <a:ea typeface="Calibri Light" panose="020F0302020204030204" pitchFamily="34" charset="0"/>
                <a:cs typeface="Calibri Light" panose="020F0302020204030204" pitchFamily="34" charset="0"/>
              </a:rPr>
              <a:t> del </a:t>
            </a:r>
            <a:r>
              <a:rPr lang="en-US" sz="3200" dirty="0" err="1">
                <a:latin typeface="Gotham Book" panose="02000604040000020004" pitchFamily="50" charset="0"/>
                <a:ea typeface="Calibri Light" panose="020F0302020204030204" pitchFamily="34" charset="0"/>
                <a:cs typeface="Calibri Light" panose="020F0302020204030204" pitchFamily="34" charset="0"/>
              </a:rPr>
              <a:t>niño</a:t>
            </a:r>
            <a:r>
              <a:rPr lang="en-US" sz="3200" dirty="0">
                <a:latin typeface="Gotham Book" panose="02000604040000020004" pitchFamily="50" charset="0"/>
                <a:ea typeface="Calibri Light" panose="020F0302020204030204" pitchFamily="34" charset="0"/>
                <a:cs typeface="Calibri Light" panose="020F0302020204030204" pitchFamily="34" charset="0"/>
              </a:rPr>
              <a:t> </a:t>
            </a:r>
            <a:r>
              <a:rPr lang="en-US" sz="3200" dirty="0" err="1">
                <a:latin typeface="Gotham Book" panose="02000604040000020004" pitchFamily="50" charset="0"/>
                <a:ea typeface="Calibri Light" panose="020F0302020204030204" pitchFamily="34" charset="0"/>
                <a:cs typeface="Calibri Light" panose="020F0302020204030204" pitchFamily="34" charset="0"/>
              </a:rPr>
              <a:t>sacudido</a:t>
            </a:r>
            <a:br>
              <a:rPr lang="en-US" sz="3200" dirty="0">
                <a:latin typeface="Gotham Book" panose="02000604040000020004" pitchFamily="50" charset="0"/>
                <a:ea typeface="Calibri Light" panose="020F0302020204030204" pitchFamily="34" charset="0"/>
                <a:cs typeface="Calibri Light" panose="020F0302020204030204" pitchFamily="34" charset="0"/>
              </a:rPr>
            </a:br>
            <a:r>
              <a:rPr lang="en-US" sz="3200" dirty="0">
                <a:latin typeface="Gotham Book" panose="02000604040000020004" pitchFamily="50" charset="0"/>
                <a:ea typeface="Calibri Light" panose="020F0302020204030204" pitchFamily="34" charset="0"/>
                <a:cs typeface="Calibri Light" panose="020F0302020204030204" pitchFamily="34" charset="0"/>
              </a:rPr>
              <a:t>EL TRAUMATISMO CRANEAL POR MALTRATO ES EL RESULTADO DE 1 DE 3 ACCIONES:</a:t>
            </a:r>
            <a:endParaRPr sz="3200" dirty="0">
              <a:solidFill>
                <a:srgbClr val="0C1B55"/>
              </a:solidFill>
              <a:latin typeface="Gotham Book" panose="02000604040000020004" pitchFamily="50" charset="0"/>
              <a:ea typeface="Calibri Light" panose="020F0302020204030204" pitchFamily="34" charset="0"/>
              <a:cs typeface="Calibri Light" panose="020F0302020204030204" pitchFamily="34" charset="0"/>
              <a:sym typeface="Arial"/>
            </a:endParaRPr>
          </a:p>
        </p:txBody>
      </p:sp>
      <p:sp>
        <p:nvSpPr>
          <p:cNvPr id="111" name="Google Shape;111;p3"/>
          <p:cNvSpPr txBox="1"/>
          <p:nvPr/>
        </p:nvSpPr>
        <p:spPr>
          <a:xfrm>
            <a:off x="340640" y="1902838"/>
            <a:ext cx="11013160" cy="483205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Arial"/>
              <a:buChar char="•"/>
            </a:pPr>
            <a:r>
              <a:rPr lang="en-US" sz="2800" dirty="0">
                <a:solidFill>
                  <a:schemeClr val="dk1"/>
                </a:solidFill>
                <a:latin typeface="Gotham Book" panose="02000604040000020004" pitchFamily="50" charset="0"/>
                <a:ea typeface="Calibri"/>
                <a:cs typeface="Calibri"/>
                <a:sym typeface="Calibri"/>
              </a:rPr>
              <a:t>Una persona </a:t>
            </a:r>
            <a:r>
              <a:rPr lang="en-US" sz="2800" dirty="0" err="1">
                <a:solidFill>
                  <a:schemeClr val="dk1"/>
                </a:solidFill>
                <a:latin typeface="Gotham Book" panose="02000604040000020004" pitchFamily="50" charset="0"/>
                <a:ea typeface="Calibri"/>
                <a:cs typeface="Calibri"/>
                <a:sym typeface="Calibri"/>
              </a:rPr>
              <a:t>usa</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su</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fuerza</a:t>
            </a:r>
            <a:r>
              <a:rPr lang="en-US" sz="2800" dirty="0">
                <a:solidFill>
                  <a:schemeClr val="dk1"/>
                </a:solidFill>
                <a:latin typeface="Gotham Book" panose="02000604040000020004" pitchFamily="50" charset="0"/>
                <a:ea typeface="Calibri"/>
                <a:cs typeface="Calibri"/>
                <a:sym typeface="Calibri"/>
              </a:rPr>
              <a:t> para </a:t>
            </a:r>
            <a:r>
              <a:rPr lang="en-US" sz="2800" dirty="0" err="1">
                <a:solidFill>
                  <a:schemeClr val="dk1"/>
                </a:solidFill>
                <a:latin typeface="Gotham Book" panose="02000604040000020004" pitchFamily="50" charset="0"/>
                <a:ea typeface="Calibri"/>
                <a:cs typeface="Calibri"/>
                <a:sym typeface="Calibri"/>
              </a:rPr>
              <a:t>arrojar</a:t>
            </a:r>
            <a:r>
              <a:rPr lang="en-US" sz="2800" dirty="0">
                <a:solidFill>
                  <a:schemeClr val="dk1"/>
                </a:solidFill>
                <a:latin typeface="Gotham Book" panose="02000604040000020004" pitchFamily="50" charset="0"/>
                <a:ea typeface="Calibri"/>
                <a:cs typeface="Calibri"/>
                <a:sym typeface="Calibri"/>
              </a:rPr>
              <a:t> o </a:t>
            </a:r>
            <a:r>
              <a:rPr lang="en-US" sz="2800" dirty="0" err="1">
                <a:solidFill>
                  <a:schemeClr val="dk1"/>
                </a:solidFill>
                <a:latin typeface="Gotham Book" panose="02000604040000020004" pitchFamily="50" charset="0"/>
                <a:ea typeface="Calibri"/>
                <a:cs typeface="Calibri"/>
                <a:sym typeface="Calibri"/>
              </a:rPr>
              <a:t>dejar</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caer</a:t>
            </a:r>
            <a:r>
              <a:rPr lang="en-US" sz="2800" dirty="0">
                <a:solidFill>
                  <a:schemeClr val="dk1"/>
                </a:solidFill>
                <a:latin typeface="Gotham Book" panose="02000604040000020004" pitchFamily="50" charset="0"/>
                <a:ea typeface="Calibri"/>
                <a:cs typeface="Calibri"/>
                <a:sym typeface="Calibri"/>
              </a:rPr>
              <a:t> a un </a:t>
            </a:r>
            <a:r>
              <a:rPr lang="en-US" sz="2800" dirty="0" err="1">
                <a:solidFill>
                  <a:schemeClr val="dk1"/>
                </a:solidFill>
                <a:latin typeface="Gotham Book" panose="02000604040000020004" pitchFamily="50" charset="0"/>
                <a:ea typeface="Calibri"/>
                <a:cs typeface="Calibri"/>
                <a:sym typeface="Calibri"/>
              </a:rPr>
              <a:t>bebé</a:t>
            </a:r>
            <a:r>
              <a:rPr lang="en-US" sz="2800" dirty="0">
                <a:solidFill>
                  <a:schemeClr val="dk1"/>
                </a:solidFill>
                <a:latin typeface="Gotham Book" panose="02000604040000020004" pitchFamily="50" charset="0"/>
                <a:ea typeface="Calibri"/>
                <a:cs typeface="Calibri"/>
                <a:sym typeface="Calibri"/>
              </a:rPr>
              <a:t> o </a:t>
            </a:r>
            <a:r>
              <a:rPr lang="en-US" sz="2800" dirty="0" err="1">
                <a:solidFill>
                  <a:schemeClr val="dk1"/>
                </a:solidFill>
                <a:latin typeface="Gotham Book" panose="02000604040000020004" pitchFamily="50" charset="0"/>
                <a:ea typeface="Calibri"/>
                <a:cs typeface="Calibri"/>
                <a:sym typeface="Calibri"/>
              </a:rPr>
              <a:t>niño</a:t>
            </a:r>
            <a:r>
              <a:rPr lang="en-US" sz="2800" dirty="0">
                <a:solidFill>
                  <a:schemeClr val="dk1"/>
                </a:solidFill>
                <a:latin typeface="Gotham Book" panose="02000604040000020004" pitchFamily="50" charset="0"/>
                <a:ea typeface="Calibri"/>
                <a:cs typeface="Calibri"/>
                <a:sym typeface="Calibri"/>
              </a:rPr>
              <a:t> a </a:t>
            </a:r>
            <a:r>
              <a:rPr lang="en-US" sz="2800" dirty="0" err="1">
                <a:solidFill>
                  <a:schemeClr val="dk1"/>
                </a:solidFill>
                <a:latin typeface="Gotham Book" panose="02000604040000020004" pitchFamily="50" charset="0"/>
                <a:ea typeface="Calibri"/>
                <a:cs typeface="Calibri"/>
                <a:sym typeface="Calibri"/>
              </a:rPr>
              <a:t>propósito</a:t>
            </a:r>
            <a:endParaRPr sz="2800" dirty="0">
              <a:latin typeface="Gotham Book" panose="02000604040000020004" pitchFamily="50" charset="0"/>
            </a:endParaRPr>
          </a:p>
          <a:p>
            <a:pPr marL="457200" marR="0" lvl="0" indent="-457200" algn="l" rtl="0">
              <a:spcBef>
                <a:spcPts val="0"/>
              </a:spcBef>
              <a:spcAft>
                <a:spcPts val="0"/>
              </a:spcAft>
              <a:buClr>
                <a:schemeClr val="dk1"/>
              </a:buClr>
              <a:buSzPts val="3200"/>
              <a:buFont typeface="Arial"/>
              <a:buChar char="•"/>
            </a:pPr>
            <a:r>
              <a:rPr lang="en-US" sz="2800" dirty="0">
                <a:solidFill>
                  <a:schemeClr val="dk1"/>
                </a:solidFill>
                <a:latin typeface="Gotham Book" panose="02000604040000020004" pitchFamily="50" charset="0"/>
                <a:ea typeface="Calibri"/>
                <a:cs typeface="Calibri"/>
                <a:sym typeface="Calibri"/>
              </a:rPr>
              <a:t>Una persona </a:t>
            </a:r>
            <a:r>
              <a:rPr lang="en-US" sz="2800" dirty="0" err="1">
                <a:solidFill>
                  <a:schemeClr val="dk1"/>
                </a:solidFill>
                <a:latin typeface="Gotham Book" panose="02000604040000020004" pitchFamily="50" charset="0"/>
                <a:ea typeface="Calibri"/>
                <a:cs typeface="Calibri"/>
                <a:sym typeface="Calibri"/>
              </a:rPr>
              <a:t>golpea</a:t>
            </a:r>
            <a:r>
              <a:rPr lang="en-US" sz="2800" dirty="0">
                <a:solidFill>
                  <a:schemeClr val="dk1"/>
                </a:solidFill>
                <a:latin typeface="Gotham Book" panose="02000604040000020004" pitchFamily="50" charset="0"/>
                <a:ea typeface="Calibri"/>
                <a:cs typeface="Calibri"/>
                <a:sym typeface="Calibri"/>
              </a:rPr>
              <a:t> la cabeza o </a:t>
            </a:r>
            <a:r>
              <a:rPr lang="en-US" sz="2800" dirty="0" err="1">
                <a:solidFill>
                  <a:schemeClr val="dk1"/>
                </a:solidFill>
                <a:latin typeface="Gotham Book" panose="02000604040000020004" pitchFamily="50" charset="0"/>
                <a:ea typeface="Calibri"/>
                <a:cs typeface="Calibri"/>
                <a:sym typeface="Calibri"/>
              </a:rPr>
              <a:t>el</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cuello</a:t>
            </a:r>
            <a:r>
              <a:rPr lang="en-US" sz="2800" dirty="0">
                <a:solidFill>
                  <a:schemeClr val="dk1"/>
                </a:solidFill>
                <a:latin typeface="Gotham Book" panose="02000604040000020004" pitchFamily="50" charset="0"/>
                <a:ea typeface="Calibri"/>
                <a:cs typeface="Calibri"/>
                <a:sym typeface="Calibri"/>
              </a:rPr>
              <a:t> del </a:t>
            </a:r>
            <a:r>
              <a:rPr lang="en-US" sz="2800" dirty="0" err="1">
                <a:solidFill>
                  <a:schemeClr val="dk1"/>
                </a:solidFill>
                <a:latin typeface="Gotham Book" panose="02000604040000020004" pitchFamily="50" charset="0"/>
                <a:ea typeface="Calibri"/>
                <a:cs typeface="Calibri"/>
                <a:sym typeface="Calibri"/>
              </a:rPr>
              <a:t>niño</a:t>
            </a:r>
            <a:r>
              <a:rPr lang="en-US" sz="2800" dirty="0">
                <a:solidFill>
                  <a:schemeClr val="dk1"/>
                </a:solidFill>
                <a:latin typeface="Gotham Book" panose="02000604040000020004" pitchFamily="50" charset="0"/>
                <a:ea typeface="Calibri"/>
                <a:cs typeface="Calibri"/>
                <a:sym typeface="Calibri"/>
              </a:rPr>
              <a:t> contra un </a:t>
            </a:r>
            <a:r>
              <a:rPr lang="en-US" sz="2800" dirty="0" err="1">
                <a:solidFill>
                  <a:schemeClr val="dk1"/>
                </a:solidFill>
                <a:latin typeface="Gotham Book" panose="02000604040000020004" pitchFamily="50" charset="0"/>
                <a:ea typeface="Calibri"/>
                <a:cs typeface="Calibri"/>
                <a:sym typeface="Calibri"/>
              </a:rPr>
              <a:t>objeto</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como</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el</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suelo</a:t>
            </a:r>
            <a:r>
              <a:rPr lang="en-US" sz="2800" dirty="0">
                <a:solidFill>
                  <a:schemeClr val="dk1"/>
                </a:solidFill>
                <a:latin typeface="Gotham Book" panose="02000604040000020004" pitchFamily="50" charset="0"/>
                <a:ea typeface="Calibri"/>
                <a:cs typeface="Calibri"/>
                <a:sym typeface="Calibri"/>
              </a:rPr>
              <a:t> o </a:t>
            </a:r>
            <a:r>
              <a:rPr lang="en-US" sz="2800" dirty="0" err="1">
                <a:solidFill>
                  <a:schemeClr val="dk1"/>
                </a:solidFill>
                <a:latin typeface="Gotham Book" panose="02000604040000020004" pitchFamily="50" charset="0"/>
                <a:ea typeface="Calibri"/>
                <a:cs typeface="Calibri"/>
                <a:sym typeface="Calibri"/>
              </a:rPr>
              <a:t>los</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muebles</a:t>
            </a:r>
            <a:r>
              <a:rPr lang="en-US" sz="2800" dirty="0">
                <a:solidFill>
                  <a:schemeClr val="dk1"/>
                </a:solidFill>
                <a:latin typeface="Gotham Book" panose="02000604040000020004" pitchFamily="50" charset="0"/>
                <a:ea typeface="Calibri"/>
                <a:cs typeface="Calibri"/>
                <a:sym typeface="Calibri"/>
              </a:rPr>
              <a:t>, o </a:t>
            </a:r>
            <a:r>
              <a:rPr lang="en-US" sz="2800" dirty="0" err="1">
                <a:solidFill>
                  <a:schemeClr val="dk1"/>
                </a:solidFill>
                <a:latin typeface="Gotham Book" panose="02000604040000020004" pitchFamily="50" charset="0"/>
                <a:ea typeface="Calibri"/>
                <a:cs typeface="Calibri"/>
                <a:sym typeface="Calibri"/>
              </a:rPr>
              <a:t>golpea</a:t>
            </a:r>
            <a:r>
              <a:rPr lang="en-US" sz="2800" dirty="0">
                <a:solidFill>
                  <a:schemeClr val="dk1"/>
                </a:solidFill>
                <a:latin typeface="Gotham Book" panose="02000604040000020004" pitchFamily="50" charset="0"/>
                <a:ea typeface="Calibri"/>
                <a:cs typeface="Calibri"/>
                <a:sym typeface="Calibri"/>
              </a:rPr>
              <a:t> la cabeza o </a:t>
            </a:r>
            <a:r>
              <a:rPr lang="en-US" sz="2800" dirty="0" err="1">
                <a:solidFill>
                  <a:schemeClr val="dk1"/>
                </a:solidFill>
                <a:latin typeface="Gotham Book" panose="02000604040000020004" pitchFamily="50" charset="0"/>
                <a:ea typeface="Calibri"/>
                <a:cs typeface="Calibri"/>
                <a:sym typeface="Calibri"/>
              </a:rPr>
              <a:t>el</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cuello</a:t>
            </a:r>
            <a:r>
              <a:rPr lang="en-US" sz="2800" dirty="0">
                <a:solidFill>
                  <a:schemeClr val="dk1"/>
                </a:solidFill>
                <a:latin typeface="Gotham Book" panose="02000604040000020004" pitchFamily="50" charset="0"/>
                <a:ea typeface="Calibri"/>
                <a:cs typeface="Calibri"/>
                <a:sym typeface="Calibri"/>
              </a:rPr>
              <a:t> del </a:t>
            </a:r>
            <a:r>
              <a:rPr lang="en-US" sz="2800" dirty="0" err="1">
                <a:solidFill>
                  <a:schemeClr val="dk1"/>
                </a:solidFill>
                <a:latin typeface="Gotham Book" panose="02000604040000020004" pitchFamily="50" charset="0"/>
                <a:ea typeface="Calibri"/>
                <a:cs typeface="Calibri"/>
                <a:sym typeface="Calibri"/>
              </a:rPr>
              <a:t>niño</a:t>
            </a:r>
            <a:r>
              <a:rPr lang="en-US" sz="2800" dirty="0">
                <a:solidFill>
                  <a:schemeClr val="dk1"/>
                </a:solidFill>
                <a:latin typeface="Gotham Book" panose="02000604040000020004" pitchFamily="50" charset="0"/>
                <a:ea typeface="Calibri"/>
                <a:cs typeface="Calibri"/>
                <a:sym typeface="Calibri"/>
              </a:rPr>
              <a:t> con un </a:t>
            </a:r>
            <a:r>
              <a:rPr lang="en-US" sz="2800" dirty="0" err="1">
                <a:solidFill>
                  <a:schemeClr val="dk1"/>
                </a:solidFill>
                <a:latin typeface="Gotham Book" panose="02000604040000020004" pitchFamily="50" charset="0"/>
                <a:ea typeface="Calibri"/>
                <a:cs typeface="Calibri"/>
                <a:sym typeface="Calibri"/>
              </a:rPr>
              <a:t>objeto</a:t>
            </a:r>
            <a:endParaRPr sz="2800" dirty="0">
              <a:solidFill>
                <a:schemeClr val="dk1"/>
              </a:solidFill>
              <a:latin typeface="Gotham Book" panose="02000604040000020004" pitchFamily="50" charset="0"/>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US" sz="2800" dirty="0">
                <a:solidFill>
                  <a:schemeClr val="dk1"/>
                </a:solidFill>
                <a:latin typeface="Gotham Book" panose="02000604040000020004" pitchFamily="50" charset="0"/>
                <a:ea typeface="Calibri"/>
                <a:cs typeface="Calibri"/>
                <a:sym typeface="Calibri"/>
              </a:rPr>
              <a:t>Una persona </a:t>
            </a:r>
            <a:r>
              <a:rPr lang="en-US" sz="2800" dirty="0" err="1">
                <a:solidFill>
                  <a:schemeClr val="dk1"/>
                </a:solidFill>
                <a:latin typeface="Gotham Book" panose="02000604040000020004" pitchFamily="50" charset="0"/>
                <a:ea typeface="Calibri"/>
                <a:cs typeface="Calibri"/>
                <a:sym typeface="Calibri"/>
              </a:rPr>
              <a:t>usa</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su</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fuerza</a:t>
            </a:r>
            <a:r>
              <a:rPr lang="en-US" sz="2800" dirty="0">
                <a:solidFill>
                  <a:schemeClr val="dk1"/>
                </a:solidFill>
                <a:latin typeface="Gotham Book" panose="02000604040000020004" pitchFamily="50" charset="0"/>
                <a:ea typeface="Calibri"/>
                <a:cs typeface="Calibri"/>
                <a:sym typeface="Calibri"/>
              </a:rPr>
              <a:t> para </a:t>
            </a:r>
            <a:r>
              <a:rPr lang="en-US" sz="2800" dirty="0" err="1">
                <a:solidFill>
                  <a:schemeClr val="dk1"/>
                </a:solidFill>
                <a:latin typeface="Gotham Book" panose="02000604040000020004" pitchFamily="50" charset="0"/>
                <a:ea typeface="Calibri"/>
                <a:cs typeface="Calibri"/>
                <a:sym typeface="Calibri"/>
              </a:rPr>
              <a:t>sacudir</a:t>
            </a:r>
            <a:r>
              <a:rPr lang="en-US" sz="2800" dirty="0">
                <a:solidFill>
                  <a:schemeClr val="dk1"/>
                </a:solidFill>
                <a:latin typeface="Gotham Book" panose="02000604040000020004" pitchFamily="50" charset="0"/>
                <a:ea typeface="Calibri"/>
                <a:cs typeface="Calibri"/>
                <a:sym typeface="Calibri"/>
              </a:rPr>
              <a:t> a un </a:t>
            </a:r>
            <a:r>
              <a:rPr lang="en-US" sz="2800" dirty="0" err="1">
                <a:solidFill>
                  <a:schemeClr val="dk1"/>
                </a:solidFill>
                <a:latin typeface="Gotham Book" panose="02000604040000020004" pitchFamily="50" charset="0"/>
                <a:ea typeface="Calibri"/>
                <a:cs typeface="Calibri"/>
                <a:sym typeface="Calibri"/>
              </a:rPr>
              <a:t>bebé</a:t>
            </a:r>
            <a:r>
              <a:rPr lang="en-US" sz="2800" dirty="0">
                <a:solidFill>
                  <a:schemeClr val="dk1"/>
                </a:solidFill>
                <a:latin typeface="Gotham Book" panose="02000604040000020004" pitchFamily="50" charset="0"/>
                <a:ea typeface="Calibri"/>
                <a:cs typeface="Calibri"/>
                <a:sym typeface="Calibri"/>
              </a:rPr>
              <a:t> o </a:t>
            </a:r>
            <a:r>
              <a:rPr lang="en-US" sz="2800" dirty="0" err="1">
                <a:solidFill>
                  <a:schemeClr val="dk1"/>
                </a:solidFill>
                <a:latin typeface="Gotham Book" panose="02000604040000020004" pitchFamily="50" charset="0"/>
                <a:ea typeface="Calibri"/>
                <a:cs typeface="Calibri"/>
                <a:sym typeface="Calibri"/>
              </a:rPr>
              <a:t>niño</a:t>
            </a:r>
            <a:r>
              <a:rPr lang="en-US" sz="2800" dirty="0">
                <a:solidFill>
                  <a:schemeClr val="dk1"/>
                </a:solidFill>
                <a:latin typeface="Gotham Book" panose="02000604040000020004" pitchFamily="50" charset="0"/>
                <a:ea typeface="Calibri"/>
                <a:cs typeface="Calibri"/>
                <a:sym typeface="Calibri"/>
              </a:rPr>
              <a:t>.  Es la forma de </a:t>
            </a:r>
            <a:r>
              <a:rPr lang="en-US" sz="2800" dirty="0" err="1">
                <a:solidFill>
                  <a:schemeClr val="dk1"/>
                </a:solidFill>
                <a:latin typeface="Gotham Book" panose="02000604040000020004" pitchFamily="50" charset="0"/>
                <a:ea typeface="Calibri"/>
                <a:cs typeface="Calibri"/>
                <a:sym typeface="Calibri"/>
              </a:rPr>
              <a:t>traumatismo</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craneoal</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conocido</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como</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síndrome</a:t>
            </a:r>
            <a:r>
              <a:rPr lang="en-US" sz="2800" dirty="0">
                <a:solidFill>
                  <a:schemeClr val="dk1"/>
                </a:solidFill>
                <a:latin typeface="Gotham Book" panose="02000604040000020004" pitchFamily="50" charset="0"/>
                <a:ea typeface="Calibri"/>
                <a:cs typeface="Calibri"/>
                <a:sym typeface="Calibri"/>
              </a:rPr>
              <a:t> del </a:t>
            </a:r>
            <a:r>
              <a:rPr lang="en-US" sz="2800" dirty="0" err="1">
                <a:solidFill>
                  <a:schemeClr val="dk1"/>
                </a:solidFill>
                <a:latin typeface="Gotham Book" panose="02000604040000020004" pitchFamily="50" charset="0"/>
                <a:ea typeface="Calibri"/>
                <a:cs typeface="Calibri"/>
                <a:sym typeface="Calibri"/>
              </a:rPr>
              <a:t>niño</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sacudido</a:t>
            </a:r>
            <a:endParaRPr lang="en-US" sz="2800" dirty="0">
              <a:solidFill>
                <a:schemeClr val="dk1"/>
              </a:solidFill>
              <a:latin typeface="Gotham Book" panose="02000604040000020004" pitchFamily="50" charset="0"/>
              <a:ea typeface="Calibri"/>
              <a:cs typeface="Calibri"/>
              <a:sym typeface="Calibri"/>
            </a:endParaRPr>
          </a:p>
          <a:p>
            <a:pPr marR="0" lvl="0" algn="l" rtl="0">
              <a:spcBef>
                <a:spcPts val="0"/>
              </a:spcBef>
              <a:spcAft>
                <a:spcPts val="0"/>
              </a:spcAft>
              <a:buClr>
                <a:schemeClr val="dk1"/>
              </a:buClr>
              <a:buSzPts val="3200"/>
            </a:pPr>
            <a:r>
              <a:rPr lang="en-US" sz="2800" dirty="0">
                <a:solidFill>
                  <a:schemeClr val="dk1"/>
                </a:solidFill>
                <a:latin typeface="Gotham Book" panose="02000604040000020004" pitchFamily="50" charset="0"/>
                <a:ea typeface="Calibri"/>
                <a:cs typeface="Calibri"/>
                <a:sym typeface="Calibri"/>
              </a:rPr>
              <a:t>¡NUNCA</a:t>
            </a:r>
            <a:r>
              <a:rPr lang="en-US" sz="2800" b="0" i="0" u="none" strike="noStrike" cap="none" dirty="0">
                <a:solidFill>
                  <a:schemeClr val="dk1"/>
                </a:solidFill>
                <a:latin typeface="Gotham Book" panose="02000604040000020004" pitchFamily="50" charset="0"/>
                <a:ea typeface="Calibri"/>
                <a:cs typeface="Calibri"/>
                <a:sym typeface="Calibri"/>
              </a:rPr>
              <a:t>,</a:t>
            </a:r>
            <a:r>
              <a:rPr lang="en-US" sz="2800" dirty="0">
                <a:solidFill>
                  <a:schemeClr val="dk1"/>
                </a:solidFill>
                <a:latin typeface="Gotham Book" panose="02000604040000020004" pitchFamily="50" charset="0"/>
                <a:ea typeface="Calibri"/>
                <a:cs typeface="Calibri"/>
                <a:sym typeface="Calibri"/>
              </a:rPr>
              <a:t> NUNCA </a:t>
            </a:r>
            <a:r>
              <a:rPr lang="en-US" sz="2800" b="0" i="0" u="none" strike="noStrike" cap="none" dirty="0" err="1">
                <a:solidFill>
                  <a:schemeClr val="dk1"/>
                </a:solidFill>
                <a:latin typeface="Gotham Book" panose="02000604040000020004" pitchFamily="50" charset="0"/>
                <a:ea typeface="Calibri"/>
                <a:cs typeface="Calibri"/>
                <a:sym typeface="Calibri"/>
              </a:rPr>
              <a:t>s</a:t>
            </a:r>
            <a:r>
              <a:rPr lang="en-US" sz="2800" dirty="0" err="1">
                <a:solidFill>
                  <a:schemeClr val="dk1"/>
                </a:solidFill>
                <a:latin typeface="Gotham Book" panose="02000604040000020004" pitchFamily="50" charset="0"/>
                <a:ea typeface="Calibri"/>
                <a:cs typeface="Calibri"/>
                <a:sym typeface="Calibri"/>
              </a:rPr>
              <a:t>acudas</a:t>
            </a:r>
            <a:r>
              <a:rPr lang="en-US" sz="2800" dirty="0">
                <a:solidFill>
                  <a:schemeClr val="dk1"/>
                </a:solidFill>
                <a:latin typeface="Gotham Book" panose="02000604040000020004" pitchFamily="50" charset="0"/>
                <a:ea typeface="Calibri"/>
                <a:cs typeface="Calibri"/>
                <a:sym typeface="Calibri"/>
              </a:rPr>
              <a:t> a un </a:t>
            </a:r>
            <a:r>
              <a:rPr lang="en-US" sz="2800" dirty="0" err="1">
                <a:solidFill>
                  <a:schemeClr val="dk1"/>
                </a:solidFill>
                <a:latin typeface="Gotham Book" panose="02000604040000020004" pitchFamily="50" charset="0"/>
                <a:ea typeface="Calibri"/>
                <a:cs typeface="Calibri"/>
                <a:sym typeface="Calibri"/>
              </a:rPr>
              <a:t>bebé</a:t>
            </a:r>
            <a:r>
              <a:rPr lang="en-US" sz="2800" b="0" i="0" u="none" strike="noStrike" cap="none"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Sacudir</a:t>
            </a:r>
            <a:r>
              <a:rPr lang="en-US" sz="2800" dirty="0">
                <a:solidFill>
                  <a:schemeClr val="dk1"/>
                </a:solidFill>
                <a:latin typeface="Gotham Book" panose="02000604040000020004" pitchFamily="50" charset="0"/>
                <a:ea typeface="Calibri"/>
                <a:cs typeface="Calibri"/>
                <a:sym typeface="Calibri"/>
              </a:rPr>
              <a:t> </a:t>
            </a:r>
            <a:r>
              <a:rPr lang="en-US" sz="2800" dirty="0" err="1">
                <a:solidFill>
                  <a:schemeClr val="dk1"/>
                </a:solidFill>
                <a:latin typeface="Gotham Book" panose="02000604040000020004" pitchFamily="50" charset="0"/>
                <a:ea typeface="Calibri"/>
                <a:cs typeface="Calibri"/>
                <a:sym typeface="Calibri"/>
              </a:rPr>
              <a:t>nunca</a:t>
            </a:r>
            <a:r>
              <a:rPr lang="en-US" sz="2800" dirty="0">
                <a:solidFill>
                  <a:schemeClr val="dk1"/>
                </a:solidFill>
                <a:latin typeface="Gotham Book" panose="02000604040000020004" pitchFamily="50" charset="0"/>
                <a:ea typeface="Calibri"/>
                <a:cs typeface="Calibri"/>
                <a:sym typeface="Calibri"/>
              </a:rPr>
              <a:t> es </a:t>
            </a:r>
            <a:r>
              <a:rPr lang="en-US" sz="2800" dirty="0" err="1">
                <a:solidFill>
                  <a:schemeClr val="dk1"/>
                </a:solidFill>
                <a:latin typeface="Gotham Book" panose="02000604040000020004" pitchFamily="50" charset="0"/>
                <a:ea typeface="Calibri"/>
                <a:cs typeface="Calibri"/>
                <a:sym typeface="Calibri"/>
              </a:rPr>
              <a:t>seguro</a:t>
            </a:r>
            <a:endParaRPr sz="2800" dirty="0">
              <a:latin typeface="Gotham Book" panose="02000604040000020004" pitchFamily="50" charset="0"/>
            </a:endParaRPr>
          </a:p>
          <a:p>
            <a:pPr marL="342900" marR="0" lvl="0" indent="-165100" algn="l" rtl="0">
              <a:spcBef>
                <a:spcPts val="0"/>
              </a:spcBef>
              <a:spcAft>
                <a:spcPts val="0"/>
              </a:spcAft>
              <a:buClr>
                <a:srgbClr val="00A886"/>
              </a:buClr>
              <a:buSzPts val="2800"/>
              <a:buFont typeface="Noto Sans Symbols"/>
              <a:buNone/>
            </a:pPr>
            <a:endParaRPr sz="2800" b="0" i="0" u="none" strike="noStrike" cap="none" dirty="0">
              <a:solidFill>
                <a:srgbClr val="0C1B55"/>
              </a:solidFill>
              <a:latin typeface="Gotham Book" panose="02000604040000020004" pitchFamily="50" charset="0"/>
              <a:ea typeface="Arial"/>
              <a:cs typeface="Arial"/>
              <a:sym typeface="Arial"/>
            </a:endParaRPr>
          </a:p>
        </p:txBody>
      </p:sp>
      <p:sp>
        <p:nvSpPr>
          <p:cNvPr id="112" name="Google Shape;11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i="0" u="none" strike="noStrike" cap="none" dirty="0" err="1">
                <a:solidFill>
                  <a:schemeClr val="lt1"/>
                </a:solidFill>
                <a:latin typeface="Montserrat"/>
                <a:ea typeface="Montserrat"/>
                <a:cs typeface="Montserrat"/>
                <a:sym typeface="Montserrat"/>
              </a:rPr>
              <a:t>Reconocimiento</a:t>
            </a:r>
            <a:r>
              <a:rPr lang="en-US" sz="4400" b="1" i="0" u="none" strike="noStrike" cap="none" dirty="0">
                <a:solidFill>
                  <a:schemeClr val="lt1"/>
                </a:solidFill>
                <a:latin typeface="Montserrat"/>
                <a:ea typeface="Montserrat"/>
                <a:cs typeface="Montserrat"/>
                <a:sym typeface="Montserrat"/>
              </a:rPr>
              <a:t> y </a:t>
            </a:r>
            <a:r>
              <a:rPr lang="en-US" sz="4400" b="1" i="0" u="none" strike="noStrike" cap="none" dirty="0" err="1">
                <a:solidFill>
                  <a:schemeClr val="lt1"/>
                </a:solidFill>
                <a:latin typeface="Montserrat"/>
                <a:ea typeface="Montserrat"/>
                <a:cs typeface="Montserrat"/>
                <a:sym typeface="Montserrat"/>
              </a:rPr>
              <a:t>Denuncia</a:t>
            </a:r>
            <a:r>
              <a:rPr lang="en-US" sz="4400" b="1" i="0" u="none" strike="noStrike" cap="none" dirty="0">
                <a:solidFill>
                  <a:schemeClr val="lt1"/>
                </a:solidFill>
                <a:latin typeface="Montserrat"/>
                <a:ea typeface="Montserrat"/>
                <a:cs typeface="Montserrat"/>
                <a:sym typeface="Montserrat"/>
              </a:rPr>
              <a:t> de </a:t>
            </a:r>
            <a:r>
              <a:rPr lang="en-US" sz="4400" b="1" i="0" u="none" strike="noStrike" cap="none" dirty="0" err="1">
                <a:solidFill>
                  <a:schemeClr val="lt1"/>
                </a:solidFill>
                <a:latin typeface="Montserrat"/>
                <a:ea typeface="Montserrat"/>
                <a:cs typeface="Montserrat"/>
                <a:sym typeface="Montserrat"/>
              </a:rPr>
              <a:t>Abuso</a:t>
            </a:r>
            <a:r>
              <a:rPr lang="en-US" sz="4400" b="1" i="0" u="none" strike="noStrike" cap="none" dirty="0">
                <a:solidFill>
                  <a:schemeClr val="lt1"/>
                </a:solidFill>
                <a:latin typeface="Montserrat"/>
                <a:ea typeface="Montserrat"/>
                <a:cs typeface="Montserrat"/>
                <a:sym typeface="Montserrat"/>
              </a:rPr>
              <a:t> y </a:t>
            </a:r>
            <a:r>
              <a:rPr lang="en-US" sz="4400" b="1" i="0" u="none" strike="noStrike" cap="none" dirty="0" err="1">
                <a:solidFill>
                  <a:schemeClr val="lt1"/>
                </a:solidFill>
                <a:latin typeface="Montserrat"/>
                <a:ea typeface="Montserrat"/>
                <a:cs typeface="Montserrat"/>
                <a:sym typeface="Montserrat"/>
              </a:rPr>
              <a:t>Negligencia</a:t>
            </a:r>
            <a:r>
              <a:rPr lang="en-US" sz="4400" b="1" i="0" u="none" strike="noStrike" cap="none" dirty="0">
                <a:solidFill>
                  <a:schemeClr val="lt1"/>
                </a:solidFill>
                <a:latin typeface="Montserrat"/>
                <a:ea typeface="Montserrat"/>
                <a:cs typeface="Montserrat"/>
                <a:sym typeface="Montserrat"/>
              </a:rPr>
              <a:t> </a:t>
            </a:r>
            <a:r>
              <a:rPr lang="en-US" sz="4400" b="1" i="0" u="none" strike="noStrike" cap="none" dirty="0" err="1">
                <a:solidFill>
                  <a:schemeClr val="lt1"/>
                </a:solidFill>
                <a:latin typeface="Montserrat"/>
                <a:ea typeface="Montserrat"/>
                <a:cs typeface="Montserrat"/>
                <a:sym typeface="Montserrat"/>
              </a:rPr>
              <a:t>Infantil</a:t>
            </a: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77917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s-ES" sz="4000" dirty="0">
                <a:solidFill>
                  <a:srgbClr val="0C1B55"/>
                </a:solidFill>
                <a:latin typeface="Gotham Bold" pitchFamily="50" charset="0"/>
              </a:rPr>
              <a:t>R</a:t>
            </a:r>
            <a:r>
              <a:rPr lang="es-ES" sz="4000" b="0" dirty="0">
                <a:solidFill>
                  <a:srgbClr val="0C1B55"/>
                </a:solidFill>
                <a:latin typeface="Gotham Bold" pitchFamily="50" charset="0"/>
              </a:rPr>
              <a:t>econocer y denunciar el abuso y la negligencia infantil</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078039"/>
          </a:xfrm>
          <a:prstGeom prst="rect">
            <a:avLst/>
          </a:prstGeom>
          <a:noFill/>
        </p:spPr>
        <p:txBody>
          <a:bodyPr wrap="square" rtlCol="0">
            <a:spAutoFit/>
          </a:bodyPr>
          <a:lstStyle/>
          <a:p>
            <a:pPr marL="257175" marR="0" lvl="0" indent="-257175" algn="l" rtl="0">
              <a:spcBef>
                <a:spcPts val="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Como proveedor exento de licencia, usted se compromete a entender su papel como informante obligatorio</a:t>
            </a:r>
            <a:endParaRPr lang="es-ES" sz="2000" dirty="0">
              <a:latin typeface="Gotham Book" panose="02000604040000020004" pitchFamily="50" charset="0"/>
            </a:endParaRPr>
          </a:p>
          <a:p>
            <a:pPr marL="257175" marR="0" lvl="0" indent="-257175" algn="l" rtl="0">
              <a:spcBef>
                <a:spcPts val="13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Conozca los signos de abuso y negligencia</a:t>
            </a:r>
            <a:endParaRPr lang="es-ES" sz="2000" dirty="0">
              <a:latin typeface="Gotham Book" panose="02000604040000020004" pitchFamily="50" charset="0"/>
            </a:endParaRPr>
          </a:p>
          <a:p>
            <a:pPr marL="257175" marR="0" lvl="0" indent="-257175" algn="l" rtl="0">
              <a:spcBef>
                <a:spcPts val="13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La oficina de recepción centralizada del Departamento de Salud y Servicios Humanos de Michigan</a:t>
            </a:r>
            <a:endParaRPr lang="es-ES" sz="2000" dirty="0">
              <a:latin typeface="Gotham Book" panose="02000604040000020004" pitchFamily="50" charset="0"/>
            </a:endParaRPr>
          </a:p>
          <a:p>
            <a:pPr marL="257175" marR="0" lvl="0" indent="-257175" algn="l" rtl="0">
              <a:spcBef>
                <a:spcPts val="1350"/>
              </a:spcBef>
              <a:spcAft>
                <a:spcPts val="0"/>
              </a:spcAft>
              <a:buClr>
                <a:srgbClr val="00A886"/>
              </a:buClr>
              <a:buSzPts val="2100"/>
              <a:buFont typeface="Noto Sans Symbols"/>
              <a:buChar char="▪"/>
            </a:pPr>
            <a:r>
              <a:rPr lang="es-ES" sz="2800" dirty="0">
                <a:solidFill>
                  <a:srgbClr val="0C1B55"/>
                </a:solidFill>
                <a:latin typeface="Gotham Book" panose="02000604040000020004" pitchFamily="50" charset="0"/>
                <a:ea typeface="Arial"/>
                <a:cs typeface="Arial"/>
                <a:sym typeface="Arial"/>
              </a:rPr>
              <a:t> Está abierto las 24 horas del día, los 7 días de la semana para denunciar por teléfono o en línea</a:t>
            </a:r>
            <a:endParaRPr lang="es-ES" sz="2000" dirty="0">
              <a:latin typeface="Gotham Book" panose="02000604040000020004" pitchFamily="50" charset="0"/>
            </a:endParaRPr>
          </a:p>
          <a:p>
            <a:pPr marL="342900" indent="-342900">
              <a:spcAft>
                <a:spcPts val="1800"/>
              </a:spcAft>
              <a:buClr>
                <a:srgbClr val="00A886"/>
              </a:buClr>
              <a:buFont typeface="Wingdings" panose="05000000000000000000" pitchFamily="2" charset="2"/>
              <a:buChar char="§"/>
            </a:pPr>
            <a:endParaRPr lang="en-US" sz="2800" b="1"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236716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4"/>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18" name="Google Shape;118;p4"/>
          <p:cNvSpPr txBox="1">
            <a:spLocks noGrp="1"/>
          </p:cNvSpPr>
          <p:nvPr>
            <p:ph type="ctrTitle"/>
          </p:nvPr>
        </p:nvSpPr>
        <p:spPr>
          <a:xfrm>
            <a:off x="448811" y="188476"/>
            <a:ext cx="11294378" cy="571079"/>
          </a:xfrm>
          <a:prstGeom prst="rect">
            <a:avLst/>
          </a:prstGeom>
          <a:noFill/>
          <a:ln>
            <a:noFill/>
          </a:ln>
        </p:spPr>
        <p:txBody>
          <a:bodyPr spcFirstLastPara="1" wrap="square" lIns="91425" tIns="45700" rIns="91425" bIns="45700" anchor="b" anchorCtr="0">
            <a:noAutofit/>
          </a:bodyPr>
          <a:lstStyle/>
          <a:p>
            <a:pPr marL="0" marR="0" lvl="0" indent="0" algn="ctr" rtl="0">
              <a:lnSpc>
                <a:spcPct val="107000"/>
              </a:lnSpc>
              <a:spcBef>
                <a:spcPts val="0"/>
              </a:spcBef>
              <a:spcAft>
                <a:spcPts val="0"/>
              </a:spcAft>
              <a:buClr>
                <a:schemeClr val="dk1"/>
              </a:buClr>
              <a:buSzPts val="2000"/>
              <a:buFont typeface="Arial"/>
              <a:buNone/>
            </a:pPr>
            <a:r>
              <a:rPr lang="en-US" sz="2000" b="1">
                <a:latin typeface="Arial"/>
                <a:ea typeface="Arial"/>
                <a:cs typeface="Arial"/>
                <a:sym typeface="Arial"/>
              </a:rPr>
              <a:t>Tipos de maltrato y negligencia infantil: descripciones, señales y síntomas de cada uno </a:t>
            </a:r>
            <a:endParaRPr sz="2000">
              <a:latin typeface="Arial"/>
              <a:ea typeface="Arial"/>
              <a:cs typeface="Arial"/>
              <a:sym typeface="Arial"/>
            </a:endParaRPr>
          </a:p>
        </p:txBody>
      </p:sp>
      <p:sp>
        <p:nvSpPr>
          <p:cNvPr id="119" name="Google Shape;11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graphicFrame>
        <p:nvGraphicFramePr>
          <p:cNvPr id="120" name="Google Shape;120;p4"/>
          <p:cNvGraphicFramePr/>
          <p:nvPr/>
        </p:nvGraphicFramePr>
        <p:xfrm>
          <a:off x="448811" y="759555"/>
          <a:ext cx="11294375" cy="6144072"/>
        </p:xfrm>
        <a:graphic>
          <a:graphicData uri="http://schemas.openxmlformats.org/drawingml/2006/table">
            <a:tbl>
              <a:tblPr firstRow="1" firstCol="1" bandRow="1">
                <a:noFill/>
              </a:tblPr>
              <a:tblGrid>
                <a:gridCol w="3907725">
                  <a:extLst>
                    <a:ext uri="{9D8B030D-6E8A-4147-A177-3AD203B41FA5}">
                      <a16:colId xmlns:a16="http://schemas.microsoft.com/office/drawing/2014/main" val="20000"/>
                    </a:ext>
                  </a:extLst>
                </a:gridCol>
                <a:gridCol w="7386650">
                  <a:extLst>
                    <a:ext uri="{9D8B030D-6E8A-4147-A177-3AD203B41FA5}">
                      <a16:colId xmlns:a16="http://schemas.microsoft.com/office/drawing/2014/main" val="20001"/>
                    </a:ext>
                  </a:extLst>
                </a:gridCol>
              </a:tblGrid>
              <a:tr h="1188150">
                <a:tc>
                  <a:txBody>
                    <a:bodyPr/>
                    <a:lstStyle/>
                    <a:p>
                      <a:pPr marL="0" marR="0" lvl="0" indent="0" algn="ctr" rtl="0">
                        <a:lnSpc>
                          <a:spcPct val="107000"/>
                        </a:lnSpc>
                        <a:spcBef>
                          <a:spcPts val="0"/>
                        </a:spcBef>
                        <a:spcAft>
                          <a:spcPts val="0"/>
                        </a:spcAft>
                        <a:buNone/>
                      </a:pPr>
                      <a:r>
                        <a:rPr lang="en-US" dirty="0"/>
                        <a:t>NEGLIGENCIA</a:t>
                      </a:r>
                      <a:endParaRPr dirty="0"/>
                    </a:p>
                    <a:p>
                      <a:pPr marL="0" marR="0" lvl="0" indent="0" algn="ctr" rtl="0">
                        <a:lnSpc>
                          <a:spcPct val="107000"/>
                        </a:lnSpc>
                        <a:spcBef>
                          <a:spcPts val="0"/>
                        </a:spcBef>
                        <a:spcAft>
                          <a:spcPts val="0"/>
                        </a:spcAft>
                        <a:buNone/>
                      </a:pPr>
                      <a:r>
                        <a:rPr lang="en-US" dirty="0" err="1"/>
                        <a:t>Ignorar</a:t>
                      </a:r>
                      <a:r>
                        <a:rPr lang="en-US" dirty="0"/>
                        <a:t> </a:t>
                      </a:r>
                      <a:r>
                        <a:rPr lang="en-US" dirty="0" err="1"/>
                        <a:t>físicamente</a:t>
                      </a:r>
                      <a:r>
                        <a:rPr lang="en-US" dirty="0"/>
                        <a:t> las </a:t>
                      </a:r>
                      <a:r>
                        <a:rPr lang="en-US" dirty="0" err="1"/>
                        <a:t>necesidades</a:t>
                      </a:r>
                      <a:r>
                        <a:rPr lang="en-US" dirty="0"/>
                        <a:t> de un </a:t>
                      </a:r>
                      <a:r>
                        <a:rPr lang="en-US" dirty="0" err="1"/>
                        <a:t>niño</a:t>
                      </a:r>
                      <a:r>
                        <a:rPr lang="en-US" dirty="0"/>
                        <a:t>, no </a:t>
                      </a:r>
                      <a:r>
                        <a:rPr lang="en-US" dirty="0" err="1"/>
                        <a:t>proteger</a:t>
                      </a:r>
                      <a:r>
                        <a:rPr lang="en-US" dirty="0"/>
                        <a:t> </a:t>
                      </a:r>
                      <a:r>
                        <a:rPr lang="en-US" dirty="0" err="1"/>
                        <a:t>ni</a:t>
                      </a:r>
                      <a:r>
                        <a:rPr lang="en-US" dirty="0"/>
                        <a:t> </a:t>
                      </a:r>
                      <a:r>
                        <a:rPr lang="en-US" dirty="0" err="1"/>
                        <a:t>supervisar</a:t>
                      </a:r>
                      <a:r>
                        <a:rPr lang="en-US" dirty="0"/>
                        <a:t> de forma </a:t>
                      </a:r>
                      <a:r>
                        <a:rPr lang="en-US" dirty="0" err="1"/>
                        <a:t>adecuada</a:t>
                      </a:r>
                      <a:r>
                        <a:rPr lang="en-US" dirty="0"/>
                        <a:t>, lo que </a:t>
                      </a:r>
                      <a:r>
                        <a:rPr lang="en-US" dirty="0" err="1"/>
                        <a:t>supone</a:t>
                      </a:r>
                      <a:r>
                        <a:rPr lang="en-US" dirty="0"/>
                        <a:t> un </a:t>
                      </a:r>
                      <a:r>
                        <a:rPr lang="en-US" dirty="0" err="1"/>
                        <a:t>riesgo</a:t>
                      </a:r>
                      <a:r>
                        <a:rPr lang="en-US" dirty="0"/>
                        <a:t> o </a:t>
                      </a:r>
                      <a:r>
                        <a:rPr lang="en-US" dirty="0" err="1"/>
                        <a:t>peligro</a:t>
                      </a:r>
                      <a:r>
                        <a:rPr lang="en-US" dirty="0"/>
                        <a:t> para </a:t>
                      </a:r>
                      <a:r>
                        <a:rPr lang="en-US" dirty="0" err="1"/>
                        <a:t>el</a:t>
                      </a:r>
                      <a:r>
                        <a:rPr lang="en-US" dirty="0"/>
                        <a:t> </a:t>
                      </a:r>
                      <a:r>
                        <a:rPr lang="en-US" dirty="0" err="1"/>
                        <a:t>niño</a:t>
                      </a:r>
                      <a:r>
                        <a:rPr lang="en-US" dirty="0"/>
                        <a:t>.</a:t>
                      </a:r>
                      <a:endParaRPr dirty="0"/>
                    </a:p>
                    <a:p>
                      <a:pPr marL="0" marR="0" lvl="0" indent="0" algn="ctr" rtl="0">
                        <a:lnSpc>
                          <a:spcPct val="107000"/>
                        </a:lnSpc>
                        <a:spcBef>
                          <a:spcPts val="0"/>
                        </a:spcBef>
                        <a:spcAft>
                          <a:spcPts val="0"/>
                        </a:spcAft>
                        <a:buNone/>
                      </a:pPr>
                      <a:r>
                        <a:rPr lang="en-US" sz="1400" u="none" strike="noStrike" cap="none" dirty="0"/>
                        <a:t> </a:t>
                      </a:r>
                      <a:endParaRPr sz="1400" u="none" strike="noStrike" cap="none" dirty="0">
                        <a:latin typeface="Arial"/>
                        <a:ea typeface="Arial"/>
                        <a:cs typeface="Arial"/>
                        <a:sym typeface="Arial"/>
                      </a:endParaRPr>
                    </a:p>
                  </a:txBody>
                  <a:tcPr marL="53950" marR="53950" marT="0" marB="0"/>
                </a:tc>
                <a:tc>
                  <a:txBody>
                    <a:bodyPr/>
                    <a:lstStyle/>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padece</a:t>
                      </a:r>
                      <a:r>
                        <a:rPr lang="en-US" dirty="0"/>
                        <a:t> </a:t>
                      </a:r>
                      <a:r>
                        <a:rPr lang="en-US" dirty="0" err="1"/>
                        <a:t>problemas</a:t>
                      </a:r>
                      <a:r>
                        <a:rPr lang="en-US" dirty="0"/>
                        <a:t> </a:t>
                      </a:r>
                      <a:r>
                        <a:rPr lang="en-US" dirty="0" err="1"/>
                        <a:t>dentales</a:t>
                      </a:r>
                      <a:r>
                        <a:rPr lang="en-US" dirty="0"/>
                        <a:t> o </a:t>
                      </a:r>
                      <a:r>
                        <a:rPr lang="en-US" dirty="0" err="1"/>
                        <a:t>médicos</a:t>
                      </a:r>
                      <a:r>
                        <a:rPr lang="en-US" dirty="0"/>
                        <a:t> </a:t>
                      </a:r>
                      <a:r>
                        <a:rPr lang="en-US" dirty="0" err="1"/>
                        <a:t>crónicos</a:t>
                      </a:r>
                      <a:r>
                        <a:rPr lang="en-US" dirty="0"/>
                        <a:t>.</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no </a:t>
                      </a:r>
                      <a:r>
                        <a:rPr lang="en-US" dirty="0" err="1"/>
                        <a:t>tiene</a:t>
                      </a:r>
                      <a:r>
                        <a:rPr lang="en-US" dirty="0"/>
                        <a:t> </a:t>
                      </a:r>
                      <a:r>
                        <a:rPr lang="en-US" dirty="0" err="1"/>
                        <a:t>ropa</a:t>
                      </a:r>
                      <a:r>
                        <a:rPr lang="en-US" dirty="0"/>
                        <a:t> </a:t>
                      </a:r>
                      <a:r>
                        <a:rPr lang="en-US" dirty="0" err="1"/>
                        <a:t>adecuada</a:t>
                      </a:r>
                      <a:r>
                        <a:rPr lang="en-US" dirty="0"/>
                        <a:t> para </a:t>
                      </a:r>
                      <a:r>
                        <a:rPr lang="en-US" dirty="0" err="1"/>
                        <a:t>el</a:t>
                      </a:r>
                      <a:r>
                        <a:rPr lang="en-US" dirty="0"/>
                        <a:t> </a:t>
                      </a:r>
                      <a:r>
                        <a:rPr lang="en-US" dirty="0" err="1"/>
                        <a:t>clima</a:t>
                      </a:r>
                      <a:r>
                        <a:rPr lang="en-US" dirty="0"/>
                        <a:t>.</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Sus padres </a:t>
                      </a:r>
                      <a:r>
                        <a:rPr lang="en-US" dirty="0" err="1"/>
                        <a:t>abusan</a:t>
                      </a:r>
                      <a:r>
                        <a:rPr lang="en-US" dirty="0"/>
                        <a:t> del alcohol y/u </a:t>
                      </a:r>
                      <a:r>
                        <a:rPr lang="en-US" dirty="0" err="1"/>
                        <a:t>otras</a:t>
                      </a:r>
                      <a:r>
                        <a:rPr lang="en-US" dirty="0"/>
                        <a:t> </a:t>
                      </a:r>
                      <a:r>
                        <a:rPr lang="en-US" dirty="0" err="1"/>
                        <a:t>drogas</a:t>
                      </a:r>
                      <a:r>
                        <a:rPr lang="en-US" dirty="0"/>
                        <a:t>.</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pide</a:t>
                      </a:r>
                      <a:r>
                        <a:rPr lang="en-US" dirty="0"/>
                        <a:t> o </a:t>
                      </a:r>
                      <a:r>
                        <a:rPr lang="en-US" dirty="0" err="1"/>
                        <a:t>roba</a:t>
                      </a:r>
                      <a:r>
                        <a:rPr lang="en-US" dirty="0"/>
                        <a:t> comida o dinero.</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está</a:t>
                      </a:r>
                      <a:r>
                        <a:rPr lang="en-US" dirty="0"/>
                        <a:t> </a:t>
                      </a:r>
                      <a:r>
                        <a:rPr lang="en-US" dirty="0" err="1"/>
                        <a:t>siempre</a:t>
                      </a:r>
                      <a:r>
                        <a:rPr lang="en-US" dirty="0"/>
                        <a:t> </a:t>
                      </a:r>
                      <a:r>
                        <a:rPr lang="en-US" dirty="0" err="1"/>
                        <a:t>sucio</a:t>
                      </a:r>
                      <a:r>
                        <a:rPr lang="en-US" dirty="0"/>
                        <a:t> y </a:t>
                      </a:r>
                      <a:r>
                        <a:rPr lang="en-US" dirty="0" err="1"/>
                        <a:t>tiene</a:t>
                      </a:r>
                      <a:r>
                        <a:rPr lang="en-US" dirty="0"/>
                        <a:t> </a:t>
                      </a:r>
                      <a:r>
                        <a:rPr lang="en-US" dirty="0" err="1"/>
                        <a:t>olor</a:t>
                      </a:r>
                      <a:r>
                        <a:rPr lang="en-US" dirty="0"/>
                        <a:t> corporal.</a:t>
                      </a:r>
                      <a:endParaRPr sz="1400" u="none" strike="noStrike" cap="none" dirty="0">
                        <a:latin typeface="Arial"/>
                        <a:ea typeface="Arial"/>
                        <a:cs typeface="Arial"/>
                        <a:sym typeface="Arial"/>
                      </a:endParaRPr>
                    </a:p>
                  </a:txBody>
                  <a:tcPr marL="53950" marR="53950" marT="0" marB="0"/>
                </a:tc>
                <a:extLst>
                  <a:ext uri="{0D108BD9-81ED-4DB2-BD59-A6C34878D82A}">
                    <a16:rowId xmlns:a16="http://schemas.microsoft.com/office/drawing/2014/main" val="10000"/>
                  </a:ext>
                </a:extLst>
              </a:tr>
              <a:tr h="1017525">
                <a:tc>
                  <a:txBody>
                    <a:bodyPr/>
                    <a:lstStyle/>
                    <a:p>
                      <a:pPr marL="0" marR="0" lvl="0" indent="0" algn="ctr" rtl="0">
                        <a:lnSpc>
                          <a:spcPct val="107000"/>
                        </a:lnSpc>
                        <a:spcBef>
                          <a:spcPts val="0"/>
                        </a:spcBef>
                        <a:spcAft>
                          <a:spcPts val="0"/>
                        </a:spcAft>
                        <a:buNone/>
                      </a:pPr>
                      <a:r>
                        <a:rPr lang="en-US"/>
                        <a:t>DAÑO MENTAL</a:t>
                      </a:r>
                      <a:endParaRPr/>
                    </a:p>
                    <a:p>
                      <a:pPr marL="0" marR="0" lvl="0" indent="0" algn="ctr" rtl="0">
                        <a:lnSpc>
                          <a:spcPct val="107000"/>
                        </a:lnSpc>
                        <a:spcBef>
                          <a:spcPts val="0"/>
                        </a:spcBef>
                        <a:spcAft>
                          <a:spcPts val="0"/>
                        </a:spcAft>
                        <a:buNone/>
                      </a:pPr>
                      <a:r>
                        <a:rPr lang="en-US"/>
                        <a:t>Un patrón de acciones como insultar, menospreciar, gritar, culpar o negar afecto que provoca daños psicológicos.</a:t>
                      </a:r>
                      <a:r>
                        <a:rPr lang="en-US" sz="1400" u="none" strike="noStrike" cap="none"/>
                        <a:t> </a:t>
                      </a:r>
                      <a:endParaRPr sz="1400" u="none" strike="noStrike" cap="none">
                        <a:latin typeface="Arial"/>
                        <a:ea typeface="Arial"/>
                        <a:cs typeface="Arial"/>
                        <a:sym typeface="Arial"/>
                      </a:endParaRPr>
                    </a:p>
                  </a:txBody>
                  <a:tcPr marL="53950" marR="53950" marT="0" marB="0"/>
                </a:tc>
                <a:tc>
                  <a:txBody>
                    <a:bodyPr/>
                    <a:lstStyle/>
                    <a:p>
                      <a:pPr marL="342900" marR="0" lvl="0" indent="-342900" algn="l" rtl="0">
                        <a:lnSpc>
                          <a:spcPct val="107000"/>
                        </a:lnSpc>
                        <a:spcBef>
                          <a:spcPts val="0"/>
                        </a:spcBef>
                        <a:spcAft>
                          <a:spcPts val="0"/>
                        </a:spcAft>
                        <a:buClr>
                          <a:schemeClr val="dk1"/>
                        </a:buClr>
                        <a:buSzPts val="1400"/>
                        <a:buFont typeface="Noto Sans Symbols"/>
                        <a:buChar char="∙"/>
                      </a:pPr>
                      <a:r>
                        <a:rPr lang="en-US"/>
                        <a:t>El niño muestra un comportamiento extremo, como muy pasivo o agresivo, complaciente o exigente.</a:t>
                      </a:r>
                      <a:endParaRPr/>
                    </a:p>
                    <a:p>
                      <a:pPr marL="342900" marR="0" lvl="0" indent="-342900" algn="l" rtl="0">
                        <a:lnSpc>
                          <a:spcPct val="107000"/>
                        </a:lnSpc>
                        <a:spcBef>
                          <a:spcPts val="0"/>
                        </a:spcBef>
                        <a:spcAft>
                          <a:spcPts val="0"/>
                        </a:spcAft>
                        <a:buClr>
                          <a:schemeClr val="dk1"/>
                        </a:buClr>
                        <a:buSzPts val="1400"/>
                        <a:buFont typeface="Noto Sans Symbols"/>
                        <a:buChar char="∙"/>
                      </a:pPr>
                      <a:r>
                        <a:rPr lang="en-US"/>
                        <a:t>El niño presenta un retraso en su desarrollo físico y/o emocional</a:t>
                      </a:r>
                      <a:endParaRPr/>
                    </a:p>
                    <a:p>
                      <a:pPr marL="342900" marR="0" lvl="0" indent="-342900" algn="l" rtl="0">
                        <a:lnSpc>
                          <a:spcPct val="107000"/>
                        </a:lnSpc>
                        <a:spcBef>
                          <a:spcPts val="0"/>
                        </a:spcBef>
                        <a:spcAft>
                          <a:spcPts val="0"/>
                        </a:spcAft>
                        <a:buClr>
                          <a:schemeClr val="dk1"/>
                        </a:buClr>
                        <a:buSzPts val="1400"/>
                        <a:buFont typeface="Noto Sans Symbols"/>
                        <a:buChar char="∙"/>
                      </a:pPr>
                      <a:r>
                        <a:rPr lang="en-US"/>
                        <a:t>Los padres no se preocupan por el niño o lo rechazan</a:t>
                      </a:r>
                      <a:endParaRPr/>
                    </a:p>
                    <a:p>
                      <a:pPr marL="342900" marR="0" lvl="0" indent="-342900" algn="l" rtl="0">
                        <a:lnSpc>
                          <a:spcPct val="107000"/>
                        </a:lnSpc>
                        <a:spcBef>
                          <a:spcPts val="0"/>
                        </a:spcBef>
                        <a:spcAft>
                          <a:spcPts val="0"/>
                        </a:spcAft>
                        <a:buClr>
                          <a:schemeClr val="dk1"/>
                        </a:buClr>
                        <a:buSzPts val="1400"/>
                        <a:buFont typeface="Noto Sans Symbols"/>
                        <a:buChar char="∙"/>
                      </a:pPr>
                      <a:r>
                        <a:rPr lang="en-US"/>
                        <a:t>El niño demuestra un comportamiento inapropiado muy infantil o de adulto</a:t>
                      </a:r>
                      <a:endParaRPr sz="1400" u="none" strike="noStrike" cap="none">
                        <a:latin typeface="Arial"/>
                        <a:ea typeface="Arial"/>
                        <a:cs typeface="Arial"/>
                        <a:sym typeface="Arial"/>
                      </a:endParaRPr>
                    </a:p>
                  </a:txBody>
                  <a:tcPr marL="53950" marR="53950" marT="0" marB="0"/>
                </a:tc>
                <a:extLst>
                  <a:ext uri="{0D108BD9-81ED-4DB2-BD59-A6C34878D82A}">
                    <a16:rowId xmlns:a16="http://schemas.microsoft.com/office/drawing/2014/main" val="10001"/>
                  </a:ext>
                </a:extLst>
              </a:tr>
              <a:tr h="846900">
                <a:tc>
                  <a:txBody>
                    <a:bodyPr/>
                    <a:lstStyle/>
                    <a:p>
                      <a:pPr marL="0" marR="0" lvl="0" indent="0" algn="ctr" rtl="0">
                        <a:lnSpc>
                          <a:spcPct val="107000"/>
                        </a:lnSpc>
                        <a:spcBef>
                          <a:spcPts val="0"/>
                        </a:spcBef>
                        <a:spcAft>
                          <a:spcPts val="0"/>
                        </a:spcAft>
                        <a:buNone/>
                      </a:pPr>
                      <a:r>
                        <a:rPr lang="en-US"/>
                        <a:t>MALTRATO INFANTIL</a:t>
                      </a:r>
                      <a:endParaRPr/>
                    </a:p>
                    <a:p>
                      <a:pPr marL="0" marR="0" lvl="0" indent="0" algn="ctr" rtl="0">
                        <a:lnSpc>
                          <a:spcPct val="107000"/>
                        </a:lnSpc>
                        <a:spcBef>
                          <a:spcPts val="0"/>
                        </a:spcBef>
                        <a:spcAft>
                          <a:spcPts val="0"/>
                        </a:spcAft>
                        <a:buNone/>
                      </a:pPr>
                      <a:r>
                        <a:rPr lang="en-US"/>
                        <a:t>Es tratar a un niño con crueldad o hacerlo sufrir. Pueden ser los castigos graves o las humillaciones públicas.</a:t>
                      </a:r>
                      <a:r>
                        <a:rPr lang="en-US" sz="1400" u="none" strike="noStrike" cap="none"/>
                        <a:t> </a:t>
                      </a:r>
                      <a:endParaRPr sz="1400" u="none" strike="noStrike" cap="none">
                        <a:latin typeface="Arial"/>
                        <a:ea typeface="Arial"/>
                        <a:cs typeface="Arial"/>
                        <a:sym typeface="Arial"/>
                      </a:endParaRPr>
                    </a:p>
                  </a:txBody>
                  <a:tcPr marL="53950" marR="53950" marT="0" marB="0"/>
                </a:tc>
                <a:tc>
                  <a:txBody>
                    <a:bodyPr/>
                    <a:lstStyle/>
                    <a:p>
                      <a:pPr marL="342900" marR="0" lvl="0" indent="-342900" algn="l" rtl="0">
                        <a:lnSpc>
                          <a:spcPct val="107000"/>
                        </a:lnSpc>
                        <a:spcBef>
                          <a:spcPts val="0"/>
                        </a:spcBef>
                        <a:spcAft>
                          <a:spcPts val="0"/>
                        </a:spcAft>
                        <a:buClr>
                          <a:schemeClr val="dk1"/>
                        </a:buClr>
                        <a:buSzPts val="1400"/>
                        <a:buFont typeface="Noto Sans Symbols"/>
                        <a:buChar char="∙"/>
                      </a:pPr>
                      <a:r>
                        <a:rPr lang="en-US"/>
                        <a:t>El niño muestra miedo o inseguridad</a:t>
                      </a:r>
                      <a:endParaRPr/>
                    </a:p>
                    <a:p>
                      <a:pPr marL="342900" marR="0" lvl="0" indent="-342900" algn="l" rtl="0">
                        <a:lnSpc>
                          <a:spcPct val="107000"/>
                        </a:lnSpc>
                        <a:spcBef>
                          <a:spcPts val="0"/>
                        </a:spcBef>
                        <a:spcAft>
                          <a:spcPts val="0"/>
                        </a:spcAft>
                        <a:buClr>
                          <a:schemeClr val="dk1"/>
                        </a:buClr>
                        <a:buSzPts val="1400"/>
                        <a:buFont typeface="Noto Sans Symbols"/>
                        <a:buChar char="∙"/>
                      </a:pPr>
                      <a:r>
                        <a:rPr lang="en-US"/>
                        <a:t>Señales evidentes de maltrato, como que se lo obligue a llevar un cartel que diga que moja la cama</a:t>
                      </a:r>
                      <a:endParaRPr/>
                    </a:p>
                    <a:p>
                      <a:pPr marL="342900" marR="0" lvl="0" indent="-342900" algn="l" rtl="0">
                        <a:lnSpc>
                          <a:spcPct val="107000"/>
                        </a:lnSpc>
                        <a:spcBef>
                          <a:spcPts val="0"/>
                        </a:spcBef>
                        <a:spcAft>
                          <a:spcPts val="0"/>
                        </a:spcAft>
                        <a:buClr>
                          <a:schemeClr val="dk1"/>
                        </a:buClr>
                        <a:buSzPts val="1400"/>
                        <a:buFont typeface="Noto Sans Symbols"/>
                        <a:buChar char="∙"/>
                      </a:pPr>
                      <a:r>
                        <a:rPr lang="en-US"/>
                        <a:t>Señales similares a las de un niño que sufre un daño mental</a:t>
                      </a:r>
                      <a:endParaRPr sz="1400" u="none" strike="noStrike" cap="none">
                        <a:latin typeface="Arial"/>
                        <a:ea typeface="Arial"/>
                        <a:cs typeface="Arial"/>
                        <a:sym typeface="Arial"/>
                      </a:endParaRPr>
                    </a:p>
                  </a:txBody>
                  <a:tcPr marL="53950" marR="53950" marT="0" marB="0"/>
                </a:tc>
                <a:extLst>
                  <a:ext uri="{0D108BD9-81ED-4DB2-BD59-A6C34878D82A}">
                    <a16:rowId xmlns:a16="http://schemas.microsoft.com/office/drawing/2014/main" val="10002"/>
                  </a:ext>
                </a:extLst>
              </a:tr>
              <a:tr h="1188150">
                <a:tc>
                  <a:txBody>
                    <a:bodyPr/>
                    <a:lstStyle/>
                    <a:p>
                      <a:pPr marL="0" marR="0" lvl="0" indent="0" algn="ctr" rtl="0">
                        <a:lnSpc>
                          <a:spcPct val="107000"/>
                        </a:lnSpc>
                        <a:spcBef>
                          <a:spcPts val="0"/>
                        </a:spcBef>
                        <a:spcAft>
                          <a:spcPts val="0"/>
                        </a:spcAft>
                        <a:buNone/>
                      </a:pPr>
                      <a:r>
                        <a:rPr lang="en-US"/>
                        <a:t>ABUSO SEXUAL</a:t>
                      </a:r>
                      <a:endParaRPr/>
                    </a:p>
                    <a:p>
                      <a:pPr marL="0" marR="0" lvl="0" indent="0" algn="ctr" rtl="0">
                        <a:lnSpc>
                          <a:spcPct val="107000"/>
                        </a:lnSpc>
                        <a:spcBef>
                          <a:spcPts val="0"/>
                        </a:spcBef>
                        <a:spcAft>
                          <a:spcPts val="0"/>
                        </a:spcAft>
                        <a:buNone/>
                      </a:pPr>
                      <a:r>
                        <a:rPr lang="en-US"/>
                        <a:t>Puede consistir en tocar o penetrar las partes íntimas del niño o pedirle que realice actos sexuales.</a:t>
                      </a:r>
                      <a:endParaRPr sz="1400" u="none" strike="noStrike" cap="none">
                        <a:latin typeface="Arial"/>
                        <a:ea typeface="Arial"/>
                        <a:cs typeface="Arial"/>
                        <a:sym typeface="Arial"/>
                      </a:endParaRPr>
                    </a:p>
                  </a:txBody>
                  <a:tcPr marL="53950" marR="53950" marT="0" marB="0"/>
                </a:tc>
                <a:tc>
                  <a:txBody>
                    <a:bodyPr/>
                    <a:lstStyle/>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presenta</a:t>
                      </a:r>
                      <a:r>
                        <a:rPr lang="en-US" dirty="0"/>
                        <a:t> </a:t>
                      </a:r>
                      <a:r>
                        <a:rPr lang="en-US" dirty="0" err="1"/>
                        <a:t>picazón</a:t>
                      </a:r>
                      <a:r>
                        <a:rPr lang="en-US" dirty="0"/>
                        <a:t>, dolor, </a:t>
                      </a:r>
                      <a:r>
                        <a:rPr lang="en-US" dirty="0" err="1"/>
                        <a:t>hemorragias</a:t>
                      </a:r>
                      <a:r>
                        <a:rPr lang="en-US" dirty="0"/>
                        <a:t> o </a:t>
                      </a:r>
                      <a:r>
                        <a:rPr lang="en-US" dirty="0" err="1"/>
                        <a:t>moretones</a:t>
                      </a:r>
                      <a:r>
                        <a:rPr lang="en-US" dirty="0"/>
                        <a:t> </a:t>
                      </a:r>
                      <a:r>
                        <a:rPr lang="en-US" dirty="0" err="1"/>
                        <a:t>en</a:t>
                      </a:r>
                      <a:r>
                        <a:rPr lang="en-US" dirty="0"/>
                        <a:t> la zona genital</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tiene</a:t>
                      </a:r>
                      <a:r>
                        <a:rPr lang="en-US" dirty="0"/>
                        <a:t> </a:t>
                      </a:r>
                      <a:r>
                        <a:rPr lang="en-US" dirty="0" err="1"/>
                        <a:t>dificultades</a:t>
                      </a:r>
                      <a:r>
                        <a:rPr lang="en-US" dirty="0"/>
                        <a:t> para </a:t>
                      </a:r>
                      <a:r>
                        <a:rPr lang="en-US" dirty="0" err="1"/>
                        <a:t>caminar</a:t>
                      </a:r>
                      <a:r>
                        <a:rPr lang="en-US" dirty="0"/>
                        <a:t> o </a:t>
                      </a:r>
                      <a:r>
                        <a:rPr lang="en-US" dirty="0" err="1"/>
                        <a:t>sentarse</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demuestra</a:t>
                      </a:r>
                      <a:r>
                        <a:rPr lang="en-US" dirty="0"/>
                        <a:t> </a:t>
                      </a:r>
                      <a:r>
                        <a:rPr lang="en-US" dirty="0" err="1"/>
                        <a:t>conocimientos</a:t>
                      </a:r>
                      <a:r>
                        <a:rPr lang="en-US" dirty="0"/>
                        <a:t> o </a:t>
                      </a:r>
                      <a:r>
                        <a:rPr lang="en-US" dirty="0" err="1"/>
                        <a:t>comportamientos</a:t>
                      </a:r>
                      <a:r>
                        <a:rPr lang="en-US" dirty="0"/>
                        <a:t> </a:t>
                      </a:r>
                      <a:r>
                        <a:rPr lang="en-US" dirty="0" err="1"/>
                        <a:t>sexuales</a:t>
                      </a:r>
                      <a:r>
                        <a:rPr lang="en-US" dirty="0"/>
                        <a:t> </a:t>
                      </a:r>
                      <a:r>
                        <a:rPr lang="en-US" dirty="0" err="1"/>
                        <a:t>inapropiados</a:t>
                      </a:r>
                      <a:r>
                        <a:rPr lang="en-US" dirty="0"/>
                        <a:t>, </a:t>
                      </a:r>
                      <a:r>
                        <a:rPr lang="en-US" dirty="0" err="1"/>
                        <a:t>extraños</a:t>
                      </a:r>
                      <a:r>
                        <a:rPr lang="en-US" dirty="0"/>
                        <a:t> o </a:t>
                      </a:r>
                      <a:r>
                        <a:rPr lang="en-US" dirty="0" err="1"/>
                        <a:t>complejos</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El </a:t>
                      </a:r>
                      <a:r>
                        <a:rPr lang="en-US" dirty="0" err="1"/>
                        <a:t>niño</a:t>
                      </a:r>
                      <a:r>
                        <a:rPr lang="en-US" dirty="0"/>
                        <a:t> </a:t>
                      </a:r>
                      <a:r>
                        <a:rPr lang="en-US" dirty="0" err="1"/>
                        <a:t>tiene</a:t>
                      </a:r>
                      <a:r>
                        <a:rPr lang="en-US" dirty="0"/>
                        <a:t> </a:t>
                      </a:r>
                      <a:r>
                        <a:rPr lang="en-US" dirty="0" err="1"/>
                        <a:t>infecciones</a:t>
                      </a:r>
                      <a:r>
                        <a:rPr lang="en-US" dirty="0"/>
                        <a:t> </a:t>
                      </a:r>
                      <a:r>
                        <a:rPr lang="en-US" dirty="0" err="1"/>
                        <a:t>frecuentes</a:t>
                      </a:r>
                      <a:r>
                        <a:rPr lang="en-US" dirty="0"/>
                        <a:t> </a:t>
                      </a:r>
                      <a:r>
                        <a:rPr lang="en-US" dirty="0" err="1"/>
                        <a:t>por</a:t>
                      </a:r>
                      <a:r>
                        <a:rPr lang="en-US" dirty="0"/>
                        <a:t> </a:t>
                      </a:r>
                      <a:r>
                        <a:rPr lang="en-US" dirty="0" err="1"/>
                        <a:t>hongos</a:t>
                      </a:r>
                      <a:r>
                        <a:rPr lang="en-US" dirty="0"/>
                        <a:t> o </a:t>
                      </a:r>
                      <a:r>
                        <a:rPr lang="en-US" dirty="0" err="1"/>
                        <a:t>infecciones</a:t>
                      </a:r>
                      <a:r>
                        <a:rPr lang="en-US" dirty="0"/>
                        <a:t> </a:t>
                      </a:r>
                      <a:r>
                        <a:rPr lang="en-US" dirty="0" err="1"/>
                        <a:t>urinarias</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Los padres no </a:t>
                      </a:r>
                      <a:r>
                        <a:rPr lang="en-US" dirty="0" err="1"/>
                        <a:t>protegen</a:t>
                      </a:r>
                      <a:r>
                        <a:rPr lang="en-US" dirty="0"/>
                        <a:t> </a:t>
                      </a:r>
                      <a:r>
                        <a:rPr lang="en-US" dirty="0" err="1"/>
                        <a:t>como</a:t>
                      </a:r>
                      <a:r>
                        <a:rPr lang="en-US" dirty="0"/>
                        <a:t> se </a:t>
                      </a:r>
                      <a:r>
                        <a:rPr lang="en-US" dirty="0" err="1"/>
                        <a:t>debe</a:t>
                      </a:r>
                      <a:r>
                        <a:rPr lang="en-US" dirty="0"/>
                        <a:t> al </a:t>
                      </a:r>
                      <a:r>
                        <a:rPr lang="en-US" dirty="0" err="1"/>
                        <a:t>niño</a:t>
                      </a:r>
                      <a:endParaRPr sz="1400" u="none" strike="noStrike" cap="none" dirty="0">
                        <a:latin typeface="Arial"/>
                        <a:ea typeface="Arial"/>
                        <a:cs typeface="Arial"/>
                        <a:sym typeface="Arial"/>
                      </a:endParaRPr>
                    </a:p>
                  </a:txBody>
                  <a:tcPr marL="53950" marR="53950" marT="0" marB="0"/>
                </a:tc>
                <a:extLst>
                  <a:ext uri="{0D108BD9-81ED-4DB2-BD59-A6C34878D82A}">
                    <a16:rowId xmlns:a16="http://schemas.microsoft.com/office/drawing/2014/main" val="10003"/>
                  </a:ext>
                </a:extLst>
              </a:tr>
              <a:tr h="1394200">
                <a:tc>
                  <a:txBody>
                    <a:bodyPr/>
                    <a:lstStyle/>
                    <a:p>
                      <a:pPr marL="0" marR="0" lvl="0" indent="0" algn="ctr" rtl="0">
                        <a:lnSpc>
                          <a:spcPct val="107000"/>
                        </a:lnSpc>
                        <a:spcBef>
                          <a:spcPts val="0"/>
                        </a:spcBef>
                        <a:spcAft>
                          <a:spcPts val="0"/>
                        </a:spcAft>
                        <a:buNone/>
                      </a:pPr>
                      <a:r>
                        <a:rPr lang="en-US" dirty="0"/>
                        <a:t>ABUSO FÍSICO</a:t>
                      </a:r>
                      <a:endParaRPr dirty="0"/>
                    </a:p>
                    <a:p>
                      <a:pPr marL="0" marR="0" lvl="0" indent="0" algn="ctr" rtl="0">
                        <a:lnSpc>
                          <a:spcPct val="107000"/>
                        </a:lnSpc>
                        <a:spcBef>
                          <a:spcPts val="0"/>
                        </a:spcBef>
                        <a:spcAft>
                          <a:spcPts val="0"/>
                        </a:spcAft>
                        <a:buNone/>
                      </a:pPr>
                      <a:r>
                        <a:rPr lang="en-US" dirty="0"/>
                        <a:t>Una </a:t>
                      </a:r>
                      <a:r>
                        <a:rPr lang="en-US" dirty="0" err="1"/>
                        <a:t>lesión</a:t>
                      </a:r>
                      <a:r>
                        <a:rPr lang="en-US" dirty="0"/>
                        <a:t> que no se </a:t>
                      </a:r>
                      <a:r>
                        <a:rPr lang="en-US" dirty="0" err="1"/>
                        <a:t>provoca</a:t>
                      </a:r>
                      <a:r>
                        <a:rPr lang="en-US" dirty="0"/>
                        <a:t> </a:t>
                      </a:r>
                      <a:r>
                        <a:rPr lang="en-US" dirty="0" err="1"/>
                        <a:t>accidentalmente</a:t>
                      </a:r>
                      <a:r>
                        <a:rPr lang="en-US" dirty="0"/>
                        <a:t> a un </a:t>
                      </a:r>
                      <a:r>
                        <a:rPr lang="en-US" dirty="0" err="1"/>
                        <a:t>niño</a:t>
                      </a:r>
                      <a:r>
                        <a:rPr lang="en-US" dirty="0"/>
                        <a:t> y </a:t>
                      </a:r>
                      <a:r>
                        <a:rPr lang="en-US" dirty="0" err="1"/>
                        <a:t>los</a:t>
                      </a:r>
                      <a:r>
                        <a:rPr lang="en-US" dirty="0"/>
                        <a:t> padres no </a:t>
                      </a:r>
                      <a:r>
                        <a:rPr lang="en-US" dirty="0" err="1"/>
                        <a:t>pueden</a:t>
                      </a:r>
                      <a:r>
                        <a:rPr lang="en-US" dirty="0"/>
                        <a:t> </a:t>
                      </a:r>
                      <a:r>
                        <a:rPr lang="en-US" dirty="0" err="1"/>
                        <a:t>explicarla</a:t>
                      </a:r>
                      <a:r>
                        <a:rPr lang="en-US" dirty="0"/>
                        <a:t>. </a:t>
                      </a:r>
                      <a:r>
                        <a:rPr lang="en-US" dirty="0" err="1"/>
                        <a:t>Pueden</a:t>
                      </a:r>
                      <a:r>
                        <a:rPr lang="en-US" dirty="0"/>
                        <a:t> ser </a:t>
                      </a:r>
                      <a:r>
                        <a:rPr lang="en-US" dirty="0" err="1"/>
                        <a:t>quemaduras</a:t>
                      </a:r>
                      <a:r>
                        <a:rPr lang="en-US" dirty="0"/>
                        <a:t>, golpes, </a:t>
                      </a:r>
                      <a:r>
                        <a:rPr lang="en-US" dirty="0" err="1"/>
                        <a:t>patadas</a:t>
                      </a:r>
                      <a:r>
                        <a:rPr lang="en-US" dirty="0"/>
                        <a:t>, </a:t>
                      </a:r>
                      <a:r>
                        <a:rPr lang="en-US" dirty="0" err="1"/>
                        <a:t>puñetazos</a:t>
                      </a:r>
                      <a:r>
                        <a:rPr lang="en-US" dirty="0"/>
                        <a:t>, que </a:t>
                      </a:r>
                      <a:r>
                        <a:rPr lang="en-US" dirty="0" err="1"/>
                        <a:t>pueden</a:t>
                      </a:r>
                      <a:r>
                        <a:rPr lang="en-US" dirty="0"/>
                        <a:t> </a:t>
                      </a:r>
                      <a:r>
                        <a:rPr lang="en-US" dirty="0" err="1"/>
                        <a:t>causar</a:t>
                      </a:r>
                      <a:r>
                        <a:rPr lang="en-US" dirty="0"/>
                        <a:t> </a:t>
                      </a:r>
                      <a:r>
                        <a:rPr lang="en-US" dirty="0" err="1"/>
                        <a:t>traumatismo</a:t>
                      </a:r>
                      <a:r>
                        <a:rPr lang="en-US" dirty="0"/>
                        <a:t> </a:t>
                      </a:r>
                      <a:r>
                        <a:rPr lang="en-US" dirty="0" err="1"/>
                        <a:t>craneal</a:t>
                      </a:r>
                      <a:r>
                        <a:rPr lang="en-US" dirty="0"/>
                        <a:t> </a:t>
                      </a:r>
                      <a:r>
                        <a:rPr lang="en-US" dirty="0" err="1"/>
                        <a:t>por</a:t>
                      </a:r>
                      <a:r>
                        <a:rPr lang="en-US" dirty="0"/>
                        <a:t> </a:t>
                      </a:r>
                      <a:r>
                        <a:rPr lang="en-US" dirty="0" err="1"/>
                        <a:t>maltrato</a:t>
                      </a:r>
                      <a:r>
                        <a:rPr lang="en-US" dirty="0"/>
                        <a:t>, </a:t>
                      </a:r>
                      <a:r>
                        <a:rPr lang="en-US" dirty="0" err="1"/>
                        <a:t>daños</a:t>
                      </a:r>
                      <a:r>
                        <a:rPr lang="en-US" dirty="0"/>
                        <a:t> </a:t>
                      </a:r>
                      <a:r>
                        <a:rPr lang="en-US" dirty="0" err="1"/>
                        <a:t>internos</a:t>
                      </a:r>
                      <a:r>
                        <a:rPr lang="en-US" dirty="0"/>
                        <a:t> o la </a:t>
                      </a:r>
                      <a:r>
                        <a:rPr lang="en-US" dirty="0" err="1"/>
                        <a:t>muerte</a:t>
                      </a:r>
                      <a:r>
                        <a:rPr lang="en-US" dirty="0"/>
                        <a:t>.</a:t>
                      </a:r>
                      <a:endParaRPr sz="1400" u="none" strike="noStrike" cap="none" dirty="0">
                        <a:latin typeface="Arial"/>
                        <a:ea typeface="Arial"/>
                        <a:cs typeface="Arial"/>
                        <a:sym typeface="Arial"/>
                      </a:endParaRPr>
                    </a:p>
                  </a:txBody>
                  <a:tcPr marL="53950" marR="53950" marT="0" marB="0"/>
                </a:tc>
                <a:tc>
                  <a:txBody>
                    <a:bodyPr/>
                    <a:lstStyle/>
                    <a:p>
                      <a:pPr marL="342900" marR="0" lvl="0" indent="-342900" algn="l" rtl="0">
                        <a:lnSpc>
                          <a:spcPct val="107000"/>
                        </a:lnSpc>
                        <a:spcBef>
                          <a:spcPts val="0"/>
                        </a:spcBef>
                        <a:spcAft>
                          <a:spcPts val="0"/>
                        </a:spcAft>
                        <a:buClr>
                          <a:schemeClr val="dk1"/>
                        </a:buClr>
                        <a:buSzPts val="1400"/>
                        <a:buFont typeface="Noto Sans Symbols"/>
                        <a:buChar char="∙"/>
                      </a:pPr>
                      <a:r>
                        <a:rPr lang="en-US" dirty="0"/>
                        <a:t>Con </a:t>
                      </a:r>
                      <a:r>
                        <a:rPr lang="en-US" dirty="0" err="1"/>
                        <a:t>frecuencia</a:t>
                      </a:r>
                      <a:r>
                        <a:rPr lang="en-US" dirty="0"/>
                        <a:t> </a:t>
                      </a:r>
                      <a:r>
                        <a:rPr lang="en-US" dirty="0" err="1"/>
                        <a:t>presentan</a:t>
                      </a:r>
                      <a:r>
                        <a:rPr lang="en-US" dirty="0"/>
                        <a:t> </a:t>
                      </a:r>
                      <a:r>
                        <a:rPr lang="en-US" dirty="0" err="1"/>
                        <a:t>patrones</a:t>
                      </a:r>
                      <a:r>
                        <a:rPr lang="en-US" dirty="0"/>
                        <a:t> </a:t>
                      </a:r>
                      <a:r>
                        <a:rPr lang="en-US" dirty="0" err="1"/>
                        <a:t>particulares</a:t>
                      </a:r>
                      <a:r>
                        <a:rPr lang="en-US" dirty="0"/>
                        <a:t>, </a:t>
                      </a:r>
                      <a:r>
                        <a:rPr lang="en-US" dirty="0" err="1"/>
                        <a:t>como</a:t>
                      </a:r>
                      <a:r>
                        <a:rPr lang="en-US" dirty="0"/>
                        <a:t> la </a:t>
                      </a:r>
                      <a:r>
                        <a:rPr lang="en-US" dirty="0" err="1"/>
                        <a:t>trayectoria</a:t>
                      </a:r>
                      <a:r>
                        <a:rPr lang="en-US" dirty="0"/>
                        <a:t> de </a:t>
                      </a:r>
                      <a:r>
                        <a:rPr lang="en-US" dirty="0" err="1"/>
                        <a:t>quemaduras</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Las </a:t>
                      </a:r>
                      <a:r>
                        <a:rPr lang="en-US" dirty="0" err="1"/>
                        <a:t>lesiones</a:t>
                      </a:r>
                      <a:r>
                        <a:rPr lang="en-US" dirty="0"/>
                        <a:t> se </a:t>
                      </a:r>
                      <a:r>
                        <a:rPr lang="en-US" dirty="0" err="1"/>
                        <a:t>suelen</a:t>
                      </a:r>
                      <a:r>
                        <a:rPr lang="en-US" dirty="0"/>
                        <a:t> </a:t>
                      </a:r>
                      <a:r>
                        <a:rPr lang="en-US" dirty="0" err="1"/>
                        <a:t>producir</a:t>
                      </a:r>
                      <a:r>
                        <a:rPr lang="en-US" dirty="0"/>
                        <a:t> </a:t>
                      </a:r>
                      <a:r>
                        <a:rPr lang="en-US" dirty="0" err="1"/>
                        <a:t>en</a:t>
                      </a:r>
                      <a:r>
                        <a:rPr lang="en-US" dirty="0"/>
                        <a:t> </a:t>
                      </a:r>
                      <a:r>
                        <a:rPr lang="en-US" dirty="0" err="1"/>
                        <a:t>los</a:t>
                      </a:r>
                      <a:r>
                        <a:rPr lang="en-US" dirty="0"/>
                        <a:t> dos </a:t>
                      </a:r>
                      <a:r>
                        <a:rPr lang="en-US" dirty="0" err="1"/>
                        <a:t>lados</a:t>
                      </a:r>
                      <a:r>
                        <a:rPr lang="en-US" dirty="0"/>
                        <a:t> del </a:t>
                      </a:r>
                      <a:r>
                        <a:rPr lang="en-US" dirty="0" err="1"/>
                        <a:t>cuerpo</a:t>
                      </a:r>
                      <a:r>
                        <a:rPr lang="en-US" dirty="0"/>
                        <a:t>, </a:t>
                      </a:r>
                      <a:r>
                        <a:rPr lang="es-ES" dirty="0"/>
                        <a:t>como moretones en ambos brazos por haber sido sujetado con fuerza.</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Los padres no </a:t>
                      </a:r>
                      <a:r>
                        <a:rPr lang="en-US" dirty="0" err="1"/>
                        <a:t>hablan</a:t>
                      </a:r>
                      <a:r>
                        <a:rPr lang="en-US" dirty="0"/>
                        <a:t> de la </a:t>
                      </a:r>
                      <a:r>
                        <a:rPr lang="en-US" dirty="0" err="1"/>
                        <a:t>lesión</a:t>
                      </a:r>
                      <a:r>
                        <a:rPr lang="en-US" dirty="0"/>
                        <a:t> y </a:t>
                      </a:r>
                      <a:r>
                        <a:rPr lang="en-US" dirty="0" err="1"/>
                        <a:t>esperan</a:t>
                      </a:r>
                      <a:r>
                        <a:rPr lang="en-US" dirty="0"/>
                        <a:t> que no </a:t>
                      </a:r>
                      <a:r>
                        <a:rPr lang="en-US" dirty="0" err="1"/>
                        <a:t>aparezcan</a:t>
                      </a:r>
                      <a:r>
                        <a:rPr lang="en-US" dirty="0"/>
                        <a:t> </a:t>
                      </a:r>
                      <a:r>
                        <a:rPr lang="en-US" dirty="0" err="1"/>
                        <a:t>moretones</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Los padres </a:t>
                      </a:r>
                      <a:r>
                        <a:rPr lang="en-US" dirty="0" err="1"/>
                        <a:t>dudan</a:t>
                      </a:r>
                      <a:r>
                        <a:rPr lang="en-US" dirty="0"/>
                        <a:t> </a:t>
                      </a:r>
                      <a:r>
                        <a:rPr lang="en-US" dirty="0" err="1"/>
                        <a:t>en</a:t>
                      </a:r>
                      <a:r>
                        <a:rPr lang="en-US" dirty="0"/>
                        <a:t> </a:t>
                      </a:r>
                      <a:r>
                        <a:rPr lang="en-US" dirty="0" err="1"/>
                        <a:t>llevar</a:t>
                      </a:r>
                      <a:r>
                        <a:rPr lang="en-US" dirty="0"/>
                        <a:t> al </a:t>
                      </a:r>
                      <a:r>
                        <a:rPr lang="en-US" dirty="0" err="1"/>
                        <a:t>niño</a:t>
                      </a:r>
                      <a:r>
                        <a:rPr lang="en-US" dirty="0"/>
                        <a:t> para que </a:t>
                      </a:r>
                      <a:r>
                        <a:rPr lang="en-US" dirty="0" err="1"/>
                        <a:t>reciba</a:t>
                      </a:r>
                      <a:r>
                        <a:rPr lang="en-US" dirty="0"/>
                        <a:t> </a:t>
                      </a:r>
                      <a:r>
                        <a:rPr lang="en-US" dirty="0" err="1"/>
                        <a:t>atención</a:t>
                      </a:r>
                      <a:r>
                        <a:rPr lang="en-US" dirty="0"/>
                        <a:t> </a:t>
                      </a:r>
                      <a:r>
                        <a:rPr lang="en-US" dirty="0" err="1"/>
                        <a:t>médica</a:t>
                      </a:r>
                      <a:r>
                        <a:rPr lang="en-US" dirty="0"/>
                        <a:t>.</a:t>
                      </a:r>
                      <a:endParaRPr dirty="0"/>
                    </a:p>
                    <a:p>
                      <a:pPr marL="342900" marR="0" lvl="0" indent="-342900" algn="l" rtl="0">
                        <a:lnSpc>
                          <a:spcPct val="107000"/>
                        </a:lnSpc>
                        <a:spcBef>
                          <a:spcPts val="0"/>
                        </a:spcBef>
                        <a:spcAft>
                          <a:spcPts val="0"/>
                        </a:spcAft>
                        <a:buClr>
                          <a:schemeClr val="dk1"/>
                        </a:buClr>
                        <a:buSzPts val="1400"/>
                        <a:buFont typeface="Noto Sans Symbols"/>
                        <a:buChar char="∙"/>
                      </a:pPr>
                      <a:r>
                        <a:rPr lang="en-US" dirty="0"/>
                        <a:t>Vea</a:t>
                      </a:r>
                      <a:r>
                        <a:rPr lang="en-US" sz="1400" u="none" strike="noStrike" cap="none" dirty="0"/>
                        <a:t> TEN-4-FACESp </a:t>
                      </a:r>
                      <a:r>
                        <a:rPr lang="en-US" dirty="0"/>
                        <a:t>Regla </a:t>
                      </a:r>
                      <a:r>
                        <a:rPr lang="en-US" dirty="0" err="1"/>
                        <a:t>sobre</a:t>
                      </a:r>
                      <a:r>
                        <a:rPr lang="en-US" dirty="0"/>
                        <a:t> </a:t>
                      </a:r>
                      <a:r>
                        <a:rPr lang="en-US" dirty="0" err="1"/>
                        <a:t>moretones</a:t>
                      </a:r>
                      <a:r>
                        <a:rPr lang="en-US" dirty="0"/>
                        <a:t> </a:t>
                      </a:r>
                      <a:r>
                        <a:rPr lang="en-US" dirty="0" err="1"/>
                        <a:t>en</a:t>
                      </a:r>
                      <a:r>
                        <a:rPr lang="en-US" dirty="0"/>
                        <a:t> la </a:t>
                      </a:r>
                      <a:r>
                        <a:rPr lang="en-US" dirty="0" err="1"/>
                        <a:t>siguiente</a:t>
                      </a:r>
                      <a:r>
                        <a:rPr lang="en-US" dirty="0"/>
                        <a:t> </a:t>
                      </a:r>
                      <a:r>
                        <a:rPr lang="en-US" dirty="0" err="1"/>
                        <a:t>diapositiva</a:t>
                      </a:r>
                      <a:endParaRPr sz="1400" u="none" strike="noStrike" cap="none" dirty="0">
                        <a:latin typeface="Arial"/>
                        <a:ea typeface="Arial"/>
                        <a:cs typeface="Arial"/>
                        <a:sym typeface="Arial"/>
                      </a:endParaRPr>
                    </a:p>
                  </a:txBody>
                  <a:tcPr marL="53950" marR="5395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5"/>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26" name="Google Shape;126;p5"/>
          <p:cNvSpPr txBox="1">
            <a:spLocks noGrp="1"/>
          </p:cNvSpPr>
          <p:nvPr>
            <p:ph type="ctrTitle"/>
          </p:nvPr>
        </p:nvSpPr>
        <p:spPr>
          <a:xfrm>
            <a:off x="243639" y="251552"/>
            <a:ext cx="11294378" cy="116903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i="1" dirty="0">
                <a:solidFill>
                  <a:srgbClr val="0C1B55"/>
                </a:solidFill>
                <a:latin typeface="Arial"/>
                <a:ea typeface="Arial"/>
                <a:cs typeface="Arial"/>
                <a:sym typeface="Arial"/>
              </a:rPr>
              <a:t>TEN-4- </a:t>
            </a:r>
            <a:r>
              <a:rPr lang="en-US" sz="4000" i="1" dirty="0" err="1">
                <a:solidFill>
                  <a:srgbClr val="0C1B55"/>
                </a:solidFill>
                <a:latin typeface="Arial"/>
                <a:ea typeface="Arial"/>
                <a:cs typeface="Arial"/>
                <a:sym typeface="Arial"/>
              </a:rPr>
              <a:t>FACESp</a:t>
            </a:r>
            <a:r>
              <a:rPr lang="en-US" sz="4000" dirty="0">
                <a:solidFill>
                  <a:srgbClr val="0C1B55"/>
                </a:solidFill>
                <a:latin typeface="Arial"/>
                <a:ea typeface="Arial"/>
                <a:cs typeface="Arial"/>
                <a:sym typeface="Arial"/>
              </a:rPr>
              <a:t> Regla </a:t>
            </a:r>
            <a:r>
              <a:rPr lang="en-US" sz="4000" dirty="0" err="1">
                <a:solidFill>
                  <a:srgbClr val="0C1B55"/>
                </a:solidFill>
                <a:latin typeface="Arial"/>
                <a:ea typeface="Arial"/>
                <a:cs typeface="Arial"/>
                <a:sym typeface="Arial"/>
              </a:rPr>
              <a:t>sobre</a:t>
            </a:r>
            <a:r>
              <a:rPr lang="en-US" sz="4000" dirty="0">
                <a:solidFill>
                  <a:srgbClr val="0C1B55"/>
                </a:solidFill>
                <a:latin typeface="Arial"/>
                <a:ea typeface="Arial"/>
                <a:cs typeface="Arial"/>
                <a:sym typeface="Arial"/>
              </a:rPr>
              <a:t> </a:t>
            </a:r>
            <a:r>
              <a:rPr lang="en-US" sz="4000" dirty="0" err="1">
                <a:solidFill>
                  <a:srgbClr val="0C1B55"/>
                </a:solidFill>
                <a:latin typeface="Arial"/>
                <a:ea typeface="Arial"/>
                <a:cs typeface="Arial"/>
                <a:sym typeface="Arial"/>
              </a:rPr>
              <a:t>moretones</a:t>
            </a:r>
            <a:endParaRPr dirty="0"/>
          </a:p>
        </p:txBody>
      </p:sp>
      <p:sp>
        <p:nvSpPr>
          <p:cNvPr id="127" name="Google Shape;127;p5"/>
          <p:cNvSpPr txBox="1"/>
          <p:nvPr/>
        </p:nvSpPr>
        <p:spPr>
          <a:xfrm>
            <a:off x="5890825" y="1647274"/>
            <a:ext cx="5181600" cy="46671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ctr" rtl="0">
              <a:lnSpc>
                <a:spcPct val="90000"/>
              </a:lnSpc>
              <a:spcBef>
                <a:spcPts val="0"/>
              </a:spcBef>
              <a:spcAft>
                <a:spcPts val="0"/>
              </a:spcAft>
              <a:buClr>
                <a:schemeClr val="dk1"/>
              </a:buClr>
              <a:buSzPct val="100000"/>
              <a:buFont typeface="Arial"/>
              <a:buNone/>
            </a:pPr>
            <a:r>
              <a:rPr lang="en-US" sz="4000" b="1" i="0" u="none" strike="noStrike" cap="none" dirty="0">
                <a:solidFill>
                  <a:schemeClr val="dk1"/>
                </a:solidFill>
                <a:latin typeface="Calibri"/>
                <a:ea typeface="Calibri"/>
                <a:cs typeface="Calibri"/>
                <a:sym typeface="Calibri"/>
              </a:rPr>
              <a:t>“FACES”</a:t>
            </a:r>
            <a:endParaRPr dirty="0"/>
          </a:p>
          <a:p>
            <a:pPr marL="685800" marR="0" lvl="1" indent="-211931" algn="l" rtl="0">
              <a:lnSpc>
                <a:spcPct val="90000"/>
              </a:lnSpc>
              <a:spcBef>
                <a:spcPts val="500"/>
              </a:spcBef>
              <a:spcAft>
                <a:spcPts val="0"/>
              </a:spcAft>
              <a:buClr>
                <a:schemeClr val="dk1"/>
              </a:buClr>
              <a:buSzPct val="100000"/>
              <a:buFont typeface="Noto Sans Symbols"/>
              <a:buChar char="❖"/>
            </a:pPr>
            <a:r>
              <a:rPr lang="en-US" sz="3500" b="0" i="0" u="none" strike="noStrike" cap="none"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Frenillo</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parte</a:t>
            </a:r>
            <a:r>
              <a:rPr lang="en-US" sz="3500" dirty="0">
                <a:solidFill>
                  <a:schemeClr val="dk1"/>
                </a:solidFill>
                <a:latin typeface="Calibri"/>
                <a:ea typeface="Calibri"/>
                <a:cs typeface="Calibri"/>
                <a:sym typeface="Calibri"/>
              </a:rPr>
              <a:t> interna de la </a:t>
            </a:r>
            <a:r>
              <a:rPr lang="en-US" sz="3500" dirty="0" err="1">
                <a:solidFill>
                  <a:schemeClr val="dk1"/>
                </a:solidFill>
                <a:latin typeface="Calibri"/>
                <a:ea typeface="Calibri"/>
                <a:cs typeface="Calibri"/>
                <a:sym typeface="Calibri"/>
              </a:rPr>
              <a:t>encía</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cerca</a:t>
            </a:r>
            <a:r>
              <a:rPr lang="en-US" sz="3500" dirty="0">
                <a:solidFill>
                  <a:schemeClr val="dk1"/>
                </a:solidFill>
                <a:latin typeface="Calibri"/>
                <a:ea typeface="Calibri"/>
                <a:cs typeface="Calibri"/>
                <a:sym typeface="Calibri"/>
              </a:rPr>
              <a:t> de </a:t>
            </a:r>
            <a:r>
              <a:rPr lang="en-US" sz="3500" dirty="0" err="1">
                <a:solidFill>
                  <a:schemeClr val="dk1"/>
                </a:solidFill>
                <a:latin typeface="Calibri"/>
                <a:ea typeface="Calibri"/>
                <a:cs typeface="Calibri"/>
                <a:sym typeface="Calibri"/>
              </a:rPr>
              <a:t>los</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dientes</a:t>
            </a:r>
            <a:r>
              <a:rPr lang="en-US" sz="3500" dirty="0">
                <a:solidFill>
                  <a:schemeClr val="dk1"/>
                </a:solidFill>
                <a:latin typeface="Calibri"/>
                <a:ea typeface="Calibri"/>
                <a:cs typeface="Calibri"/>
                <a:sym typeface="Calibri"/>
              </a:rPr>
              <a:t>)</a:t>
            </a:r>
            <a:endParaRPr sz="3500" b="0" i="0" u="none" strike="noStrike" cap="none" dirty="0">
              <a:solidFill>
                <a:schemeClr val="dk1"/>
              </a:solidFill>
              <a:latin typeface="Calibri"/>
              <a:ea typeface="Calibri"/>
              <a:cs typeface="Calibri"/>
              <a:sym typeface="Calibri"/>
            </a:endParaRPr>
          </a:p>
          <a:p>
            <a:pPr marL="685800" marR="0" lvl="1" indent="-211931" algn="l" rtl="0">
              <a:lnSpc>
                <a:spcPct val="90000"/>
              </a:lnSpc>
              <a:spcBef>
                <a:spcPts val="500"/>
              </a:spcBef>
              <a:spcAft>
                <a:spcPts val="0"/>
              </a:spcAft>
              <a:buClr>
                <a:schemeClr val="dk1"/>
              </a:buClr>
              <a:buSzPct val="100000"/>
              <a:buFont typeface="Noto Sans Symbols"/>
              <a:buChar char="❖"/>
            </a:pP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Ángulo</a:t>
            </a:r>
            <a:r>
              <a:rPr lang="en-US" sz="3500" dirty="0">
                <a:solidFill>
                  <a:schemeClr val="dk1"/>
                </a:solidFill>
                <a:latin typeface="Calibri"/>
                <a:ea typeface="Calibri"/>
                <a:cs typeface="Calibri"/>
                <a:sym typeface="Calibri"/>
              </a:rPr>
              <a:t> de la </a:t>
            </a:r>
            <a:r>
              <a:rPr lang="en-US" sz="3500" dirty="0" err="1">
                <a:solidFill>
                  <a:schemeClr val="dk1"/>
                </a:solidFill>
                <a:latin typeface="Calibri"/>
                <a:ea typeface="Calibri"/>
                <a:cs typeface="Calibri"/>
                <a:sym typeface="Calibri"/>
              </a:rPr>
              <a:t>mandíbula</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maxilar</a:t>
            </a:r>
            <a:r>
              <a:rPr lang="en-US" sz="3500" dirty="0">
                <a:solidFill>
                  <a:schemeClr val="dk1"/>
                </a:solidFill>
                <a:latin typeface="Calibri"/>
                <a:ea typeface="Calibri"/>
                <a:cs typeface="Calibri"/>
                <a:sym typeface="Calibri"/>
              </a:rPr>
              <a:t>)</a:t>
            </a:r>
            <a:endParaRPr sz="3500" b="0" i="0" u="none" strike="noStrike" cap="none" dirty="0">
              <a:solidFill>
                <a:schemeClr val="dk1"/>
              </a:solidFill>
              <a:latin typeface="Calibri"/>
              <a:ea typeface="Calibri"/>
              <a:cs typeface="Calibri"/>
              <a:sym typeface="Calibri"/>
            </a:endParaRPr>
          </a:p>
          <a:p>
            <a:pPr marL="685800" marR="0" lvl="1" indent="-211931" algn="l" rtl="0">
              <a:lnSpc>
                <a:spcPct val="90000"/>
              </a:lnSpc>
              <a:spcBef>
                <a:spcPts val="500"/>
              </a:spcBef>
              <a:spcAft>
                <a:spcPts val="0"/>
              </a:spcAft>
              <a:buClr>
                <a:schemeClr val="dk1"/>
              </a:buClr>
              <a:buSzPct val="100000"/>
              <a:buFont typeface="Noto Sans Symbols"/>
              <a:buChar char="❖"/>
            </a:pP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Mejillas</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parte</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blanda</a:t>
            </a:r>
            <a:r>
              <a:rPr lang="en-US" sz="3500" dirty="0">
                <a:solidFill>
                  <a:schemeClr val="dk1"/>
                </a:solidFill>
                <a:latin typeface="Calibri"/>
                <a:ea typeface="Calibri"/>
                <a:cs typeface="Calibri"/>
                <a:sym typeface="Calibri"/>
              </a:rPr>
              <a:t>)</a:t>
            </a:r>
            <a:endParaRPr dirty="0"/>
          </a:p>
          <a:p>
            <a:pPr marL="685800" marR="0" lvl="1" indent="-211931" algn="l" rtl="0">
              <a:lnSpc>
                <a:spcPct val="90000"/>
              </a:lnSpc>
              <a:spcBef>
                <a:spcPts val="500"/>
              </a:spcBef>
              <a:spcAft>
                <a:spcPts val="0"/>
              </a:spcAft>
              <a:buClr>
                <a:schemeClr val="dk1"/>
              </a:buClr>
              <a:buSzPct val="100000"/>
              <a:buFont typeface="Noto Sans Symbols"/>
              <a:buChar char="❖"/>
            </a:pPr>
            <a:r>
              <a:rPr lang="en-US" sz="3500" b="0" i="0" u="none" strike="noStrike" cap="none"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Párpados</a:t>
            </a:r>
            <a:endParaRPr dirty="0"/>
          </a:p>
          <a:p>
            <a:pPr marL="685800" marR="0" lvl="1" indent="-211931" algn="l" rtl="0">
              <a:lnSpc>
                <a:spcPct val="90000"/>
              </a:lnSpc>
              <a:spcBef>
                <a:spcPts val="500"/>
              </a:spcBef>
              <a:spcAft>
                <a:spcPts val="0"/>
              </a:spcAft>
              <a:buClr>
                <a:schemeClr val="dk1"/>
              </a:buClr>
              <a:buSzPct val="100000"/>
              <a:buFont typeface="Noto Sans Symbols"/>
              <a:buChar char="❖"/>
            </a:pPr>
            <a:r>
              <a:rPr lang="en-US" sz="3500" b="0" i="0" u="none" strike="noStrike" cap="none"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Subconjuntiva</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parte</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blanca</a:t>
            </a:r>
            <a:r>
              <a:rPr lang="en-US" sz="3500" dirty="0">
                <a:solidFill>
                  <a:schemeClr val="dk1"/>
                </a:solidFill>
                <a:latin typeface="Calibri"/>
                <a:ea typeface="Calibri"/>
                <a:cs typeface="Calibri"/>
                <a:sym typeface="Calibri"/>
              </a:rPr>
              <a:t> del </a:t>
            </a:r>
            <a:r>
              <a:rPr lang="en-US" sz="3500" dirty="0" err="1">
                <a:solidFill>
                  <a:schemeClr val="dk1"/>
                </a:solidFill>
                <a:latin typeface="Calibri"/>
                <a:ea typeface="Calibri"/>
                <a:cs typeface="Calibri"/>
                <a:sym typeface="Calibri"/>
              </a:rPr>
              <a:t>ojo</a:t>
            </a:r>
            <a:r>
              <a:rPr lang="en-US" sz="3500" dirty="0">
                <a:solidFill>
                  <a:schemeClr val="dk1"/>
                </a:solidFill>
                <a:latin typeface="Calibri"/>
                <a:ea typeface="Calibri"/>
                <a:cs typeface="Calibri"/>
                <a:sym typeface="Calibri"/>
              </a:rPr>
              <a:t>)</a:t>
            </a:r>
            <a:endParaRPr sz="3500" b="0" i="0" u="none" strike="noStrike" cap="none" dirty="0">
              <a:solidFill>
                <a:schemeClr val="dk1"/>
              </a:solidFill>
              <a:latin typeface="Calibri"/>
              <a:ea typeface="Calibri"/>
              <a:cs typeface="Calibri"/>
              <a:sym typeface="Calibri"/>
            </a:endParaRPr>
          </a:p>
          <a:p>
            <a:pPr marL="457200" marR="0" lvl="1" indent="0" algn="ctr" rtl="0">
              <a:lnSpc>
                <a:spcPct val="90000"/>
              </a:lnSpc>
              <a:spcBef>
                <a:spcPts val="500"/>
              </a:spcBef>
              <a:spcAft>
                <a:spcPts val="0"/>
              </a:spcAft>
              <a:buClr>
                <a:schemeClr val="dk1"/>
              </a:buClr>
              <a:buSzPct val="100000"/>
              <a:buFont typeface="Arial"/>
              <a:buNone/>
            </a:pPr>
            <a:endParaRPr sz="900" b="1" i="0" u="none" strike="noStrike" cap="none" dirty="0">
              <a:solidFill>
                <a:schemeClr val="dk1"/>
              </a:solidFill>
              <a:latin typeface="Calibri"/>
              <a:ea typeface="Calibri"/>
              <a:cs typeface="Calibri"/>
              <a:sym typeface="Calibri"/>
            </a:endParaRPr>
          </a:p>
          <a:p>
            <a:pPr marL="457200" marR="0" lvl="1" indent="0" algn="ctr" rtl="0">
              <a:lnSpc>
                <a:spcPct val="90000"/>
              </a:lnSpc>
              <a:spcBef>
                <a:spcPts val="500"/>
              </a:spcBef>
              <a:spcAft>
                <a:spcPts val="0"/>
              </a:spcAft>
              <a:buClr>
                <a:schemeClr val="dk1"/>
              </a:buClr>
              <a:buSzPct val="100000"/>
              <a:buFont typeface="Arial"/>
              <a:buNone/>
            </a:pPr>
            <a:endParaRPr sz="4000" b="1" i="0" u="none" strike="noStrike" cap="none" dirty="0">
              <a:solidFill>
                <a:schemeClr val="dk1"/>
              </a:solidFill>
              <a:latin typeface="Calibri"/>
              <a:ea typeface="Calibri"/>
              <a:cs typeface="Calibri"/>
              <a:sym typeface="Calibri"/>
            </a:endParaRPr>
          </a:p>
          <a:p>
            <a:pPr marL="457200" marR="0" lvl="1" indent="0" algn="ctr" rtl="0">
              <a:lnSpc>
                <a:spcPct val="90000"/>
              </a:lnSpc>
              <a:spcBef>
                <a:spcPts val="500"/>
              </a:spcBef>
              <a:spcAft>
                <a:spcPts val="0"/>
              </a:spcAft>
              <a:buClr>
                <a:schemeClr val="dk1"/>
              </a:buClr>
              <a:buSzPct val="100000"/>
              <a:buFont typeface="Arial"/>
              <a:buNone/>
            </a:pPr>
            <a:r>
              <a:rPr lang="en-US" sz="4000" b="1" i="0" u="none" strike="noStrike" cap="none" dirty="0">
                <a:solidFill>
                  <a:schemeClr val="dk1"/>
                </a:solidFill>
                <a:latin typeface="Calibri"/>
                <a:ea typeface="Calibri"/>
                <a:cs typeface="Calibri"/>
                <a:sym typeface="Calibri"/>
              </a:rPr>
              <a:t>“p”</a:t>
            </a:r>
            <a:endParaRPr dirty="0"/>
          </a:p>
          <a:p>
            <a:pPr marL="457200" marR="0" lvl="1" indent="0" algn="ctr" rtl="0">
              <a:lnSpc>
                <a:spcPct val="90000"/>
              </a:lnSpc>
              <a:spcBef>
                <a:spcPts val="500"/>
              </a:spcBef>
              <a:spcAft>
                <a:spcPts val="0"/>
              </a:spcAft>
              <a:buClr>
                <a:schemeClr val="dk1"/>
              </a:buClr>
              <a:buSzPct val="100000"/>
              <a:buFont typeface="Arial"/>
              <a:buNone/>
            </a:pPr>
            <a:endParaRPr sz="35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ct val="100000"/>
              <a:buFont typeface="Arial"/>
              <a:buNone/>
            </a:pPr>
            <a:r>
              <a:rPr lang="en-US" sz="3500" dirty="0" err="1">
                <a:solidFill>
                  <a:schemeClr val="dk1"/>
                </a:solidFill>
                <a:latin typeface="Calibri"/>
                <a:ea typeface="Calibri"/>
                <a:cs typeface="Calibri"/>
                <a:sym typeface="Calibri"/>
              </a:rPr>
              <a:t>Moretones</a:t>
            </a:r>
            <a:r>
              <a:rPr lang="en-US" sz="3500" dirty="0">
                <a:solidFill>
                  <a:schemeClr val="dk1"/>
                </a:solidFill>
                <a:latin typeface="Calibri"/>
                <a:ea typeface="Calibri"/>
                <a:cs typeface="Calibri"/>
                <a:sym typeface="Calibri"/>
              </a:rPr>
              <a:t> con </a:t>
            </a:r>
            <a:r>
              <a:rPr lang="en-US" sz="3500" dirty="0" err="1">
                <a:solidFill>
                  <a:schemeClr val="dk1"/>
                </a:solidFill>
                <a:latin typeface="Calibri"/>
                <a:ea typeface="Calibri"/>
                <a:cs typeface="Calibri"/>
                <a:sym typeface="Calibri"/>
              </a:rPr>
              <a:t>patrón</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patrones</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específicos</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como</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cachetadas</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agarrones</a:t>
            </a:r>
            <a:r>
              <a:rPr lang="en-US" sz="3500" dirty="0">
                <a:solidFill>
                  <a:schemeClr val="dk1"/>
                </a:solidFill>
                <a:latin typeface="Calibri"/>
                <a:ea typeface="Calibri"/>
                <a:cs typeface="Calibri"/>
                <a:sym typeface="Calibri"/>
              </a:rPr>
              <a:t>, </a:t>
            </a:r>
            <a:r>
              <a:rPr lang="en-US" sz="3500" dirty="0" err="1">
                <a:solidFill>
                  <a:schemeClr val="dk1"/>
                </a:solidFill>
                <a:latin typeface="Calibri"/>
                <a:ea typeface="Calibri"/>
                <a:cs typeface="Calibri"/>
                <a:sym typeface="Calibri"/>
              </a:rPr>
              <a:t>quemaduras</a:t>
            </a:r>
            <a:r>
              <a:rPr lang="en-US" sz="3500" dirty="0">
                <a:solidFill>
                  <a:schemeClr val="dk1"/>
                </a:solidFill>
                <a:latin typeface="Calibri"/>
                <a:ea typeface="Calibri"/>
                <a:cs typeface="Calibri"/>
                <a:sym typeface="Calibri"/>
              </a:rPr>
              <a:t> de </a:t>
            </a:r>
            <a:r>
              <a:rPr lang="en-US" sz="3500" dirty="0" err="1">
                <a:solidFill>
                  <a:schemeClr val="dk1"/>
                </a:solidFill>
                <a:latin typeface="Calibri"/>
                <a:ea typeface="Calibri"/>
                <a:cs typeface="Calibri"/>
                <a:sym typeface="Calibri"/>
              </a:rPr>
              <a:t>cigarrillo</a:t>
            </a:r>
            <a:r>
              <a:rPr lang="en-US" sz="3500" dirty="0">
                <a:solidFill>
                  <a:schemeClr val="dk1"/>
                </a:solidFill>
                <a:latin typeface="Calibri"/>
                <a:ea typeface="Calibri"/>
                <a:cs typeface="Calibri"/>
                <a:sym typeface="Calibri"/>
              </a:rPr>
              <a:t>)</a:t>
            </a:r>
            <a:endParaRPr sz="3500" b="0" i="0" u="none" strike="noStrike" cap="none" dirty="0">
              <a:solidFill>
                <a:schemeClr val="dk1"/>
              </a:solidFill>
              <a:latin typeface="Calibri"/>
              <a:ea typeface="Calibri"/>
              <a:cs typeface="Calibri"/>
              <a:sym typeface="Calibri"/>
            </a:endParaRPr>
          </a:p>
        </p:txBody>
      </p:sp>
      <p:pic>
        <p:nvPicPr>
          <p:cNvPr id="128" name="Google Shape;128;p5"/>
          <p:cNvPicPr preferRelativeResize="0"/>
          <p:nvPr/>
        </p:nvPicPr>
        <p:blipFill rotWithShape="1">
          <a:blip r:embed="rId4">
            <a:alphaModFix/>
          </a:blip>
          <a:srcRect/>
          <a:stretch/>
        </p:blipFill>
        <p:spPr>
          <a:xfrm>
            <a:off x="308666" y="1420586"/>
            <a:ext cx="5273496" cy="5060120"/>
          </a:xfrm>
          <a:prstGeom prst="rect">
            <a:avLst/>
          </a:prstGeom>
          <a:noFill/>
          <a:ln>
            <a:noFill/>
          </a:ln>
        </p:spPr>
      </p:pic>
      <p:sp>
        <p:nvSpPr>
          <p:cNvPr id="129" name="Google Shape;12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30" name="Google Shape;130;p5"/>
          <p:cNvSpPr txBox="1"/>
          <p:nvPr/>
        </p:nvSpPr>
        <p:spPr>
          <a:xfrm>
            <a:off x="1176650" y="2274800"/>
            <a:ext cx="1423200" cy="896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dirty="0" err="1">
                <a:solidFill>
                  <a:schemeClr val="dk1"/>
                </a:solidFill>
                <a:latin typeface="Calibri"/>
                <a:ea typeface="Calibri"/>
                <a:cs typeface="Calibri"/>
                <a:sym typeface="Calibri"/>
              </a:rPr>
              <a:t>Oreja</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Cuello</a:t>
            </a:r>
            <a:endParaRPr sz="2500" dirty="0">
              <a:solidFill>
                <a:schemeClr val="dk1"/>
              </a:solidFill>
              <a:latin typeface="Calibri"/>
              <a:ea typeface="Calibri"/>
              <a:cs typeface="Calibri"/>
              <a:sym typeface="Calibri"/>
            </a:endParaRPr>
          </a:p>
        </p:txBody>
      </p:sp>
      <p:sp>
        <p:nvSpPr>
          <p:cNvPr id="131" name="Google Shape;131;p5"/>
          <p:cNvSpPr txBox="1"/>
          <p:nvPr/>
        </p:nvSpPr>
        <p:spPr>
          <a:xfrm>
            <a:off x="1176650" y="5378825"/>
            <a:ext cx="3473700" cy="896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Calibri"/>
                <a:ea typeface="Calibri"/>
                <a:cs typeface="Calibri"/>
                <a:sym typeface="Calibri"/>
              </a:rPr>
              <a:t>Bebés de 4 meses o menos</a:t>
            </a:r>
            <a:endParaRPr sz="2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g160d18b9a67_1_9" descr="A blue and green logo">
            <a:extLst>
              <a:ext uri="{FF2B5EF4-FFF2-40B4-BE49-F238E27FC236}">
                <a16:creationId xmlns:a16="http://schemas.microsoft.com/office/drawing/2014/main" id="{5379A06A-5A7D-56FA-94C6-55BA4C822ED8}"/>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D1B7717D-779F-98C8-B24A-915E91D9FE14}"/>
              </a:ext>
            </a:extLst>
          </p:cNvPr>
          <p:cNvSpPr>
            <a:spLocks noGrp="1"/>
          </p:cNvSpPr>
          <p:nvPr>
            <p:ph type="ctrTitle"/>
          </p:nvPr>
        </p:nvSpPr>
        <p:spPr>
          <a:xfrm>
            <a:off x="-678028" y="4330996"/>
            <a:ext cx="13819262" cy="2555943"/>
          </a:xfrm>
        </p:spPr>
        <p:txBody>
          <a:bodyPr>
            <a:normAutofit fontScale="90000"/>
          </a:bodyPr>
          <a:lstStyle/>
          <a:p>
            <a:r>
              <a:rPr lang="es-ES" sz="4400" b="0" i="0" dirty="0">
                <a:solidFill>
                  <a:schemeClr val="bg1"/>
                </a:solidFill>
                <a:effectLst/>
                <a:latin typeface="Gotham Bold" pitchFamily="50" charset="0"/>
              </a:rPr>
              <a:t>Proveedores exentos de licencia formación</a:t>
            </a:r>
            <a:br>
              <a:rPr lang="es-ES" sz="4400" b="0" i="0" dirty="0">
                <a:solidFill>
                  <a:schemeClr val="bg1"/>
                </a:solidFill>
                <a:effectLst/>
                <a:latin typeface="Gotham Bold" pitchFamily="50" charset="0"/>
              </a:rPr>
            </a:br>
            <a:r>
              <a:rPr lang="es-ES" sz="4400" b="0" i="0" dirty="0">
                <a:solidFill>
                  <a:schemeClr val="bg1"/>
                </a:solidFill>
                <a:effectLst/>
                <a:latin typeface="Gotham Bold" pitchFamily="50" charset="0"/>
              </a:rPr>
              <a:t> previa al servicio</a:t>
            </a:r>
            <a:r>
              <a:rPr lang="en-US" sz="4400" b="1" dirty="0">
                <a:solidFill>
                  <a:schemeClr val="lt1"/>
                </a:solidFill>
                <a:latin typeface="Gotham Bold" pitchFamily="50" charset="0"/>
                <a:ea typeface="Montserrat"/>
                <a:cs typeface="Montserrat"/>
                <a:sym typeface="Montserrat"/>
              </a:rPr>
              <a:t>: </a:t>
            </a:r>
            <a:br>
              <a:rPr lang="en-US" sz="4400" b="1" dirty="0">
                <a:solidFill>
                  <a:schemeClr val="lt1"/>
                </a:solidFill>
                <a:latin typeface="Gotham Bold" pitchFamily="50" charset="0"/>
                <a:ea typeface="Montserrat"/>
                <a:cs typeface="Montserrat"/>
                <a:sym typeface="Montserrat"/>
              </a:rPr>
            </a:br>
            <a:r>
              <a:rPr lang="en-US" sz="4400" b="1" dirty="0">
                <a:solidFill>
                  <a:schemeClr val="lt1"/>
                </a:solidFill>
                <a:latin typeface="Gotham Bold" pitchFamily="50" charset="0"/>
                <a:ea typeface="Montserrat"/>
                <a:cs typeface="Montserrat"/>
                <a:sym typeface="Montserrat"/>
              </a:rPr>
              <a:t>Nivel 1 Desarrollo Continuo de Calidad </a:t>
            </a:r>
            <a:r>
              <a:rPr lang="en-US" sz="4400" b="1" dirty="0" err="1">
                <a:solidFill>
                  <a:schemeClr val="lt1"/>
                </a:solidFill>
                <a:latin typeface="Gotham Bold" pitchFamily="50" charset="0"/>
                <a:ea typeface="Montserrat"/>
                <a:cs typeface="Montserrat"/>
                <a:sym typeface="Montserrat"/>
              </a:rPr>
              <a:t>en</a:t>
            </a:r>
            <a:r>
              <a:rPr lang="en-US" sz="4400" b="1" dirty="0">
                <a:solidFill>
                  <a:schemeClr val="lt1"/>
                </a:solidFill>
                <a:latin typeface="Gotham Bold" pitchFamily="50" charset="0"/>
                <a:ea typeface="Montserrat"/>
                <a:cs typeface="Montserrat"/>
                <a:sym typeface="Montserrat"/>
              </a:rPr>
              <a:t> Michigan</a:t>
            </a:r>
            <a:br>
              <a:rPr lang="en-US" sz="4800" b="1" dirty="0">
                <a:solidFill>
                  <a:schemeClr val="bg1"/>
                </a:solidFill>
                <a:latin typeface="Gotham Bold" pitchFamily="50" charset="0"/>
                <a:cs typeface="Calibri" panose="020F0502020204030204" pitchFamily="34" charset="0"/>
              </a:rPr>
            </a:br>
            <a:endParaRPr lang="en-US" sz="4800" b="1" dirty="0">
              <a:solidFill>
                <a:schemeClr val="bg1"/>
              </a:solidFill>
              <a:latin typeface="Gotham Bold" pitchFamily="50" charset="0"/>
              <a:cs typeface="Calibri" panose="020F0502020204030204" pitchFamily="34" charset="0"/>
            </a:endParaRPr>
          </a:p>
        </p:txBody>
      </p:sp>
    </p:spTree>
    <p:extLst>
      <p:ext uri="{BB962C8B-B14F-4D97-AF65-F5344CB8AC3E}">
        <p14:creationId xmlns:p14="http://schemas.microsoft.com/office/powerpoint/2010/main" val="3823394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i="0" u="none" strike="noStrike" cap="none" dirty="0" err="1">
                <a:solidFill>
                  <a:schemeClr val="lt1"/>
                </a:solidFill>
                <a:latin typeface="Montserrat"/>
                <a:ea typeface="Montserrat"/>
                <a:cs typeface="Montserrat"/>
                <a:sym typeface="Montserrat"/>
              </a:rPr>
              <a:t>Prevención</a:t>
            </a:r>
            <a:r>
              <a:rPr lang="en-US" sz="4400" b="1" i="0" u="none" strike="noStrike" cap="none" dirty="0">
                <a:solidFill>
                  <a:schemeClr val="lt1"/>
                </a:solidFill>
                <a:latin typeface="Montserrat"/>
                <a:ea typeface="Montserrat"/>
                <a:cs typeface="Montserrat"/>
                <a:sym typeface="Montserrat"/>
              </a:rPr>
              <a:t> del </a:t>
            </a:r>
            <a:r>
              <a:rPr lang="en-US" sz="4400" b="1" i="0" u="none" strike="noStrike" cap="none" dirty="0" err="1">
                <a:solidFill>
                  <a:schemeClr val="lt1"/>
                </a:solidFill>
                <a:latin typeface="Montserrat"/>
                <a:ea typeface="Montserrat"/>
                <a:cs typeface="Montserrat"/>
                <a:sym typeface="Montserrat"/>
              </a:rPr>
              <a:t>Síndrome</a:t>
            </a:r>
            <a:r>
              <a:rPr lang="en-US" sz="4400" b="1" i="0" u="none" strike="noStrike" cap="none" dirty="0">
                <a:solidFill>
                  <a:schemeClr val="lt1"/>
                </a:solidFill>
                <a:latin typeface="Montserrat"/>
                <a:ea typeface="Montserrat"/>
                <a:cs typeface="Montserrat"/>
                <a:sym typeface="Montserrat"/>
              </a:rPr>
              <a:t> de Muerte </a:t>
            </a:r>
            <a:r>
              <a:rPr lang="en-US" sz="4400" b="1" i="0" u="none" strike="noStrike" cap="none" dirty="0" err="1">
                <a:solidFill>
                  <a:schemeClr val="lt1"/>
                </a:solidFill>
                <a:latin typeface="Montserrat"/>
                <a:ea typeface="Montserrat"/>
                <a:cs typeface="Montserrat"/>
                <a:sym typeface="Montserrat"/>
              </a:rPr>
              <a:t>Súbita</a:t>
            </a:r>
            <a:r>
              <a:rPr lang="en-US" sz="4400" b="1" i="0" u="none" strike="noStrike" cap="none" dirty="0">
                <a:solidFill>
                  <a:schemeClr val="lt1"/>
                </a:solidFill>
                <a:latin typeface="Montserrat"/>
                <a:ea typeface="Montserrat"/>
                <a:cs typeface="Montserrat"/>
                <a:sym typeface="Montserrat"/>
              </a:rPr>
              <a:t> del </a:t>
            </a:r>
            <a:r>
              <a:rPr lang="en-US" sz="4400" b="1" i="0" u="none" strike="noStrike" cap="none" dirty="0" err="1">
                <a:solidFill>
                  <a:schemeClr val="lt1"/>
                </a:solidFill>
                <a:latin typeface="Montserrat"/>
                <a:ea typeface="Montserrat"/>
                <a:cs typeface="Montserrat"/>
                <a:sym typeface="Montserrat"/>
              </a:rPr>
              <a:t>Lactante</a:t>
            </a:r>
            <a:r>
              <a:rPr lang="en-US" sz="4400" b="1" i="0" u="none" strike="noStrike" cap="none" dirty="0">
                <a:solidFill>
                  <a:schemeClr val="lt1"/>
                </a:solidFill>
                <a:latin typeface="Montserrat"/>
                <a:ea typeface="Montserrat"/>
                <a:cs typeface="Montserrat"/>
                <a:sym typeface="Montserrat"/>
              </a:rPr>
              <a:t> y </a:t>
            </a:r>
            <a:r>
              <a:rPr lang="en-US" sz="4400" b="1" i="0" u="none" strike="noStrike" cap="none" dirty="0" err="1">
                <a:solidFill>
                  <a:schemeClr val="lt1"/>
                </a:solidFill>
                <a:latin typeface="Montserrat"/>
                <a:ea typeface="Montserrat"/>
                <a:cs typeface="Montserrat"/>
                <a:sym typeface="Montserrat"/>
              </a:rPr>
              <a:t>uso</a:t>
            </a:r>
            <a:r>
              <a:rPr lang="en-US" sz="4400" b="1" i="0" u="none" strike="noStrike" cap="none" dirty="0">
                <a:solidFill>
                  <a:schemeClr val="lt1"/>
                </a:solidFill>
                <a:latin typeface="Montserrat"/>
                <a:ea typeface="Montserrat"/>
                <a:cs typeface="Montserrat"/>
                <a:sym typeface="Montserrat"/>
              </a:rPr>
              <a:t> de </a:t>
            </a:r>
            <a:r>
              <a:rPr lang="en-US" sz="4400" b="1" i="0" u="none" strike="noStrike" cap="none" dirty="0" err="1">
                <a:solidFill>
                  <a:schemeClr val="lt1"/>
                </a:solidFill>
                <a:latin typeface="Montserrat"/>
                <a:ea typeface="Montserrat"/>
                <a:cs typeface="Montserrat"/>
                <a:sym typeface="Montserrat"/>
              </a:rPr>
              <a:t>Prácticas</a:t>
            </a:r>
            <a:r>
              <a:rPr lang="en-US" sz="4400" b="1" i="0" u="none" strike="noStrike" cap="none" dirty="0">
                <a:solidFill>
                  <a:schemeClr val="lt1"/>
                </a:solidFill>
                <a:latin typeface="Montserrat"/>
                <a:ea typeface="Montserrat"/>
                <a:cs typeface="Montserrat"/>
                <a:sym typeface="Montserrat"/>
              </a:rPr>
              <a:t> de </a:t>
            </a:r>
            <a:r>
              <a:rPr lang="en-US" sz="4400" b="1" i="0" u="none" strike="noStrike" cap="none" dirty="0" err="1">
                <a:solidFill>
                  <a:schemeClr val="lt1"/>
                </a:solidFill>
                <a:latin typeface="Montserrat"/>
                <a:ea typeface="Montserrat"/>
                <a:cs typeface="Montserrat"/>
                <a:sym typeface="Montserrat"/>
              </a:rPr>
              <a:t>Sueño</a:t>
            </a:r>
            <a:r>
              <a:rPr lang="en-US" sz="4400" b="1" i="0" u="none" strike="noStrike" cap="none" dirty="0">
                <a:solidFill>
                  <a:schemeClr val="lt1"/>
                </a:solidFill>
                <a:latin typeface="Montserrat"/>
                <a:ea typeface="Montserrat"/>
                <a:cs typeface="Montserrat"/>
                <a:sym typeface="Montserrat"/>
              </a:rPr>
              <a:t> Seguro</a:t>
            </a: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83037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b="1" dirty="0" err="1">
                <a:solidFill>
                  <a:srgbClr val="0C1B55"/>
                </a:solidFill>
                <a:latin typeface="Montserrat"/>
                <a:ea typeface="Montserrat"/>
                <a:cs typeface="Montserrat"/>
                <a:sym typeface="Montserrat"/>
              </a:rPr>
              <a:t>Reconocer</a:t>
            </a:r>
            <a:r>
              <a:rPr lang="en-US" sz="4000" b="1" dirty="0">
                <a:solidFill>
                  <a:srgbClr val="0C1B55"/>
                </a:solidFill>
                <a:latin typeface="Montserrat"/>
                <a:ea typeface="Montserrat"/>
                <a:cs typeface="Montserrat"/>
                <a:sym typeface="Montserrat"/>
              </a:rPr>
              <a:t> y </a:t>
            </a:r>
            <a:r>
              <a:rPr lang="en-US" sz="4000" b="1" dirty="0" err="1">
                <a:solidFill>
                  <a:srgbClr val="0C1B55"/>
                </a:solidFill>
                <a:latin typeface="Montserrat"/>
                <a:ea typeface="Montserrat"/>
                <a:cs typeface="Montserrat"/>
                <a:sym typeface="Montserrat"/>
              </a:rPr>
              <a:t>Reportar</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el</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Abuso</a:t>
            </a:r>
            <a:r>
              <a:rPr lang="en-US" sz="4000" b="1" dirty="0">
                <a:solidFill>
                  <a:srgbClr val="0C1B55"/>
                </a:solidFill>
                <a:latin typeface="Montserrat"/>
                <a:ea typeface="Montserrat"/>
                <a:cs typeface="Montserrat"/>
                <a:sym typeface="Montserrat"/>
              </a:rPr>
              <a:t> y </a:t>
            </a:r>
            <a:r>
              <a:rPr lang="en-US" sz="4000" b="1" dirty="0" err="1">
                <a:solidFill>
                  <a:srgbClr val="0C1B55"/>
                </a:solidFill>
                <a:latin typeface="Montserrat"/>
                <a:ea typeface="Montserrat"/>
                <a:cs typeface="Montserrat"/>
                <a:sym typeface="Montserrat"/>
              </a:rPr>
              <a:t>Negligencia</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Infantil</a:t>
            </a:r>
            <a:endParaRPr lang="en-US" sz="4000" dirty="0">
              <a:solidFill>
                <a:srgbClr val="0C1B55"/>
              </a:solidFill>
              <a:latin typeface="Gotham Bold" pitchFamily="50" charset="0"/>
              <a:cs typeface="Calibri" panose="020F0502020204030204" pitchFamily="34" charset="0"/>
            </a:endParaRPr>
          </a:p>
        </p:txBody>
      </p:sp>
      <p:pic>
        <p:nvPicPr>
          <p:cNvPr id="4" name="Picture 3" descr="A picture containing indoor&#10;&#10;Description automatically generated">
            <a:extLst>
              <a:ext uri="{FF2B5EF4-FFF2-40B4-BE49-F238E27FC236}">
                <a16:creationId xmlns:a16="http://schemas.microsoft.com/office/drawing/2014/main" id="{9B153F85-E891-0E15-FA8C-9ED7C878D20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79136" y="4204282"/>
            <a:ext cx="2417988" cy="1614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pacifier and a pacifier&#10;&#10;Description automatically generated">
            <a:extLst>
              <a:ext uri="{FF2B5EF4-FFF2-40B4-BE49-F238E27FC236}">
                <a16:creationId xmlns:a16="http://schemas.microsoft.com/office/drawing/2014/main" id="{5E641DA0-C993-DD72-787B-5D55A8FCEA6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38966">
            <a:off x="1771424" y="4237138"/>
            <a:ext cx="2400317" cy="16736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picture containing indoor, floor, furniture, chair&#10;&#10;Description automatically generated">
            <a:extLst>
              <a:ext uri="{FF2B5EF4-FFF2-40B4-BE49-F238E27FC236}">
                <a16:creationId xmlns:a16="http://schemas.microsoft.com/office/drawing/2014/main" id="{875EB449-5C7C-04AC-1153-86F620F5D1DB}"/>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b="22381"/>
          <a:stretch/>
        </p:blipFill>
        <p:spPr>
          <a:xfrm>
            <a:off x="1461790" y="1908844"/>
            <a:ext cx="3019585" cy="1757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baby bed, bedroom&#10;&#10;Description automatically generated">
            <a:extLst>
              <a:ext uri="{FF2B5EF4-FFF2-40B4-BE49-F238E27FC236}">
                <a16:creationId xmlns:a16="http://schemas.microsoft.com/office/drawing/2014/main" id="{55891A07-C405-4A44-342C-3A005BFAC44F}"/>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353253">
            <a:off x="7782927" y="1945640"/>
            <a:ext cx="3017030" cy="1733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baby wrapped in a towel&#10;&#10;Description automatically generated with medium confidence">
            <a:extLst>
              <a:ext uri="{FF2B5EF4-FFF2-40B4-BE49-F238E27FC236}">
                <a16:creationId xmlns:a16="http://schemas.microsoft.com/office/drawing/2014/main" id="{13472316-DF4A-BF29-3A89-F8402323D488}"/>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563791" y="3982517"/>
            <a:ext cx="1373642" cy="2058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le of stuffed animals&#10;&#10;Description automatically generated with medium confidence">
            <a:extLst>
              <a:ext uri="{FF2B5EF4-FFF2-40B4-BE49-F238E27FC236}">
                <a16:creationId xmlns:a16="http://schemas.microsoft.com/office/drawing/2014/main" id="{662EE732-0649-4853-895F-854B70FC29A0}"/>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72657" y="1908844"/>
            <a:ext cx="2046685" cy="1693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quot;Not Allowed&quot; Symbol 9" descr="Not allowed icon filled in blue&#10;">
            <a:extLst>
              <a:ext uri="{FF2B5EF4-FFF2-40B4-BE49-F238E27FC236}">
                <a16:creationId xmlns:a16="http://schemas.microsoft.com/office/drawing/2014/main" id="{F86E94B3-A7C4-6F39-BC62-9AC98CE26C17}"/>
              </a:ext>
            </a:extLst>
          </p:cNvPr>
          <p:cNvSpPr/>
          <p:nvPr/>
        </p:nvSpPr>
        <p:spPr>
          <a:xfrm>
            <a:off x="4768236" y="2264057"/>
            <a:ext cx="2700649" cy="2487825"/>
          </a:xfrm>
          <a:prstGeom prst="noSmoking">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7184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08905" y="841621"/>
            <a:ext cx="11774190" cy="2556962"/>
          </a:xfrm>
        </p:spPr>
        <p:txBody>
          <a:bodyPr>
            <a:normAutofit fontScale="90000"/>
          </a:bodyPr>
          <a:lstStyle/>
          <a:p>
            <a:pPr algn="l"/>
            <a:r>
              <a:rPr lang="en-US" sz="4400" b="1" dirty="0" err="1">
                <a:solidFill>
                  <a:srgbClr val="0C1B55"/>
                </a:solidFill>
                <a:latin typeface="Gotham Bold" pitchFamily="50" charset="0"/>
                <a:ea typeface="Montserrat"/>
                <a:cs typeface="Montserrat"/>
                <a:sym typeface="Montserrat"/>
              </a:rPr>
              <a:t>Prevención</a:t>
            </a:r>
            <a:r>
              <a:rPr lang="en-US" sz="4400" b="1" dirty="0">
                <a:solidFill>
                  <a:srgbClr val="0C1B55"/>
                </a:solidFill>
                <a:latin typeface="Gotham Bold" pitchFamily="50" charset="0"/>
                <a:ea typeface="Montserrat"/>
                <a:cs typeface="Montserrat"/>
                <a:sym typeface="Montserrat"/>
              </a:rPr>
              <a:t> del </a:t>
            </a:r>
            <a:r>
              <a:rPr lang="en-US" sz="4400" b="1" dirty="0" err="1">
                <a:solidFill>
                  <a:srgbClr val="0C1B55"/>
                </a:solidFill>
                <a:latin typeface="Gotham Bold" pitchFamily="50" charset="0"/>
                <a:ea typeface="Montserrat"/>
                <a:cs typeface="Montserrat"/>
                <a:sym typeface="Montserrat"/>
              </a:rPr>
              <a:t>Síndrome</a:t>
            </a:r>
            <a:r>
              <a:rPr lang="en-US" sz="4400" b="1" dirty="0">
                <a:solidFill>
                  <a:srgbClr val="0C1B55"/>
                </a:solidFill>
                <a:latin typeface="Gotham Bold" pitchFamily="50" charset="0"/>
                <a:ea typeface="Montserrat"/>
                <a:cs typeface="Montserrat"/>
                <a:sym typeface="Montserrat"/>
              </a:rPr>
              <a:t> de Muerte </a:t>
            </a:r>
            <a:r>
              <a:rPr lang="en-US" sz="4400" b="1" dirty="0" err="1">
                <a:solidFill>
                  <a:srgbClr val="0C1B55"/>
                </a:solidFill>
                <a:latin typeface="Gotham Bold" pitchFamily="50" charset="0"/>
                <a:ea typeface="Montserrat"/>
                <a:cs typeface="Montserrat"/>
                <a:sym typeface="Montserrat"/>
              </a:rPr>
              <a:t>Súbita</a:t>
            </a:r>
            <a:r>
              <a:rPr lang="en-US" sz="4400" b="1" dirty="0">
                <a:solidFill>
                  <a:srgbClr val="0C1B55"/>
                </a:solidFill>
                <a:latin typeface="Gotham Bold" pitchFamily="50" charset="0"/>
                <a:ea typeface="Montserrat"/>
                <a:cs typeface="Montserrat"/>
                <a:sym typeface="Montserrat"/>
              </a:rPr>
              <a:t> del </a:t>
            </a:r>
            <a:r>
              <a:rPr lang="en-US" sz="4400" b="1" dirty="0" err="1">
                <a:solidFill>
                  <a:srgbClr val="0C1B55"/>
                </a:solidFill>
                <a:latin typeface="Gotham Bold" pitchFamily="50" charset="0"/>
                <a:ea typeface="Montserrat"/>
                <a:cs typeface="Montserrat"/>
                <a:sym typeface="Montserrat"/>
              </a:rPr>
              <a:t>Lactante</a:t>
            </a:r>
            <a:r>
              <a:rPr lang="en-US" sz="4400" b="1" dirty="0">
                <a:solidFill>
                  <a:srgbClr val="0C1B55"/>
                </a:solidFill>
                <a:latin typeface="Gotham Bold" pitchFamily="50" charset="0"/>
                <a:ea typeface="Montserrat"/>
                <a:cs typeface="Montserrat"/>
                <a:sym typeface="Montserrat"/>
              </a:rPr>
              <a:t>/</a:t>
            </a:r>
            <a:r>
              <a:rPr lang="en-US" sz="4400" b="1" dirty="0" err="1">
                <a:solidFill>
                  <a:srgbClr val="0C1B55"/>
                </a:solidFill>
                <a:latin typeface="Gotham Bold" pitchFamily="50" charset="0"/>
                <a:ea typeface="Montserrat"/>
                <a:cs typeface="Montserrat"/>
                <a:sym typeface="Montserrat"/>
              </a:rPr>
              <a:t>Bebé</a:t>
            </a:r>
            <a:r>
              <a:rPr lang="en-US" sz="4400" b="1" dirty="0">
                <a:solidFill>
                  <a:srgbClr val="0C1B55"/>
                </a:solidFill>
                <a:latin typeface="Gotham Bold" pitchFamily="50" charset="0"/>
                <a:ea typeface="Montserrat"/>
                <a:cs typeface="Montserrat"/>
                <a:sym typeface="Montserrat"/>
              </a:rPr>
              <a:t> y </a:t>
            </a:r>
            <a:r>
              <a:rPr lang="en-US" sz="4400" b="1" dirty="0" err="1">
                <a:solidFill>
                  <a:srgbClr val="0C1B55"/>
                </a:solidFill>
                <a:latin typeface="Gotham Bold" pitchFamily="50" charset="0"/>
                <a:ea typeface="Montserrat"/>
                <a:cs typeface="Montserrat"/>
                <a:sym typeface="Montserrat"/>
              </a:rPr>
              <a:t>uso</a:t>
            </a:r>
            <a:r>
              <a:rPr lang="en-US" sz="4400" b="1" dirty="0">
                <a:solidFill>
                  <a:srgbClr val="0C1B55"/>
                </a:solidFill>
                <a:latin typeface="Gotham Bold" pitchFamily="50" charset="0"/>
                <a:ea typeface="Montserrat"/>
                <a:cs typeface="Montserrat"/>
                <a:sym typeface="Montserrat"/>
              </a:rPr>
              <a:t> de </a:t>
            </a:r>
            <a:r>
              <a:rPr lang="en-US" sz="4400" b="1" dirty="0" err="1">
                <a:solidFill>
                  <a:srgbClr val="0C1B55"/>
                </a:solidFill>
                <a:latin typeface="Gotham Bold" pitchFamily="50" charset="0"/>
                <a:ea typeface="Montserrat"/>
                <a:cs typeface="Montserrat"/>
                <a:sym typeface="Montserrat"/>
              </a:rPr>
              <a:t>Prácticas</a:t>
            </a:r>
            <a:r>
              <a:rPr lang="en-US" sz="4400" b="1" dirty="0">
                <a:solidFill>
                  <a:srgbClr val="0C1B55"/>
                </a:solidFill>
                <a:latin typeface="Gotham Bold" pitchFamily="50" charset="0"/>
                <a:ea typeface="Montserrat"/>
                <a:cs typeface="Montserrat"/>
                <a:sym typeface="Montserrat"/>
              </a:rPr>
              <a:t> de </a:t>
            </a:r>
            <a:r>
              <a:rPr lang="en-US" sz="4400" b="1" dirty="0" err="1">
                <a:solidFill>
                  <a:srgbClr val="0C1B55"/>
                </a:solidFill>
                <a:latin typeface="Gotham Bold" pitchFamily="50" charset="0"/>
                <a:ea typeface="Montserrat"/>
                <a:cs typeface="Montserrat"/>
                <a:sym typeface="Montserrat"/>
              </a:rPr>
              <a:t>Sueño</a:t>
            </a:r>
            <a:r>
              <a:rPr lang="en-US" sz="4400" b="1" dirty="0">
                <a:solidFill>
                  <a:srgbClr val="0C1B55"/>
                </a:solidFill>
                <a:latin typeface="Gotham Bold" pitchFamily="50" charset="0"/>
                <a:ea typeface="Montserrat"/>
                <a:cs typeface="Montserrat"/>
                <a:sym typeface="Montserrat"/>
              </a:rPr>
              <a:t> Seguro</a:t>
            </a:r>
            <a:br>
              <a:rPr lang="en-US" sz="4000" dirty="0">
                <a:solidFill>
                  <a:srgbClr val="0C1B55"/>
                </a:solidFill>
                <a:latin typeface="Gotham Bold" pitchFamily="50" charset="0"/>
                <a:cs typeface="Calibri" panose="020F0502020204030204" pitchFamily="34" charset="0"/>
              </a:rPr>
            </a:br>
            <a:br>
              <a:rPr lang="en-US" sz="4400" dirty="0">
                <a:solidFill>
                  <a:srgbClr val="0C1B55"/>
                </a:solidFill>
                <a:latin typeface="Gotham Bold" pitchFamily="50" charset="0"/>
                <a:cs typeface="Calibri" panose="020F0502020204030204" pitchFamily="34" charset="0"/>
              </a:rPr>
            </a:b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sp>
        <p:nvSpPr>
          <p:cNvPr id="4" name="Subtitle 2">
            <a:extLst>
              <a:ext uri="{FF2B5EF4-FFF2-40B4-BE49-F238E27FC236}">
                <a16:creationId xmlns:a16="http://schemas.microsoft.com/office/drawing/2014/main" id="{966E8FD4-76C2-5F21-6AD7-B661CC254CEF}"/>
              </a:ext>
            </a:extLst>
          </p:cNvPr>
          <p:cNvSpPr>
            <a:spLocks noGrp="1"/>
          </p:cNvSpPr>
          <p:nvPr>
            <p:ph type="subTitle" idx="1"/>
          </p:nvPr>
        </p:nvSpPr>
        <p:spPr>
          <a:xfrm>
            <a:off x="958683" y="2120102"/>
            <a:ext cx="10274634" cy="3884275"/>
          </a:xfrm>
        </p:spPr>
        <p:txBody>
          <a:bodyPr>
            <a:normAutofit/>
          </a:bodyPr>
          <a:lstStyle/>
          <a:p>
            <a:pPr marL="342900" lvl="0" indent="-342900" algn="l" rtl="0">
              <a:spcBef>
                <a:spcPts val="0"/>
              </a:spcBef>
              <a:spcAft>
                <a:spcPts val="0"/>
              </a:spcAft>
              <a:buClr>
                <a:srgbClr val="00A886"/>
              </a:buClr>
              <a:buSzPts val="2100"/>
              <a:buFont typeface="Noto Sans Symbols"/>
              <a:buChar char="▪"/>
            </a:pPr>
            <a:r>
              <a:rPr lang="es-ES" sz="2400" dirty="0">
                <a:solidFill>
                  <a:srgbClr val="0C1B55"/>
                </a:solidFill>
                <a:latin typeface="Gotham Book" panose="02000604040000020004" pitchFamily="50" charset="0"/>
                <a:ea typeface="Arial"/>
                <a:cs typeface="Arial"/>
                <a:sym typeface="Arial"/>
              </a:rPr>
              <a:t>Solo en la espalda/boca arriba</a:t>
            </a:r>
            <a:endParaRPr lang="es-ES" dirty="0">
              <a:latin typeface="Gotham Book" panose="02000604040000020004" pitchFamily="50" charset="0"/>
            </a:endParaRPr>
          </a:p>
          <a:p>
            <a:pPr marL="342900" lvl="0" indent="-342900" algn="l" rtl="0">
              <a:spcBef>
                <a:spcPts val="1350"/>
              </a:spcBef>
              <a:spcAft>
                <a:spcPts val="0"/>
              </a:spcAft>
              <a:buClr>
                <a:srgbClr val="00A886"/>
              </a:buClr>
              <a:buSzPts val="2100"/>
              <a:buFont typeface="Noto Sans Symbols"/>
              <a:buChar char="▪"/>
            </a:pPr>
            <a:r>
              <a:rPr lang="es-ES" sz="2400" dirty="0">
                <a:solidFill>
                  <a:srgbClr val="0C1B55"/>
                </a:solidFill>
                <a:latin typeface="Gotham Book" panose="02000604040000020004" pitchFamily="50" charset="0"/>
                <a:ea typeface="Arial"/>
                <a:cs typeface="Arial"/>
                <a:sym typeface="Arial"/>
              </a:rPr>
              <a:t>En la cuna, un moisés o en una cuna portátil</a:t>
            </a:r>
            <a:endParaRPr lang="es-ES" dirty="0">
              <a:latin typeface="Gotham Book" panose="02000604040000020004" pitchFamily="50" charset="0"/>
            </a:endParaRPr>
          </a:p>
          <a:p>
            <a:pPr marL="342900" lvl="0" indent="-342900" algn="l" rtl="0">
              <a:spcBef>
                <a:spcPts val="1350"/>
              </a:spcBef>
              <a:spcAft>
                <a:spcPts val="0"/>
              </a:spcAft>
              <a:buClr>
                <a:srgbClr val="00A886"/>
              </a:buClr>
              <a:buSzPts val="2100"/>
              <a:buFont typeface="Noto Sans Symbols"/>
              <a:buChar char="▪"/>
            </a:pPr>
            <a:r>
              <a:rPr lang="es-ES" sz="2400" dirty="0">
                <a:solidFill>
                  <a:srgbClr val="0C1B55"/>
                </a:solidFill>
                <a:latin typeface="Gotham Book" panose="02000604040000020004" pitchFamily="50" charset="0"/>
                <a:ea typeface="Arial"/>
                <a:cs typeface="Arial"/>
                <a:sym typeface="Arial"/>
              </a:rPr>
              <a:t>En un colchón firme con una sábana bien ajustada</a:t>
            </a:r>
            <a:endParaRPr lang="es-ES" dirty="0">
              <a:latin typeface="Gotham Book" panose="02000604040000020004" pitchFamily="50" charset="0"/>
            </a:endParaRPr>
          </a:p>
          <a:p>
            <a:pPr marL="342900" lvl="0" indent="-342900" algn="l" rtl="0">
              <a:spcBef>
                <a:spcPts val="1350"/>
              </a:spcBef>
              <a:spcAft>
                <a:spcPts val="0"/>
              </a:spcAft>
              <a:buClr>
                <a:srgbClr val="00A886"/>
              </a:buClr>
              <a:buSzPts val="2100"/>
              <a:buFont typeface="Noto Sans Symbols"/>
              <a:buChar char="▪"/>
            </a:pPr>
            <a:r>
              <a:rPr lang="es-ES" sz="2400" dirty="0">
                <a:solidFill>
                  <a:srgbClr val="0C1B55"/>
                </a:solidFill>
                <a:latin typeface="Gotham Book" panose="02000604040000020004" pitchFamily="50" charset="0"/>
                <a:ea typeface="Arial"/>
                <a:cs typeface="Arial"/>
                <a:sym typeface="Arial"/>
              </a:rPr>
              <a:t>Sin cojines u otros objetos acolchonados, mantas, soportes o posicionadores</a:t>
            </a:r>
            <a:endParaRPr lang="es-ES" dirty="0">
              <a:latin typeface="Gotham Book" panose="02000604040000020004" pitchFamily="50" charset="0"/>
            </a:endParaRPr>
          </a:p>
          <a:p>
            <a:pPr marL="342900" lvl="0" indent="-342900" algn="l" rtl="0">
              <a:spcBef>
                <a:spcPts val="1350"/>
              </a:spcBef>
              <a:spcAft>
                <a:spcPts val="0"/>
              </a:spcAft>
              <a:buClr>
                <a:srgbClr val="00A886"/>
              </a:buClr>
              <a:buSzPts val="2100"/>
              <a:buFont typeface="Noto Sans Symbols"/>
              <a:buChar char="▪"/>
            </a:pPr>
            <a:r>
              <a:rPr lang="es-ES" sz="2400" dirty="0">
                <a:solidFill>
                  <a:srgbClr val="0C1B55"/>
                </a:solidFill>
                <a:latin typeface="Gotham Book" panose="02000604040000020004" pitchFamily="50" charset="0"/>
                <a:ea typeface="Arial"/>
                <a:cs typeface="Arial"/>
                <a:sym typeface="Arial"/>
              </a:rPr>
              <a:t>En la misma habitación que un adulto</a:t>
            </a:r>
            <a:endParaRPr lang="es-ES" dirty="0">
              <a:latin typeface="Gotham Book" panose="02000604040000020004" pitchFamily="50" charset="0"/>
            </a:endParaRPr>
          </a:p>
          <a:p>
            <a:endParaRPr lang="en-US" dirty="0">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p:txBody>
      </p:sp>
    </p:spTree>
    <p:extLst>
      <p:ext uri="{BB962C8B-B14F-4D97-AF65-F5344CB8AC3E}">
        <p14:creationId xmlns:p14="http://schemas.microsoft.com/office/powerpoint/2010/main" val="4214651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28648" y="1024709"/>
            <a:ext cx="13067627" cy="2556962"/>
          </a:xfrm>
        </p:spPr>
        <p:txBody>
          <a:bodyPr>
            <a:normAutofit fontScale="90000"/>
          </a:bodyPr>
          <a:lstStyle/>
          <a:p>
            <a:pPr algn="l"/>
            <a:r>
              <a:rPr lang="en-US" sz="4400" b="1" dirty="0" err="1">
                <a:solidFill>
                  <a:srgbClr val="0C1B55"/>
                </a:solidFill>
                <a:latin typeface="Gotham Bold" pitchFamily="50" charset="0"/>
                <a:ea typeface="Montserrat"/>
                <a:cs typeface="Montserrat"/>
                <a:sym typeface="Montserrat"/>
              </a:rPr>
              <a:t>Prevención</a:t>
            </a:r>
            <a:r>
              <a:rPr lang="en-US" sz="4400" b="1" dirty="0">
                <a:solidFill>
                  <a:srgbClr val="0C1B55"/>
                </a:solidFill>
                <a:latin typeface="Gotham Bold" pitchFamily="50" charset="0"/>
                <a:ea typeface="Montserrat"/>
                <a:cs typeface="Montserrat"/>
                <a:sym typeface="Montserrat"/>
              </a:rPr>
              <a:t> del </a:t>
            </a:r>
            <a:r>
              <a:rPr lang="en-US" sz="4400" b="1" dirty="0" err="1">
                <a:solidFill>
                  <a:srgbClr val="0C1B55"/>
                </a:solidFill>
                <a:latin typeface="Gotham Bold" pitchFamily="50" charset="0"/>
                <a:ea typeface="Montserrat"/>
                <a:cs typeface="Montserrat"/>
                <a:sym typeface="Montserrat"/>
              </a:rPr>
              <a:t>Síndrome</a:t>
            </a:r>
            <a:r>
              <a:rPr lang="en-US" sz="4400" b="1" dirty="0">
                <a:solidFill>
                  <a:srgbClr val="0C1B55"/>
                </a:solidFill>
                <a:latin typeface="Gotham Bold" pitchFamily="50" charset="0"/>
                <a:ea typeface="Montserrat"/>
                <a:cs typeface="Montserrat"/>
                <a:sym typeface="Montserrat"/>
              </a:rPr>
              <a:t> de Muerte </a:t>
            </a:r>
            <a:r>
              <a:rPr lang="en-US" sz="4400" b="1" dirty="0" err="1">
                <a:solidFill>
                  <a:srgbClr val="0C1B55"/>
                </a:solidFill>
                <a:latin typeface="Gotham Bold" pitchFamily="50" charset="0"/>
                <a:ea typeface="Montserrat"/>
                <a:cs typeface="Montserrat"/>
                <a:sym typeface="Montserrat"/>
              </a:rPr>
              <a:t>Súbita</a:t>
            </a:r>
            <a:br>
              <a:rPr lang="en-US" sz="4400" b="1" dirty="0">
                <a:solidFill>
                  <a:srgbClr val="0C1B55"/>
                </a:solidFill>
                <a:latin typeface="Gotham Bold" pitchFamily="50" charset="0"/>
                <a:ea typeface="Montserrat"/>
                <a:cs typeface="Montserrat"/>
                <a:sym typeface="Montserrat"/>
              </a:rPr>
            </a:br>
            <a:r>
              <a:rPr lang="en-US" sz="4400" b="1" dirty="0">
                <a:solidFill>
                  <a:srgbClr val="0C1B55"/>
                </a:solidFill>
                <a:latin typeface="Gotham Bold" pitchFamily="50" charset="0"/>
                <a:ea typeface="Montserrat"/>
                <a:cs typeface="Montserrat"/>
                <a:sym typeface="Montserrat"/>
              </a:rPr>
              <a:t>del </a:t>
            </a:r>
            <a:r>
              <a:rPr lang="en-US" sz="4400" b="1" dirty="0" err="1">
                <a:solidFill>
                  <a:srgbClr val="0C1B55"/>
                </a:solidFill>
                <a:latin typeface="Gotham Bold" pitchFamily="50" charset="0"/>
                <a:ea typeface="Montserrat"/>
                <a:cs typeface="Montserrat"/>
                <a:sym typeface="Montserrat"/>
              </a:rPr>
              <a:t>Lactante</a:t>
            </a:r>
            <a:r>
              <a:rPr lang="en-US" sz="4400" b="1" dirty="0">
                <a:solidFill>
                  <a:srgbClr val="0C1B55"/>
                </a:solidFill>
                <a:latin typeface="Gotham Bold" pitchFamily="50" charset="0"/>
                <a:ea typeface="Montserrat"/>
                <a:cs typeface="Montserrat"/>
                <a:sym typeface="Montserrat"/>
              </a:rPr>
              <a:t>/</a:t>
            </a:r>
            <a:r>
              <a:rPr lang="en-US" sz="4400" b="1" dirty="0" err="1">
                <a:solidFill>
                  <a:srgbClr val="0C1B55"/>
                </a:solidFill>
                <a:latin typeface="Gotham Bold" pitchFamily="50" charset="0"/>
                <a:ea typeface="Montserrat"/>
                <a:cs typeface="Montserrat"/>
                <a:sym typeface="Montserrat"/>
              </a:rPr>
              <a:t>Bebé</a:t>
            </a:r>
            <a:r>
              <a:rPr lang="en-US" sz="4400" b="1" dirty="0">
                <a:solidFill>
                  <a:srgbClr val="0C1B55"/>
                </a:solidFill>
                <a:latin typeface="Gotham Bold" pitchFamily="50" charset="0"/>
                <a:ea typeface="Montserrat"/>
                <a:cs typeface="Montserrat"/>
                <a:sym typeface="Montserrat"/>
              </a:rPr>
              <a:t> y </a:t>
            </a:r>
            <a:r>
              <a:rPr lang="en-US" sz="4400" b="1" dirty="0" err="1">
                <a:solidFill>
                  <a:srgbClr val="0C1B55"/>
                </a:solidFill>
                <a:latin typeface="Gotham Bold" pitchFamily="50" charset="0"/>
                <a:ea typeface="Montserrat"/>
                <a:cs typeface="Montserrat"/>
                <a:sym typeface="Montserrat"/>
              </a:rPr>
              <a:t>uso</a:t>
            </a:r>
            <a:r>
              <a:rPr lang="en-US" sz="4400" b="1" dirty="0">
                <a:solidFill>
                  <a:srgbClr val="0C1B55"/>
                </a:solidFill>
                <a:latin typeface="Gotham Bold" pitchFamily="50" charset="0"/>
                <a:ea typeface="Montserrat"/>
                <a:cs typeface="Montserrat"/>
                <a:sym typeface="Montserrat"/>
              </a:rPr>
              <a:t> de </a:t>
            </a:r>
            <a:r>
              <a:rPr lang="en-US" sz="4400" b="1" dirty="0" err="1">
                <a:solidFill>
                  <a:srgbClr val="0C1B55"/>
                </a:solidFill>
                <a:latin typeface="Gotham Bold" pitchFamily="50" charset="0"/>
                <a:ea typeface="Montserrat"/>
                <a:cs typeface="Montserrat"/>
                <a:sym typeface="Montserrat"/>
              </a:rPr>
              <a:t>Prácticas</a:t>
            </a:r>
            <a:r>
              <a:rPr lang="en-US" sz="4400" b="1" dirty="0">
                <a:solidFill>
                  <a:srgbClr val="0C1B55"/>
                </a:solidFill>
                <a:latin typeface="Gotham Bold" pitchFamily="50" charset="0"/>
                <a:ea typeface="Montserrat"/>
                <a:cs typeface="Montserrat"/>
                <a:sym typeface="Montserrat"/>
              </a:rPr>
              <a:t> </a:t>
            </a:r>
            <a:br>
              <a:rPr lang="en-US" sz="4400" b="1" dirty="0">
                <a:solidFill>
                  <a:srgbClr val="0C1B55"/>
                </a:solidFill>
                <a:latin typeface="Gotham Bold" pitchFamily="50" charset="0"/>
                <a:ea typeface="Montserrat"/>
                <a:cs typeface="Montserrat"/>
                <a:sym typeface="Montserrat"/>
              </a:rPr>
            </a:br>
            <a:r>
              <a:rPr lang="en-US" sz="4400" b="1" dirty="0">
                <a:solidFill>
                  <a:srgbClr val="0C1B55"/>
                </a:solidFill>
                <a:latin typeface="Gotham Bold" pitchFamily="50" charset="0"/>
                <a:ea typeface="Montserrat"/>
                <a:cs typeface="Montserrat"/>
                <a:sym typeface="Montserrat"/>
              </a:rPr>
              <a:t>de </a:t>
            </a:r>
            <a:r>
              <a:rPr lang="en-US" sz="4400" b="1" dirty="0" err="1">
                <a:solidFill>
                  <a:srgbClr val="0C1B55"/>
                </a:solidFill>
                <a:latin typeface="Gotham Bold" pitchFamily="50" charset="0"/>
                <a:ea typeface="Montserrat"/>
                <a:cs typeface="Montserrat"/>
                <a:sym typeface="Montserrat"/>
              </a:rPr>
              <a:t>Sueño</a:t>
            </a:r>
            <a:r>
              <a:rPr lang="en-US" sz="4400" b="1" dirty="0">
                <a:solidFill>
                  <a:srgbClr val="0C1B55"/>
                </a:solidFill>
                <a:latin typeface="Gotham Bold" pitchFamily="50" charset="0"/>
                <a:ea typeface="Montserrat"/>
                <a:cs typeface="Montserrat"/>
                <a:sym typeface="Montserrat"/>
              </a:rPr>
              <a:t> Seguro: </a:t>
            </a:r>
            <a:r>
              <a:rPr lang="en-US" sz="4400" b="1" dirty="0" err="1">
                <a:solidFill>
                  <a:srgbClr val="0C1B55"/>
                </a:solidFill>
                <a:latin typeface="Gotham Bold" pitchFamily="50" charset="0"/>
                <a:ea typeface="Montserrat"/>
                <a:cs typeface="Montserrat"/>
                <a:sym typeface="Montserrat"/>
              </a:rPr>
              <a:t>Asfixia</a:t>
            </a:r>
            <a:br>
              <a:rPr lang="en-US" sz="4000" dirty="0">
                <a:solidFill>
                  <a:srgbClr val="0C1B55"/>
                </a:solidFill>
                <a:latin typeface="Gotham Bold" pitchFamily="50" charset="0"/>
                <a:cs typeface="Calibri" panose="020F0502020204030204" pitchFamily="34" charset="0"/>
              </a:rPr>
            </a:br>
            <a:br>
              <a:rPr lang="en-US" sz="4400" dirty="0">
                <a:solidFill>
                  <a:srgbClr val="0C1B55"/>
                </a:solidFill>
                <a:latin typeface="Gotham Bold" pitchFamily="50" charset="0"/>
                <a:cs typeface="Calibri" panose="020F0502020204030204" pitchFamily="34" charset="0"/>
              </a:rPr>
            </a:b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pic>
        <p:nvPicPr>
          <p:cNvPr id="3" name="Online Media 8" title="SIDS Choking">
            <a:hlinkClick r:id="" action="ppaction://media"/>
            <a:extLst>
              <a:ext uri="{FF2B5EF4-FFF2-40B4-BE49-F238E27FC236}">
                <a16:creationId xmlns:a16="http://schemas.microsoft.com/office/drawing/2014/main" id="{C6ADBB3C-DC25-FE78-6E71-CD6545FEC327}"/>
              </a:ext>
            </a:extLst>
          </p:cNvPr>
          <p:cNvPicPr>
            <a:picLocks noRot="1" noChangeAspect="1"/>
          </p:cNvPicPr>
          <p:nvPr>
            <a:videoFile r:link="rId1"/>
          </p:nvPr>
        </p:nvPicPr>
        <p:blipFill>
          <a:blip r:embed="rId5"/>
          <a:stretch>
            <a:fillRect/>
          </a:stretch>
        </p:blipFill>
        <p:spPr>
          <a:xfrm>
            <a:off x="2536171" y="2076485"/>
            <a:ext cx="7339027" cy="4146550"/>
          </a:xfrm>
          <a:prstGeom prst="rect">
            <a:avLst/>
          </a:prstGeom>
        </p:spPr>
      </p:pic>
    </p:spTree>
    <p:extLst>
      <p:ext uri="{BB962C8B-B14F-4D97-AF65-F5344CB8AC3E}">
        <p14:creationId xmlns:p14="http://schemas.microsoft.com/office/powerpoint/2010/main" val="109497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dirty="0">
                <a:solidFill>
                  <a:srgbClr val="0C1B55"/>
                </a:solidFill>
                <a:latin typeface="Gotham Bold" pitchFamily="50" charset="0"/>
                <a:cs typeface="Calibri" panose="020F0502020204030204" pitchFamily="34" charset="0"/>
              </a:rPr>
              <a:t>Prevention of Sudden Infant Death Syndrome and the Use of Safe Sleep Practices</a:t>
            </a:r>
            <a:br>
              <a:rPr lang="en-US" sz="4000" dirty="0">
                <a:solidFill>
                  <a:srgbClr val="0C1B55"/>
                </a:solidFill>
                <a:latin typeface="Gotham Bold" pitchFamily="50" charset="0"/>
                <a:cs typeface="Calibri" panose="020F0502020204030204" pitchFamily="34" charset="0"/>
              </a:rPr>
            </a:br>
            <a:br>
              <a:rPr lang="en-US" sz="4400" dirty="0">
                <a:solidFill>
                  <a:srgbClr val="0C1B55"/>
                </a:solidFill>
                <a:latin typeface="Gotham Bold" pitchFamily="50" charset="0"/>
                <a:cs typeface="Calibri" panose="020F0502020204030204" pitchFamily="34" charset="0"/>
              </a:rPr>
            </a:br>
            <a:br>
              <a:rPr lang="en-US" sz="40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pic>
        <p:nvPicPr>
          <p:cNvPr id="4" name="Picture 3" descr="A diagram of a baby's seat&#10;&#10;Description automatically generated">
            <a:extLst>
              <a:ext uri="{FF2B5EF4-FFF2-40B4-BE49-F238E27FC236}">
                <a16:creationId xmlns:a16="http://schemas.microsoft.com/office/drawing/2014/main" id="{F2AF9B22-7001-AE2F-3962-26B1EAC5E05C}"/>
              </a:ext>
            </a:extLst>
          </p:cNvPr>
          <p:cNvPicPr>
            <a:picLocks noChangeAspect="1"/>
          </p:cNvPicPr>
          <p:nvPr/>
        </p:nvPicPr>
        <p:blipFill rotWithShape="1">
          <a:blip r:embed="rId4"/>
          <a:srcRect l="5808" t="7324" r="4564" b="2512"/>
          <a:stretch/>
        </p:blipFill>
        <p:spPr>
          <a:xfrm>
            <a:off x="1785257" y="1453242"/>
            <a:ext cx="8621485" cy="4569915"/>
          </a:xfrm>
          <a:prstGeom prst="rect">
            <a:avLst/>
          </a:prstGeom>
        </p:spPr>
      </p:pic>
      <p:sp>
        <p:nvSpPr>
          <p:cNvPr id="5" name="Google Shape;458;p31">
            <a:extLst>
              <a:ext uri="{FF2B5EF4-FFF2-40B4-BE49-F238E27FC236}">
                <a16:creationId xmlns:a16="http://schemas.microsoft.com/office/drawing/2014/main" id="{98974EE6-C4A1-6B83-3DAD-93A6D0A922F1}"/>
              </a:ext>
            </a:extLst>
          </p:cNvPr>
          <p:cNvSpPr txBox="1"/>
          <p:nvPr/>
        </p:nvSpPr>
        <p:spPr>
          <a:xfrm>
            <a:off x="1613209" y="5340154"/>
            <a:ext cx="338413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La cabeza </a:t>
            </a:r>
            <a:r>
              <a:rPr lang="en-US" sz="1800" b="1" dirty="0" err="1">
                <a:solidFill>
                  <a:schemeClr val="dk1"/>
                </a:solidFill>
                <a:latin typeface="Calibri"/>
                <a:ea typeface="Calibri"/>
                <a:cs typeface="Calibri"/>
                <a:sym typeface="Calibri"/>
              </a:rPr>
              <a:t>gira</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hacia</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el</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costado</a:t>
            </a:r>
            <a:r>
              <a:rPr lang="en-US" sz="1800" b="1" dirty="0">
                <a:solidFill>
                  <a:schemeClr val="dk1"/>
                </a:solidFill>
                <a:latin typeface="Calibri"/>
                <a:ea typeface="Calibri"/>
                <a:cs typeface="Calibri"/>
                <a:sym typeface="Calibri"/>
              </a:rPr>
              <a:t> del </a:t>
            </a:r>
            <a:r>
              <a:rPr lang="en-US" sz="1800" b="1" dirty="0" err="1">
                <a:solidFill>
                  <a:schemeClr val="dk1"/>
                </a:solidFill>
                <a:latin typeface="Calibri"/>
                <a:ea typeface="Calibri"/>
                <a:cs typeface="Calibri"/>
                <a:sym typeface="Calibri"/>
              </a:rPr>
              <a:t>cojín</a:t>
            </a:r>
            <a:endParaRPr sz="1800" b="1" dirty="0">
              <a:solidFill>
                <a:schemeClr val="dk1"/>
              </a:solidFill>
              <a:latin typeface="Calibri"/>
              <a:ea typeface="Calibri"/>
              <a:cs typeface="Calibri"/>
              <a:sym typeface="Calibri"/>
            </a:endParaRPr>
          </a:p>
        </p:txBody>
      </p:sp>
      <p:pic>
        <p:nvPicPr>
          <p:cNvPr id="6" name="Google Shape;459;p31" descr="A white rectangular sign with black text&#10;&#10;Description automatically generated">
            <a:extLst>
              <a:ext uri="{FF2B5EF4-FFF2-40B4-BE49-F238E27FC236}">
                <a16:creationId xmlns:a16="http://schemas.microsoft.com/office/drawing/2014/main" id="{C16BF8C7-BAA6-1172-2139-D23AE18422CF}"/>
              </a:ext>
            </a:extLst>
          </p:cNvPr>
          <p:cNvPicPr preferRelativeResize="0"/>
          <p:nvPr/>
        </p:nvPicPr>
        <p:blipFill rotWithShape="1">
          <a:blip r:embed="rId5">
            <a:alphaModFix/>
          </a:blip>
          <a:srcRect/>
          <a:stretch/>
        </p:blipFill>
        <p:spPr>
          <a:xfrm>
            <a:off x="5190008" y="5303482"/>
            <a:ext cx="2219136" cy="774259"/>
          </a:xfrm>
          <a:prstGeom prst="rect">
            <a:avLst/>
          </a:prstGeom>
          <a:noFill/>
          <a:ln>
            <a:noFill/>
          </a:ln>
        </p:spPr>
      </p:pic>
      <p:sp>
        <p:nvSpPr>
          <p:cNvPr id="7" name="Google Shape;460;p31">
            <a:extLst>
              <a:ext uri="{FF2B5EF4-FFF2-40B4-BE49-F238E27FC236}">
                <a16:creationId xmlns:a16="http://schemas.microsoft.com/office/drawing/2014/main" id="{74C8D577-18D9-6372-91D2-BDA49320EE71}"/>
              </a:ext>
            </a:extLst>
          </p:cNvPr>
          <p:cNvSpPr txBox="1"/>
          <p:nvPr/>
        </p:nvSpPr>
        <p:spPr>
          <a:xfrm>
            <a:off x="8182378" y="5340154"/>
            <a:ext cx="2004977"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La cabeza </a:t>
            </a:r>
            <a:r>
              <a:rPr lang="en-US" sz="1800" b="1" dirty="0" err="1">
                <a:solidFill>
                  <a:schemeClr val="dk1"/>
                </a:solidFill>
                <a:latin typeface="Calibri"/>
                <a:ea typeface="Calibri"/>
                <a:cs typeface="Calibri"/>
                <a:sym typeface="Calibri"/>
              </a:rPr>
              <a:t>recae</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hacia</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delante</a:t>
            </a:r>
            <a:endParaRPr sz="1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799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CD4E76-6388-2D4B-AF7D-A0DFA24A7B60}"/>
              </a:ext>
              <a:ext uri="{C183D7F6-B498-43B3-948B-1728B52AA6E4}">
                <adec:decorative xmlns:adec="http://schemas.microsoft.com/office/drawing/2017/decorative" val="1"/>
              </a:ext>
            </a:extLst>
          </p:cNvPr>
          <p:cNvGrpSpPr/>
          <p:nvPr/>
        </p:nvGrpSpPr>
        <p:grpSpPr>
          <a:xfrm>
            <a:off x="0" y="-2113"/>
            <a:ext cx="12336087" cy="6860112"/>
            <a:chOff x="0" y="-2113"/>
            <a:chExt cx="12336087" cy="6860112"/>
          </a:xfrm>
        </p:grpSpPr>
        <p:pic>
          <p:nvPicPr>
            <p:cNvPr id="7" name="Google Shape;96;p2">
              <a:extLst>
                <a:ext uri="{FF2B5EF4-FFF2-40B4-BE49-F238E27FC236}">
                  <a16:creationId xmlns:a16="http://schemas.microsoft.com/office/drawing/2014/main" id="{527AC127-3C87-3148-063D-6709C900DAF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5" name="Picture 4">
              <a:extLst>
                <a:ext uri="{FF2B5EF4-FFF2-40B4-BE49-F238E27FC236}">
                  <a16:creationId xmlns:a16="http://schemas.microsoft.com/office/drawing/2014/main" id="{9C2805D9-5EF0-11AF-F531-B3813E9C11A5}"/>
                </a:ext>
              </a:extLst>
            </p:cNvPr>
            <p:cNvPicPr>
              <a:picLocks noChangeAspect="1"/>
            </p:cNvPicPr>
            <p:nvPr/>
          </p:nvPicPr>
          <p:blipFill rotWithShape="1">
            <a:blip r:embed="rId4"/>
            <a:srcRect t="776" b="5190"/>
            <a:stretch/>
          </p:blipFill>
          <p:spPr>
            <a:xfrm>
              <a:off x="0" y="-2113"/>
              <a:ext cx="12336087" cy="3406877"/>
            </a:xfrm>
            <a:prstGeom prst="rect">
              <a:avLst/>
            </a:prstGeom>
          </p:spPr>
        </p:pic>
        <p:cxnSp>
          <p:nvCxnSpPr>
            <p:cNvPr id="9" name="Straight Connector 8">
              <a:extLst>
                <a:ext uri="{FF2B5EF4-FFF2-40B4-BE49-F238E27FC236}">
                  <a16:creationId xmlns:a16="http://schemas.microsoft.com/office/drawing/2014/main" id="{21187ED9-CE98-3684-EF76-FBD655BD4CD1}"/>
                </a:ext>
              </a:extLst>
            </p:cNvPr>
            <p:cNvCxnSpPr/>
            <p:nvPr/>
          </p:nvCxnSpPr>
          <p:spPr>
            <a:xfrm>
              <a:off x="0" y="3397055"/>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2E123797-EB32-B402-E78D-486D0504C8AA}"/>
                </a:ext>
              </a:extLst>
            </p:cNvPr>
            <p:cNvCxnSpPr/>
            <p:nvPr/>
          </p:nvCxnSpPr>
          <p:spPr>
            <a:xfrm>
              <a:off x="0" y="3507418"/>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1005088" y="3817314"/>
            <a:ext cx="4931017" cy="713294"/>
          </a:xfrm>
        </p:spPr>
        <p:txBody>
          <a:bodyPr>
            <a:normAutofit/>
          </a:bodyPr>
          <a:lstStyle/>
          <a:p>
            <a:pPr algn="l"/>
            <a:r>
              <a:rPr lang="en-US" sz="4000" b="1" dirty="0" err="1">
                <a:solidFill>
                  <a:srgbClr val="0C1B55"/>
                </a:solidFill>
                <a:latin typeface="Montserrat"/>
                <a:ea typeface="Montserrat"/>
                <a:cs typeface="Montserrat"/>
                <a:sym typeface="Montserrat"/>
              </a:rPr>
              <a:t>Pausa</a:t>
            </a:r>
            <a:r>
              <a:rPr lang="en-US" sz="4000" b="1" dirty="0">
                <a:solidFill>
                  <a:srgbClr val="0C1B55"/>
                </a:solidFill>
                <a:latin typeface="Montserrat"/>
                <a:ea typeface="Montserrat"/>
                <a:cs typeface="Montserrat"/>
                <a:sym typeface="Montserrat"/>
              </a:rPr>
              <a:t>/</a:t>
            </a:r>
            <a:r>
              <a:rPr lang="en-US" sz="4000" b="1" dirty="0" err="1">
                <a:solidFill>
                  <a:srgbClr val="0C1B55"/>
                </a:solidFill>
                <a:latin typeface="Montserrat"/>
                <a:ea typeface="Montserrat"/>
                <a:cs typeface="Montserrat"/>
                <a:sym typeface="Montserrat"/>
              </a:rPr>
              <a:t>descanso</a:t>
            </a:r>
            <a:endParaRPr lang="en-US" sz="4000" dirty="0">
              <a:solidFill>
                <a:srgbClr val="0C1B55"/>
              </a:solidFill>
              <a:latin typeface="Gotham Bold" pitchFamily="50" charset="0"/>
            </a:endParaRPr>
          </a:p>
        </p:txBody>
      </p:sp>
      <p:sp>
        <p:nvSpPr>
          <p:cNvPr id="8" name="Title 1">
            <a:extLst>
              <a:ext uri="{FF2B5EF4-FFF2-40B4-BE49-F238E27FC236}">
                <a16:creationId xmlns:a16="http://schemas.microsoft.com/office/drawing/2014/main" id="{66668963-2B94-9E23-32ED-BC6C20126AB6}"/>
              </a:ext>
            </a:extLst>
          </p:cNvPr>
          <p:cNvSpPr txBox="1">
            <a:spLocks/>
          </p:cNvSpPr>
          <p:nvPr/>
        </p:nvSpPr>
        <p:spPr>
          <a:xfrm>
            <a:off x="1005088" y="4497948"/>
            <a:ext cx="9715500" cy="1866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400" dirty="0">
                <a:solidFill>
                  <a:srgbClr val="0C1B55"/>
                </a:solidFill>
                <a:latin typeface="Gotham Book" panose="02000604040000020004" pitchFamily="50" charset="0"/>
                <a:ea typeface="Arial"/>
                <a:cs typeface="Arial"/>
                <a:sym typeface="Arial"/>
              </a:rPr>
              <a:t>Por favor, </a:t>
            </a:r>
            <a:r>
              <a:rPr lang="en-US" sz="2400" dirty="0" err="1">
                <a:solidFill>
                  <a:srgbClr val="0C1B55"/>
                </a:solidFill>
                <a:latin typeface="Gotham Book" panose="02000604040000020004" pitchFamily="50" charset="0"/>
                <a:ea typeface="Arial"/>
                <a:cs typeface="Arial"/>
                <a:sym typeface="Arial"/>
              </a:rPr>
              <a:t>regrese</a:t>
            </a:r>
            <a:r>
              <a:rPr lang="en-US" sz="2400" dirty="0">
                <a:solidFill>
                  <a:srgbClr val="0C1B55"/>
                </a:solidFill>
                <a:latin typeface="Gotham Book" panose="02000604040000020004" pitchFamily="50" charset="0"/>
                <a:ea typeface="Arial"/>
                <a:cs typeface="Arial"/>
                <a:sym typeface="Arial"/>
              </a:rPr>
              <a:t> </a:t>
            </a:r>
            <a:r>
              <a:rPr lang="en-US" sz="2400" dirty="0" err="1">
                <a:solidFill>
                  <a:srgbClr val="0C1B55"/>
                </a:solidFill>
                <a:latin typeface="Gotham Book" panose="02000604040000020004" pitchFamily="50" charset="0"/>
                <a:ea typeface="Arial"/>
                <a:cs typeface="Arial"/>
                <a:sym typeface="Arial"/>
              </a:rPr>
              <a:t>en</a:t>
            </a:r>
            <a:r>
              <a:rPr lang="en-US" sz="2400" dirty="0">
                <a:solidFill>
                  <a:srgbClr val="0C1B55"/>
                </a:solidFill>
                <a:latin typeface="Gotham Book" panose="02000604040000020004" pitchFamily="50" charset="0"/>
                <a:ea typeface="Arial"/>
                <a:cs typeface="Arial"/>
                <a:sym typeface="Arial"/>
              </a:rPr>
              <a:t> 5 </a:t>
            </a:r>
            <a:r>
              <a:rPr lang="en-US" sz="2400" dirty="0" err="1">
                <a:solidFill>
                  <a:srgbClr val="0C1B55"/>
                </a:solidFill>
                <a:latin typeface="Gotham Book" panose="02000604040000020004" pitchFamily="50" charset="0"/>
                <a:ea typeface="Arial"/>
                <a:cs typeface="Arial"/>
                <a:sym typeface="Arial"/>
              </a:rPr>
              <a:t>minutos</a:t>
            </a:r>
            <a:r>
              <a:rPr lang="en-US" sz="2400" dirty="0">
                <a:solidFill>
                  <a:srgbClr val="0C1B55"/>
                </a:solidFill>
                <a:latin typeface="Gotham Book" panose="02000604040000020004" pitchFamily="50" charset="0"/>
                <a:ea typeface="Arial"/>
                <a:cs typeface="Arial"/>
                <a:sym typeface="Arial"/>
              </a:rPr>
              <a:t> </a:t>
            </a:r>
            <a:endParaRPr lang="en-US" sz="900" dirty="0">
              <a:latin typeface="Gotham Book" panose="02000604040000020004" pitchFamily="50" charset="0"/>
            </a:endParaRPr>
          </a:p>
          <a:p>
            <a:pPr>
              <a:spcAft>
                <a:spcPts val="1200"/>
              </a:spcAft>
            </a:pPr>
            <a:endParaRPr lang="en-US" sz="24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788657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i="0" u="none" strike="noStrike" cap="none" dirty="0" err="1">
                <a:solidFill>
                  <a:schemeClr val="lt1"/>
                </a:solidFill>
                <a:latin typeface="Montserrat"/>
                <a:ea typeface="Montserrat"/>
                <a:cs typeface="Montserrat"/>
                <a:sym typeface="Montserrat"/>
              </a:rPr>
              <a:t>Seguridad</a:t>
            </a:r>
            <a:r>
              <a:rPr lang="en-US" sz="4400" b="1" i="0" u="none" strike="noStrike" cap="none" dirty="0">
                <a:solidFill>
                  <a:schemeClr val="lt1"/>
                </a:solidFill>
                <a:latin typeface="Montserrat"/>
                <a:ea typeface="Montserrat"/>
                <a:cs typeface="Montserrat"/>
                <a:sym typeface="Montserrat"/>
              </a:rPr>
              <a:t> de las </a:t>
            </a:r>
            <a:r>
              <a:rPr lang="en-US" sz="4400" b="1" i="0" u="none" strike="noStrike" cap="none" dirty="0" err="1">
                <a:solidFill>
                  <a:schemeClr val="lt1"/>
                </a:solidFill>
                <a:latin typeface="Montserrat"/>
                <a:ea typeface="Montserrat"/>
                <a:cs typeface="Montserrat"/>
                <a:sym typeface="Montserrat"/>
              </a:rPr>
              <a:t>Instalaciones</a:t>
            </a:r>
            <a:r>
              <a:rPr lang="en-US" sz="4400" b="1" i="0" u="none" strike="noStrike" cap="none" dirty="0">
                <a:solidFill>
                  <a:schemeClr val="lt1"/>
                </a:solidFill>
                <a:latin typeface="Montserrat"/>
                <a:ea typeface="Montserrat"/>
                <a:cs typeface="Montserrat"/>
                <a:sym typeface="Montserrat"/>
              </a:rPr>
              <a:t> y </a:t>
            </a:r>
            <a:r>
              <a:rPr lang="en-US" sz="4400" b="1" i="0" u="none" strike="noStrike" cap="none" dirty="0" err="1">
                <a:solidFill>
                  <a:schemeClr val="lt1"/>
                </a:solidFill>
                <a:latin typeface="Montserrat"/>
                <a:ea typeface="Montserrat"/>
                <a:cs typeface="Montserrat"/>
                <a:sym typeface="Montserrat"/>
              </a:rPr>
              <a:t>Estructuras</a:t>
            </a:r>
            <a:r>
              <a:rPr lang="en-US" sz="4400" b="1" i="0" u="none" strike="noStrike" cap="none" dirty="0">
                <a:solidFill>
                  <a:schemeClr val="lt1"/>
                </a:solidFill>
                <a:latin typeface="Montserrat"/>
                <a:ea typeface="Montserrat"/>
                <a:cs typeface="Montserrat"/>
                <a:sym typeface="Montserrat"/>
              </a:rPr>
              <a:t> </a:t>
            </a:r>
            <a:r>
              <a:rPr lang="en-US" sz="4400" b="1" i="0" u="none" strike="noStrike" cap="none" dirty="0" err="1">
                <a:solidFill>
                  <a:schemeClr val="lt1"/>
                </a:solidFill>
                <a:latin typeface="Montserrat"/>
                <a:ea typeface="Montserrat"/>
                <a:cs typeface="Montserrat"/>
                <a:sym typeface="Montserrat"/>
              </a:rPr>
              <a:t>Físicas</a:t>
            </a: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233840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448811" y="725080"/>
            <a:ext cx="11294378" cy="1169034"/>
          </a:xfrm>
        </p:spPr>
        <p:txBody>
          <a:bodyPr>
            <a:noAutofit/>
          </a:bodyPr>
          <a:lstStyle/>
          <a:p>
            <a:pPr algn="l"/>
            <a:r>
              <a:rPr lang="es-ES" sz="4000" dirty="0">
                <a:solidFill>
                  <a:srgbClr val="0C1B55"/>
                </a:solidFill>
                <a:latin typeface="Gotham Bold" pitchFamily="50" charset="0"/>
                <a:ea typeface="Arial"/>
                <a:cs typeface="Arial"/>
                <a:sym typeface="Arial"/>
              </a:rPr>
              <a:t>Seguridad de las Instalaciones y Estructuras Físicas: Lesiones Graves</a:t>
            </a:r>
            <a:br>
              <a:rPr lang="es-ES" sz="1000" dirty="0"/>
            </a:br>
            <a:endParaRPr lang="en-US" sz="4000" dirty="0">
              <a:solidFill>
                <a:srgbClr val="0C1B55"/>
              </a:solidFill>
              <a:latin typeface="Gotham Bold" pitchFamily="50"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79C37C00-EAF7-DEA6-01DF-8AFC24B56FC0}"/>
              </a:ext>
            </a:extLst>
          </p:cNvPr>
          <p:cNvSpPr/>
          <p:nvPr/>
        </p:nvSpPr>
        <p:spPr>
          <a:xfrm>
            <a:off x="1197836" y="1713160"/>
            <a:ext cx="9535886" cy="3461657"/>
          </a:xfrm>
          <a:prstGeom prst="roundRect">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Gotham Book" panose="02000604040000020004" pitchFamily="50" charset="0"/>
            </a:endParaRPr>
          </a:p>
          <a:p>
            <a:pPr algn="ctr"/>
            <a:r>
              <a:rPr lang="en-US" sz="2800" b="1" dirty="0">
                <a:latin typeface="Gotham Book" panose="02000604040000020004" pitchFamily="50" charset="0"/>
              </a:rPr>
              <a:t>“</a:t>
            </a:r>
            <a:r>
              <a:rPr lang="en-US" sz="2800" b="1" dirty="0">
                <a:solidFill>
                  <a:schemeClr val="bg1"/>
                </a:solidFill>
                <a:latin typeface="Gotham Book" panose="02000604040000020004" pitchFamily="50" charset="0"/>
                <a:ea typeface="Arial"/>
                <a:cs typeface="Arial"/>
                <a:sym typeface="Arial"/>
              </a:rPr>
              <a:t>Las </a:t>
            </a:r>
            <a:r>
              <a:rPr lang="en-US" sz="2800" b="1" dirty="0" err="1">
                <a:solidFill>
                  <a:schemeClr val="bg1"/>
                </a:solidFill>
                <a:latin typeface="Gotham Book" panose="02000604040000020004" pitchFamily="50" charset="0"/>
                <a:ea typeface="Arial"/>
                <a:cs typeface="Arial"/>
                <a:sym typeface="Arial"/>
              </a:rPr>
              <a:t>lesiones</a:t>
            </a:r>
            <a:r>
              <a:rPr lang="en-US" sz="2800" b="1" dirty="0">
                <a:solidFill>
                  <a:schemeClr val="bg1"/>
                </a:solidFill>
                <a:latin typeface="Gotham Book" panose="02000604040000020004" pitchFamily="50" charset="0"/>
                <a:ea typeface="Arial"/>
                <a:cs typeface="Arial"/>
                <a:sym typeface="Arial"/>
              </a:rPr>
              <a:t> no </a:t>
            </a:r>
            <a:r>
              <a:rPr lang="en-US" sz="2800" b="1" dirty="0" err="1">
                <a:solidFill>
                  <a:schemeClr val="bg1"/>
                </a:solidFill>
                <a:latin typeface="Gotham Book" panose="02000604040000020004" pitchFamily="50" charset="0"/>
                <a:ea typeface="Arial"/>
                <a:cs typeface="Arial"/>
                <a:sym typeface="Arial"/>
              </a:rPr>
              <a:t>intencionadas</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como</a:t>
            </a:r>
            <a:r>
              <a:rPr lang="en-US" sz="2800" b="1" dirty="0">
                <a:solidFill>
                  <a:schemeClr val="bg1"/>
                </a:solidFill>
                <a:latin typeface="Gotham Book" panose="02000604040000020004" pitchFamily="50" charset="0"/>
                <a:ea typeface="Arial"/>
                <a:cs typeface="Arial"/>
                <a:sym typeface="Arial"/>
              </a:rPr>
              <a:t> las </a:t>
            </a:r>
            <a:r>
              <a:rPr lang="en-US" sz="2800" b="1" dirty="0" err="1">
                <a:solidFill>
                  <a:schemeClr val="bg1"/>
                </a:solidFill>
                <a:latin typeface="Gotham Book" panose="02000604040000020004" pitchFamily="50" charset="0"/>
                <a:ea typeface="Arial"/>
                <a:cs typeface="Arial"/>
                <a:sym typeface="Arial"/>
              </a:rPr>
              <a:t>causadas</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por</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quemaduras</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ahogamientos</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caídas</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envenenamientos</a:t>
            </a:r>
            <a:r>
              <a:rPr lang="en-US" sz="2800" b="1" dirty="0">
                <a:solidFill>
                  <a:schemeClr val="bg1"/>
                </a:solidFill>
                <a:latin typeface="Gotham Book" panose="02000604040000020004" pitchFamily="50" charset="0"/>
                <a:ea typeface="Arial"/>
                <a:cs typeface="Arial"/>
                <a:sym typeface="Arial"/>
              </a:rPr>
              <a:t> y </a:t>
            </a:r>
            <a:r>
              <a:rPr lang="en-US" sz="2800" b="1" dirty="0" err="1">
                <a:solidFill>
                  <a:schemeClr val="bg1"/>
                </a:solidFill>
                <a:latin typeface="Gotham Book" panose="02000604040000020004" pitchFamily="50" charset="0"/>
                <a:ea typeface="Arial"/>
                <a:cs typeface="Arial"/>
                <a:sym typeface="Arial"/>
              </a:rPr>
              <a:t>accidentes</a:t>
            </a:r>
            <a:r>
              <a:rPr lang="en-US" sz="2800" b="1" dirty="0">
                <a:solidFill>
                  <a:schemeClr val="bg1"/>
                </a:solidFill>
                <a:latin typeface="Gotham Book" panose="02000604040000020004" pitchFamily="50" charset="0"/>
                <a:ea typeface="Arial"/>
                <a:cs typeface="Arial"/>
                <a:sym typeface="Arial"/>
              </a:rPr>
              <a:t> de </a:t>
            </a:r>
            <a:r>
              <a:rPr lang="en-US" sz="2800" b="1" dirty="0" err="1">
                <a:solidFill>
                  <a:schemeClr val="bg1"/>
                </a:solidFill>
                <a:latin typeface="Gotham Book" panose="02000604040000020004" pitchFamily="50" charset="0"/>
                <a:ea typeface="Arial"/>
                <a:cs typeface="Arial"/>
                <a:sym typeface="Arial"/>
              </a:rPr>
              <a:t>tráfico</a:t>
            </a:r>
            <a:r>
              <a:rPr lang="en-US" sz="2800" b="1" dirty="0">
                <a:solidFill>
                  <a:schemeClr val="bg1"/>
                </a:solidFill>
                <a:latin typeface="Gotham Book" panose="02000604040000020004" pitchFamily="50" charset="0"/>
                <a:ea typeface="Arial"/>
                <a:cs typeface="Arial"/>
                <a:sym typeface="Arial"/>
              </a:rPr>
              <a:t>- son la principal causa de </a:t>
            </a:r>
            <a:r>
              <a:rPr lang="en-US" sz="2800" b="1" dirty="0" err="1">
                <a:solidFill>
                  <a:schemeClr val="bg1"/>
                </a:solidFill>
                <a:latin typeface="Gotham Book" panose="02000604040000020004" pitchFamily="50" charset="0"/>
                <a:ea typeface="Arial"/>
                <a:cs typeface="Arial"/>
                <a:sym typeface="Arial"/>
              </a:rPr>
              <a:t>morbilidad</a:t>
            </a:r>
            <a:r>
              <a:rPr lang="en-US" sz="2800" b="1" dirty="0">
                <a:solidFill>
                  <a:schemeClr val="bg1"/>
                </a:solidFill>
                <a:latin typeface="Gotham Book" panose="02000604040000020004" pitchFamily="50" charset="0"/>
                <a:ea typeface="Arial"/>
                <a:cs typeface="Arial"/>
                <a:sym typeface="Arial"/>
              </a:rPr>
              <a:t> y </a:t>
            </a:r>
            <a:r>
              <a:rPr lang="en-US" sz="2800" b="1" dirty="0" err="1">
                <a:solidFill>
                  <a:schemeClr val="bg1"/>
                </a:solidFill>
                <a:latin typeface="Gotham Book" panose="02000604040000020004" pitchFamily="50" charset="0"/>
                <a:ea typeface="Arial"/>
                <a:cs typeface="Arial"/>
                <a:sym typeface="Arial"/>
              </a:rPr>
              <a:t>mortalidad</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infantil</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en</a:t>
            </a:r>
            <a:r>
              <a:rPr lang="en-US" sz="2800" b="1" dirty="0">
                <a:solidFill>
                  <a:schemeClr val="bg1"/>
                </a:solidFill>
                <a:latin typeface="Gotham Book" panose="02000604040000020004" pitchFamily="50" charset="0"/>
                <a:ea typeface="Arial"/>
                <a:cs typeface="Arial"/>
                <a:sym typeface="Arial"/>
              </a:rPr>
              <a:t> </a:t>
            </a:r>
            <a:r>
              <a:rPr lang="en-US" sz="2800" b="1" dirty="0" err="1">
                <a:solidFill>
                  <a:schemeClr val="bg1"/>
                </a:solidFill>
                <a:latin typeface="Gotham Book" panose="02000604040000020004" pitchFamily="50" charset="0"/>
                <a:ea typeface="Arial"/>
                <a:cs typeface="Arial"/>
                <a:sym typeface="Arial"/>
              </a:rPr>
              <a:t>Estados</a:t>
            </a:r>
            <a:r>
              <a:rPr lang="en-US" sz="2800" b="1" dirty="0">
                <a:solidFill>
                  <a:schemeClr val="bg1"/>
                </a:solidFill>
                <a:latin typeface="Gotham Book" panose="02000604040000020004" pitchFamily="50" charset="0"/>
                <a:ea typeface="Arial"/>
                <a:cs typeface="Arial"/>
                <a:sym typeface="Arial"/>
              </a:rPr>
              <a:t> Unidos</a:t>
            </a:r>
            <a:r>
              <a:rPr lang="en-US" sz="2800" b="1" dirty="0">
                <a:solidFill>
                  <a:schemeClr val="bg1"/>
                </a:solidFill>
                <a:latin typeface="Gotham Book" panose="02000604040000020004" pitchFamily="50" charset="0"/>
              </a:rPr>
              <a:t>.” </a:t>
            </a:r>
            <a:endParaRPr lang="en-US" sz="2800" b="1" dirty="0">
              <a:latin typeface="Gotham Book" panose="02000604040000020004" pitchFamily="50" charset="0"/>
            </a:endParaRPr>
          </a:p>
          <a:p>
            <a:pPr algn="ctr"/>
            <a:r>
              <a:rPr lang="en-US" sz="2800" dirty="0">
                <a:latin typeface="Gotham Book" panose="02000604040000020004" pitchFamily="50" charset="0"/>
              </a:rPr>
              <a:t>-</a:t>
            </a:r>
            <a:r>
              <a:rPr lang="es-ES" sz="2800" dirty="0">
                <a:solidFill>
                  <a:schemeClr val="bg1"/>
                </a:solidFill>
                <a:latin typeface="Gotham Book" panose="02000604040000020004" pitchFamily="50" charset="0"/>
                <a:ea typeface="Arial"/>
                <a:cs typeface="Arial"/>
                <a:sym typeface="Arial"/>
              </a:rPr>
              <a:t>Centro para el Control y la Prevención de Enfermedades- (CDC)</a:t>
            </a:r>
            <a:endParaRPr lang="es-ES" sz="2000" dirty="0">
              <a:solidFill>
                <a:schemeClr val="bg1"/>
              </a:solidFill>
              <a:latin typeface="Gotham Book" panose="02000604040000020004" pitchFamily="50" charset="0"/>
            </a:endParaRPr>
          </a:p>
          <a:p>
            <a:pPr algn="ctr"/>
            <a:endParaRPr lang="en-US" sz="2800" dirty="0">
              <a:latin typeface="Gotham Book" panose="02000604040000020004" pitchFamily="50" charset="0"/>
            </a:endParaRPr>
          </a:p>
        </p:txBody>
      </p:sp>
    </p:spTree>
    <p:extLst>
      <p:ext uri="{BB962C8B-B14F-4D97-AF65-F5344CB8AC3E}">
        <p14:creationId xmlns:p14="http://schemas.microsoft.com/office/powerpoint/2010/main" val="156077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02;p35" descr="A picture containing person, indoor&#10;&#10;Description automatically generated">
            <a:extLst>
              <a:ext uri="{FF2B5EF4-FFF2-40B4-BE49-F238E27FC236}">
                <a16:creationId xmlns:a16="http://schemas.microsoft.com/office/drawing/2014/main" id="{31AC0409-73C5-FBA4-2EB7-C8591ACD7E25}"/>
              </a:ext>
            </a:extLst>
          </p:cNvPr>
          <p:cNvPicPr preferRelativeResize="0"/>
          <p:nvPr/>
        </p:nvPicPr>
        <p:blipFill rotWithShape="1">
          <a:blip r:embed="rId3">
            <a:alphaModFix/>
          </a:blip>
          <a:srcRect/>
          <a:stretch/>
        </p:blipFill>
        <p:spPr>
          <a:xfrm>
            <a:off x="0" y="-33428"/>
            <a:ext cx="12189000" cy="6104444"/>
          </a:xfrm>
          <a:prstGeom prst="rect">
            <a:avLst/>
          </a:prstGeom>
          <a:noFill/>
          <a:ln>
            <a:noFill/>
          </a:ln>
        </p:spPr>
      </p:pic>
      <p:pic>
        <p:nvPicPr>
          <p:cNvPr id="4" name="Google Shape;89;p1">
            <a:extLst>
              <a:ext uri="{FF2B5EF4-FFF2-40B4-BE49-F238E27FC236}">
                <a16:creationId xmlns:a16="http://schemas.microsoft.com/office/drawing/2014/main" id="{F901AB68-A80E-91CC-B625-8F50D900ED39}"/>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0"/>
            <a:ext cx="12189000" cy="6857999"/>
          </a:xfrm>
          <a:prstGeom prst="rect">
            <a:avLst/>
          </a:prstGeom>
          <a:noFill/>
          <a:ln>
            <a:noFill/>
          </a:ln>
        </p:spPr>
      </p:pic>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326974" y="3982572"/>
            <a:ext cx="10935918" cy="1620302"/>
          </a:xfrm>
        </p:spPr>
        <p:txBody>
          <a:bodyPr>
            <a:normAutofit fontScale="90000"/>
          </a:bodyPr>
          <a:lstStyle/>
          <a:p>
            <a:pPr algn="l"/>
            <a:r>
              <a:rPr lang="es-ES" sz="4400" b="1" dirty="0">
                <a:solidFill>
                  <a:srgbClr val="0C1B55"/>
                </a:solidFill>
                <a:latin typeface="Gotham Bold" pitchFamily="50" charset="0"/>
                <a:ea typeface="Arial"/>
                <a:cs typeface="Arial"/>
                <a:sym typeface="Arial"/>
              </a:rPr>
              <a:t>Seguridad de las Instalaciones y Estructuras Físicas: Supervisión</a:t>
            </a:r>
            <a:br>
              <a:rPr lang="es-ES" sz="3600" dirty="0">
                <a:solidFill>
                  <a:srgbClr val="498500"/>
                </a:solidFill>
                <a:latin typeface="Arial"/>
                <a:ea typeface="Arial"/>
                <a:cs typeface="Arial"/>
                <a:sym typeface="Arial"/>
              </a:rPr>
            </a:br>
            <a:br>
              <a:rPr lang="en-US" sz="3600" dirty="0">
                <a:solidFill>
                  <a:srgbClr val="0C1B55"/>
                </a:solidFill>
                <a:latin typeface="Gotham Bold" pitchFamily="50" charset="0"/>
                <a:cs typeface="Calibri" panose="020F0502020204030204" pitchFamily="34" charset="0"/>
              </a:rPr>
            </a:br>
            <a:endParaRPr lang="en-US" sz="4800" dirty="0">
              <a:solidFill>
                <a:srgbClr val="0C1B55"/>
              </a:solidFill>
              <a:latin typeface="Gotham Bold" pitchFamily="50" charset="0"/>
              <a:cs typeface="Calibri" panose="020F0502020204030204" pitchFamily="34" charset="0"/>
            </a:endParaRP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26539" y="4901134"/>
            <a:ext cx="10636353" cy="195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l" rtl="0">
              <a:spcBef>
                <a:spcPts val="0"/>
              </a:spcBef>
              <a:spcAft>
                <a:spcPts val="0"/>
              </a:spcAft>
              <a:buClr>
                <a:srgbClr val="498500"/>
              </a:buClr>
              <a:buSzPts val="2800"/>
              <a:buChar char="•"/>
            </a:pPr>
            <a:r>
              <a:rPr lang="es-ES" sz="2400" dirty="0">
                <a:latin typeface="Gotham Book" panose="02000604040000020004" pitchFamily="50" charset="0"/>
                <a:ea typeface="Arial"/>
                <a:cs typeface="Arial"/>
                <a:sym typeface="Arial"/>
              </a:rPr>
              <a:t>Los niños menores de seis años deben ser siempre supervisados directamente por el oído y la vista</a:t>
            </a:r>
            <a:endParaRPr lang="es-ES" sz="1600" dirty="0">
              <a:latin typeface="Gotham Book" panose="02000604040000020004" pitchFamily="50" charset="0"/>
            </a:endParaRPr>
          </a:p>
          <a:p>
            <a:pPr marL="342900" lvl="0" indent="-342900" algn="l" rtl="0">
              <a:spcBef>
                <a:spcPts val="2960"/>
              </a:spcBef>
              <a:spcAft>
                <a:spcPts val="0"/>
              </a:spcAft>
              <a:buClr>
                <a:srgbClr val="498500"/>
              </a:buClr>
              <a:buSzPts val="2800"/>
              <a:buChar char="•"/>
            </a:pPr>
            <a:r>
              <a:rPr lang="es-ES" sz="2400" dirty="0">
                <a:latin typeface="Gotham Book" panose="02000604040000020004" pitchFamily="50" charset="0"/>
                <a:ea typeface="Arial"/>
                <a:cs typeface="Arial"/>
                <a:sym typeface="Arial"/>
              </a:rPr>
              <a:t>Incluso cuando los niños están tomando una siesta, haga chequeos visuales</a:t>
            </a:r>
          </a:p>
          <a:p>
            <a:pPr>
              <a:spcAft>
                <a:spcPts val="1200"/>
              </a:spcAft>
            </a:pPr>
            <a:endParaRPr lang="en-US" sz="24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806020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93349" y="570583"/>
            <a:ext cx="8802389" cy="791205"/>
          </a:xfrm>
        </p:spPr>
        <p:txBody>
          <a:bodyPr>
            <a:noAutofit/>
          </a:bodyPr>
          <a:lstStyle/>
          <a:p>
            <a:pPr algn="l"/>
            <a:r>
              <a:rPr lang="en-US" sz="4000" b="1" i="0" u="none" strike="noStrike" cap="none" dirty="0">
                <a:solidFill>
                  <a:srgbClr val="0C1B55"/>
                </a:solidFill>
                <a:latin typeface="Gotham Bold" pitchFamily="50" charset="0"/>
                <a:ea typeface="Arial"/>
                <a:cs typeface="Arial"/>
                <a:sym typeface="Arial"/>
              </a:rPr>
              <a:t>¿</a:t>
            </a:r>
            <a:r>
              <a:rPr lang="en-US" sz="4000" b="1" i="0" u="none" strike="noStrike" cap="none" dirty="0" err="1">
                <a:solidFill>
                  <a:srgbClr val="0C1B55"/>
                </a:solidFill>
                <a:latin typeface="Gotham Bold" pitchFamily="50" charset="0"/>
                <a:ea typeface="Arial"/>
                <a:cs typeface="Arial"/>
                <a:sym typeface="Arial"/>
              </a:rPr>
              <a:t>Qué</a:t>
            </a:r>
            <a:r>
              <a:rPr lang="en-US" sz="4000" b="1" i="0" u="none" strike="noStrike" cap="none" dirty="0">
                <a:solidFill>
                  <a:srgbClr val="0C1B55"/>
                </a:solidFill>
                <a:latin typeface="Gotham Bold" pitchFamily="50" charset="0"/>
                <a:ea typeface="Arial"/>
                <a:cs typeface="Arial"/>
                <a:sym typeface="Arial"/>
              </a:rPr>
              <a:t> </a:t>
            </a:r>
            <a:r>
              <a:rPr lang="en-US" sz="4000" b="1" i="0" u="none" strike="noStrike" cap="none" dirty="0" err="1">
                <a:solidFill>
                  <a:srgbClr val="0C1B55"/>
                </a:solidFill>
                <a:latin typeface="Gotham Bold" pitchFamily="50" charset="0"/>
                <a:ea typeface="Arial"/>
                <a:cs typeface="Arial"/>
                <a:sym typeface="Arial"/>
              </a:rPr>
              <a:t>peligros</a:t>
            </a:r>
            <a:r>
              <a:rPr lang="en-US" sz="4000" b="1" i="0" u="none" strike="noStrike" cap="none" dirty="0">
                <a:solidFill>
                  <a:srgbClr val="0C1B55"/>
                </a:solidFill>
                <a:latin typeface="Gotham Bold" pitchFamily="50" charset="0"/>
                <a:ea typeface="Arial"/>
                <a:cs typeface="Arial"/>
                <a:sym typeface="Arial"/>
              </a:rPr>
              <a:t> </a:t>
            </a:r>
            <a:r>
              <a:rPr lang="en-US" sz="4000" b="1" i="0" u="none" strike="noStrike" cap="none" dirty="0" err="1">
                <a:solidFill>
                  <a:srgbClr val="0C1B55"/>
                </a:solidFill>
                <a:latin typeface="Gotham Bold" pitchFamily="50" charset="0"/>
                <a:ea typeface="Arial"/>
                <a:cs typeface="Arial"/>
                <a:sym typeface="Arial"/>
              </a:rPr>
              <a:t>observa</a:t>
            </a:r>
            <a:r>
              <a:rPr lang="en-US" sz="4000" b="1" i="0" u="none" strike="noStrike" cap="none" dirty="0">
                <a:solidFill>
                  <a:srgbClr val="0C1B55"/>
                </a:solidFill>
                <a:latin typeface="Gotham Bold" pitchFamily="50" charset="0"/>
                <a:ea typeface="Arial"/>
                <a:cs typeface="Arial"/>
                <a:sym typeface="Arial"/>
              </a:rPr>
              <a:t>?</a:t>
            </a:r>
            <a:br>
              <a:rPr lang="en-US" sz="4000" dirty="0">
                <a:solidFill>
                  <a:srgbClr val="0C1B55"/>
                </a:solidFill>
                <a:latin typeface="Gotham Bold" pitchFamily="50" charset="0"/>
              </a:rPr>
            </a:br>
            <a:endParaRPr lang="en-US" sz="4000" dirty="0">
              <a:solidFill>
                <a:srgbClr val="0C1B55"/>
              </a:solidFill>
              <a:latin typeface="Gotham Bold" pitchFamily="50" charset="0"/>
              <a:cs typeface="Calibri" panose="020F0502020204030204" pitchFamily="34" charset="0"/>
            </a:endParaRPr>
          </a:p>
        </p:txBody>
      </p:sp>
      <p:pic>
        <p:nvPicPr>
          <p:cNvPr id="12" name="Picture 11" descr="A cat in a kitchen&#10;&#10;Description automatically generated">
            <a:extLst>
              <a:ext uri="{FF2B5EF4-FFF2-40B4-BE49-F238E27FC236}">
                <a16:creationId xmlns:a16="http://schemas.microsoft.com/office/drawing/2014/main" id="{48CABB3C-D8B0-A1D0-9D34-DD95CB9FC44B}"/>
              </a:ext>
            </a:extLst>
          </p:cNvPr>
          <p:cNvPicPr>
            <a:picLocks noChangeAspect="1"/>
          </p:cNvPicPr>
          <p:nvPr/>
        </p:nvPicPr>
        <p:blipFill>
          <a:blip r:embed="rId4"/>
          <a:stretch>
            <a:fillRect/>
          </a:stretch>
        </p:blipFill>
        <p:spPr>
          <a:xfrm>
            <a:off x="1135674" y="1010699"/>
            <a:ext cx="9575869" cy="5585960"/>
          </a:xfrm>
          <a:prstGeom prst="rect">
            <a:avLst/>
          </a:prstGeom>
        </p:spPr>
      </p:pic>
      <p:sp>
        <p:nvSpPr>
          <p:cNvPr id="13" name="Rectangle 12">
            <a:extLst>
              <a:ext uri="{FF2B5EF4-FFF2-40B4-BE49-F238E27FC236}">
                <a16:creationId xmlns:a16="http://schemas.microsoft.com/office/drawing/2014/main" id="{1BABAD4D-B826-2BB6-DC5C-A3BCF230D324}"/>
              </a:ext>
              <a:ext uri="{C183D7F6-B498-43B3-948B-1728B52AA6E4}">
                <adec:decorative xmlns:adec="http://schemas.microsoft.com/office/drawing/2017/decorative" val="1"/>
              </a:ext>
            </a:extLst>
          </p:cNvPr>
          <p:cNvSpPr/>
          <p:nvPr/>
        </p:nvSpPr>
        <p:spPr>
          <a:xfrm rot="2231756">
            <a:off x="8768363" y="1399137"/>
            <a:ext cx="2280119" cy="334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A1776F-81BD-748D-1ED1-D4EA1C9CC55E}"/>
              </a:ext>
              <a:ext uri="{C183D7F6-B498-43B3-948B-1728B52AA6E4}">
                <adec:decorative xmlns:adec="http://schemas.microsoft.com/office/drawing/2017/decorative" val="1"/>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41412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1E840B-9755-3381-9362-CD390A0B3431}"/>
              </a:ext>
              <a:ext uri="{C183D7F6-B498-43B3-948B-1728B52AA6E4}">
                <adec:decorative xmlns:adec="http://schemas.microsoft.com/office/drawing/2017/decorative" val="1"/>
              </a:ext>
            </a:extLst>
          </p:cNvPr>
          <p:cNvGrpSpPr/>
          <p:nvPr/>
        </p:nvGrpSpPr>
        <p:grpSpPr>
          <a:xfrm>
            <a:off x="-16042" y="-69934"/>
            <a:ext cx="12192000" cy="6946983"/>
            <a:chOff x="-19871" y="-69934"/>
            <a:chExt cx="12192000" cy="6946983"/>
          </a:xfrm>
        </p:grpSpPr>
        <p:pic>
          <p:nvPicPr>
            <p:cNvPr id="10" name="Google Shape;129;p6">
              <a:extLst>
                <a:ext uri="{FF2B5EF4-FFF2-40B4-BE49-F238E27FC236}">
                  <a16:creationId xmlns:a16="http://schemas.microsoft.com/office/drawing/2014/main" id="{E2E01F01-20EB-59C4-2A44-A1F8E890EF59}"/>
                </a:ext>
              </a:extLst>
            </p:cNvPr>
            <p:cNvPicPr preferRelativeResize="0"/>
            <p:nvPr/>
          </p:nvPicPr>
          <p:blipFill>
            <a:blip r:embed="rId3">
              <a:alphaModFix/>
            </a:blip>
            <a:stretch>
              <a:fillRect/>
            </a:stretch>
          </p:blipFill>
          <p:spPr>
            <a:xfrm>
              <a:off x="-19871" y="1"/>
              <a:ext cx="12192000" cy="6857999"/>
            </a:xfrm>
            <a:prstGeom prst="rect">
              <a:avLst/>
            </a:prstGeom>
            <a:noFill/>
            <a:ln>
              <a:noFill/>
            </a:ln>
          </p:spPr>
        </p:pic>
        <p:pic>
          <p:nvPicPr>
            <p:cNvPr id="11" name="Picture 10" descr="A person holding a baby&#10;&#10;Description automatically generated">
              <a:extLst>
                <a:ext uri="{FF2B5EF4-FFF2-40B4-BE49-F238E27FC236}">
                  <a16:creationId xmlns:a16="http://schemas.microsoft.com/office/drawing/2014/main" id="{DF73E664-0320-DC39-0FDE-6199911CBE0B}"/>
                </a:ext>
              </a:extLst>
            </p:cNvPr>
            <p:cNvPicPr>
              <a:picLocks noChangeAspect="1"/>
            </p:cNvPicPr>
            <p:nvPr/>
          </p:nvPicPr>
          <p:blipFill rotWithShape="1">
            <a:blip r:embed="rId4"/>
            <a:srcRect l="13654" r="19541"/>
            <a:stretch/>
          </p:blipFill>
          <p:spPr>
            <a:xfrm>
              <a:off x="0" y="0"/>
              <a:ext cx="6193360" cy="6858000"/>
            </a:xfrm>
            <a:prstGeom prst="rect">
              <a:avLst/>
            </a:prstGeom>
          </p:spPr>
        </p:pic>
        <p:cxnSp>
          <p:nvCxnSpPr>
            <p:cNvPr id="12" name="Straight Connector 11">
              <a:extLst>
                <a:ext uri="{FF2B5EF4-FFF2-40B4-BE49-F238E27FC236}">
                  <a16:creationId xmlns:a16="http://schemas.microsoft.com/office/drawing/2014/main" id="{C22A064A-A66B-30BD-0F83-DF0DA7ABDE4E}"/>
                </a:ext>
              </a:extLst>
            </p:cNvPr>
            <p:cNvCxnSpPr>
              <a:cxnSpLocks/>
            </p:cNvCxnSpPr>
            <p:nvPr/>
          </p:nvCxnSpPr>
          <p:spPr>
            <a:xfrm>
              <a:off x="6192252" y="-64169"/>
              <a:ext cx="0" cy="6922169"/>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09F4225D-B5F6-4572-04AA-4E932424FA74}"/>
                </a:ext>
              </a:extLst>
            </p:cNvPr>
            <p:cNvCxnSpPr>
              <a:cxnSpLocks/>
            </p:cNvCxnSpPr>
            <p:nvPr/>
          </p:nvCxnSpPr>
          <p:spPr>
            <a:xfrm>
              <a:off x="6325524" y="-69934"/>
              <a:ext cx="0" cy="6946983"/>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662237" y="249663"/>
            <a:ext cx="5180837" cy="866273"/>
          </a:xfrm>
        </p:spPr>
        <p:txBody>
          <a:bodyPr>
            <a:normAutofit/>
          </a:bodyPr>
          <a:lstStyle/>
          <a:p>
            <a:pPr algn="l"/>
            <a:r>
              <a:rPr lang="en-US" sz="4000" dirty="0">
                <a:solidFill>
                  <a:srgbClr val="0C1B55"/>
                </a:solidFill>
                <a:latin typeface="Gotham Bold" pitchFamily="50" charset="0"/>
                <a:cs typeface="Calibri" panose="020F0502020204030204" pitchFamily="34" charset="0"/>
              </a:rPr>
              <a:t>Agenda</a:t>
            </a:r>
          </a:p>
        </p:txBody>
      </p:sp>
      <p:sp>
        <p:nvSpPr>
          <p:cNvPr id="3" name="Subtitle 2">
            <a:extLst>
              <a:ext uri="{FF2B5EF4-FFF2-40B4-BE49-F238E27FC236}">
                <a16:creationId xmlns:a16="http://schemas.microsoft.com/office/drawing/2014/main" id="{55AE44B4-02A7-620E-0AD3-559A273E6CA6}"/>
              </a:ext>
            </a:extLst>
          </p:cNvPr>
          <p:cNvSpPr>
            <a:spLocks noGrp="1"/>
          </p:cNvSpPr>
          <p:nvPr>
            <p:ph type="subTitle" idx="1"/>
          </p:nvPr>
        </p:nvSpPr>
        <p:spPr>
          <a:xfrm>
            <a:off x="6828679" y="1115936"/>
            <a:ext cx="5180837" cy="5035202"/>
          </a:xfrm>
        </p:spPr>
        <p:txBody>
          <a:bodyPr>
            <a:normAutofit/>
          </a:bodyPr>
          <a:lstStyle/>
          <a:p>
            <a:pPr algn="l"/>
            <a:r>
              <a:rPr lang="en-US" sz="2800" b="1" dirty="0">
                <a:solidFill>
                  <a:srgbClr val="0C1B55"/>
                </a:solidFill>
                <a:latin typeface="Gotham Book" panose="02000604040000020004" pitchFamily="50" charset="0"/>
                <a:cs typeface="Calibri" panose="020F0502020204030204" pitchFamily="34" charset="0"/>
              </a:rPr>
              <a:t>9:00 am – 12:30 pm</a:t>
            </a:r>
          </a:p>
          <a:p>
            <a:pPr marL="914400" lvl="1" indent="-457200" algn="l">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panose="020B0604020202020204" pitchFamily="34" charset="0"/>
                <a:sym typeface="Arial"/>
              </a:rPr>
              <a:t>Bienvenida</a:t>
            </a:r>
            <a:r>
              <a:rPr lang="en-US" sz="2800" dirty="0">
                <a:solidFill>
                  <a:srgbClr val="0C1B55"/>
                </a:solidFill>
                <a:latin typeface="Gotham Book" panose="02000604040000020004" pitchFamily="50" charset="0"/>
                <a:ea typeface="Arial"/>
                <a:cs typeface="Arial" panose="020B0604020202020204" pitchFamily="34" charset="0"/>
                <a:sym typeface="Arial"/>
              </a:rPr>
              <a:t> y </a:t>
            </a:r>
            <a:r>
              <a:rPr lang="en-US" sz="2800" dirty="0" err="1">
                <a:solidFill>
                  <a:srgbClr val="0C1B55"/>
                </a:solidFill>
                <a:latin typeface="Gotham Book" panose="02000604040000020004" pitchFamily="50" charset="0"/>
                <a:ea typeface="Arial"/>
                <a:cs typeface="Arial" panose="020B0604020202020204" pitchFamily="34" charset="0"/>
                <a:sym typeface="Arial"/>
              </a:rPr>
              <a:t>presentaciones</a:t>
            </a:r>
            <a:endParaRPr lang="en-US" dirty="0">
              <a:latin typeface="Gotham Book" panose="02000604040000020004" pitchFamily="50" charset="0"/>
              <a:cs typeface="Arial" panose="020B0604020202020204" pitchFamily="34" charset="0"/>
              <a:sym typeface="Arial"/>
            </a:endParaRPr>
          </a:p>
          <a:p>
            <a:pPr marL="914400" lvl="1" indent="-457200" algn="l">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panose="020B0604020202020204" pitchFamily="34" charset="0"/>
                <a:sym typeface="Arial"/>
              </a:rPr>
              <a:t>Temas en Salud y Seguridad</a:t>
            </a:r>
            <a:endParaRPr lang="es-ES" sz="1800" dirty="0">
              <a:latin typeface="Gotham Book" panose="02000604040000020004" pitchFamily="50" charset="0"/>
              <a:cs typeface="Arial" panose="020B0604020202020204" pitchFamily="34" charset="0"/>
            </a:endParaRPr>
          </a:p>
          <a:p>
            <a:pPr algn="l">
              <a:spcBef>
                <a:spcPts val="1800"/>
              </a:spcBef>
            </a:pPr>
            <a:r>
              <a:rPr lang="en-US" sz="2800" b="1" dirty="0">
                <a:solidFill>
                  <a:srgbClr val="0C1B55"/>
                </a:solidFill>
                <a:latin typeface="Gotham Book" panose="02000604040000020004" pitchFamily="50" charset="0"/>
                <a:cs typeface="Calibri" panose="020F0502020204030204" pitchFamily="34" charset="0"/>
              </a:rPr>
              <a:t>12:30 pm – 1:00 pm</a:t>
            </a:r>
          </a:p>
          <a:p>
            <a:pPr marL="914400" lvl="1" indent="-457200" algn="l">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Arial" panose="020B0604020202020204" pitchFamily="34" charset="0"/>
              </a:rPr>
              <a:t>Almuerzo</a:t>
            </a:r>
          </a:p>
          <a:p>
            <a:pPr algn="l">
              <a:spcBef>
                <a:spcPts val="1800"/>
              </a:spcBef>
            </a:pPr>
            <a:r>
              <a:rPr lang="en-US" sz="2800" b="1" dirty="0">
                <a:solidFill>
                  <a:srgbClr val="0C1B55"/>
                </a:solidFill>
                <a:latin typeface="Gotham Book" panose="02000604040000020004" pitchFamily="50" charset="0"/>
                <a:cs typeface="Calibri" panose="020F0502020204030204" pitchFamily="34" charset="0"/>
              </a:rPr>
              <a:t>1:00 pm – 4:30 pm</a:t>
            </a:r>
          </a:p>
          <a:p>
            <a:pPr marL="342900" indent="-342900" algn="l">
              <a:spcBef>
                <a:spcPts val="18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ea typeface="Arial"/>
                <a:cs typeface="Arial" panose="020B0604020202020204" pitchFamily="34" charset="0"/>
                <a:sym typeface="Arial"/>
              </a:rPr>
              <a:t>RCP y </a:t>
            </a:r>
            <a:r>
              <a:rPr lang="en-US" sz="2800" dirty="0" err="1">
                <a:solidFill>
                  <a:srgbClr val="0C1B55"/>
                </a:solidFill>
                <a:latin typeface="Gotham Book" panose="02000604040000020004" pitchFamily="50" charset="0"/>
                <a:ea typeface="Arial"/>
                <a:cs typeface="Arial" panose="020B0604020202020204" pitchFamily="34" charset="0"/>
                <a:sym typeface="Arial"/>
              </a:rPr>
              <a:t>Primeros</a:t>
            </a:r>
            <a:r>
              <a:rPr lang="en-US" sz="2800" dirty="0">
                <a:solidFill>
                  <a:srgbClr val="0C1B55"/>
                </a:solidFill>
                <a:latin typeface="Gotham Book" panose="02000604040000020004" pitchFamily="50" charset="0"/>
                <a:ea typeface="Arial"/>
                <a:cs typeface="Arial" panose="020B0604020202020204" pitchFamily="34" charset="0"/>
                <a:sym typeface="Arial"/>
              </a:rPr>
              <a:t> </a:t>
            </a:r>
            <a:r>
              <a:rPr lang="en-US" sz="2800" dirty="0" err="1">
                <a:solidFill>
                  <a:srgbClr val="0C1B55"/>
                </a:solidFill>
                <a:latin typeface="Gotham Book" panose="02000604040000020004" pitchFamily="50" charset="0"/>
                <a:ea typeface="Arial"/>
                <a:cs typeface="Arial" panose="020B0604020202020204" pitchFamily="34" charset="0"/>
                <a:sym typeface="Arial"/>
              </a:rPr>
              <a:t>Auxilios</a:t>
            </a:r>
            <a:endParaRPr lang="en-US" sz="2800" dirty="0">
              <a:latin typeface="Gotham Book" panose="02000604040000020004" pitchFamily="50" charset="0"/>
              <a:cs typeface="Arial" panose="020B0604020202020204" pitchFamily="34" charset="0"/>
            </a:endParaRPr>
          </a:p>
          <a:p>
            <a:pPr algn="l">
              <a:spcBef>
                <a:spcPts val="1800"/>
              </a:spcBef>
            </a:pPr>
            <a:endParaRPr lang="en-US" dirty="0">
              <a:solidFill>
                <a:srgbClr val="0C1B55"/>
              </a:solidFill>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a:p>
            <a:endParaRPr lang="en-US" dirty="0">
              <a:latin typeface="Gotham Book" panose="02000604040000020004" pitchFamily="50" charset="0"/>
              <a:cs typeface="Calibri" panose="020F0502020204030204" pitchFamily="34" charset="0"/>
            </a:endParaRPr>
          </a:p>
        </p:txBody>
      </p:sp>
    </p:spTree>
    <p:extLst>
      <p:ext uri="{BB962C8B-B14F-4D97-AF65-F5344CB8AC3E}">
        <p14:creationId xmlns:p14="http://schemas.microsoft.com/office/powerpoint/2010/main" val="2348798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
          <p:cNvPicPr preferRelativeResize="0"/>
          <p:nvPr/>
        </p:nvPicPr>
        <p:blipFill rotWithShape="1">
          <a:blip r:embed="rId3">
            <a:alphaModFix/>
          </a:blip>
          <a:srcRect/>
          <a:stretch/>
        </p:blipFill>
        <p:spPr>
          <a:xfrm>
            <a:off x="0" y="-7280"/>
            <a:ext cx="12192000" cy="6857999"/>
          </a:xfrm>
          <a:prstGeom prst="rect">
            <a:avLst/>
          </a:prstGeom>
          <a:noFill/>
          <a:ln>
            <a:noFill/>
          </a:ln>
        </p:spPr>
      </p:pic>
      <p:sp>
        <p:nvSpPr>
          <p:cNvPr id="137" name="Google Shape;137;p6"/>
          <p:cNvSpPr txBox="1">
            <a:spLocks noGrp="1"/>
          </p:cNvSpPr>
          <p:nvPr>
            <p:ph type="ctrTitle"/>
          </p:nvPr>
        </p:nvSpPr>
        <p:spPr>
          <a:xfrm>
            <a:off x="398381" y="464422"/>
            <a:ext cx="11395238" cy="791205"/>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27500"/>
              <a:buFont typeface="Arial"/>
              <a:buNone/>
            </a:pPr>
            <a:r>
              <a:rPr lang="en-US" sz="4000" dirty="0" err="1">
                <a:solidFill>
                  <a:srgbClr val="0C1B55"/>
                </a:solidFill>
                <a:latin typeface="Gotham Bold" pitchFamily="50" charset="0"/>
                <a:ea typeface="Arial"/>
                <a:cs typeface="Arial"/>
                <a:sym typeface="Arial"/>
              </a:rPr>
              <a:t>Seguridad</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en</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instalaciones</a:t>
            </a:r>
            <a:r>
              <a:rPr lang="en-US" sz="4000" dirty="0">
                <a:solidFill>
                  <a:srgbClr val="0C1B55"/>
                </a:solidFill>
                <a:latin typeface="Gotham Bold" pitchFamily="50" charset="0"/>
                <a:ea typeface="Arial"/>
                <a:cs typeface="Arial"/>
                <a:sym typeface="Arial"/>
              </a:rPr>
              <a:t> y </a:t>
            </a:r>
            <a:r>
              <a:rPr lang="en-US" sz="4000" dirty="0" err="1">
                <a:solidFill>
                  <a:srgbClr val="0C1B55"/>
                </a:solidFill>
                <a:latin typeface="Gotham Bold" pitchFamily="50" charset="0"/>
                <a:ea typeface="Arial"/>
                <a:cs typeface="Arial"/>
                <a:sym typeface="Arial"/>
              </a:rPr>
              <a:t>espacios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físicos</a:t>
            </a:r>
            <a:r>
              <a:rPr lang="en-US" sz="4000" dirty="0">
                <a:solidFill>
                  <a:srgbClr val="0C1B55"/>
                </a:solidFill>
                <a:latin typeface="Gotham Bold" pitchFamily="50" charset="0"/>
                <a:ea typeface="Arial"/>
                <a:cs typeface="Arial"/>
                <a:sym typeface="Arial"/>
              </a:rPr>
              <a:t>: </a:t>
            </a:r>
            <a:endParaRPr sz="4000" dirty="0">
              <a:solidFill>
                <a:srgbClr val="0C1B55"/>
              </a:solidFill>
              <a:latin typeface="Gotham Bold" pitchFamily="50" charset="0"/>
              <a:ea typeface="Arial"/>
              <a:cs typeface="Arial"/>
              <a:sym typeface="Arial"/>
            </a:endParaRPr>
          </a:p>
          <a:p>
            <a:pPr marL="0" lvl="0" indent="0" algn="l" rtl="0">
              <a:spcBef>
                <a:spcPts val="0"/>
              </a:spcBef>
              <a:spcAft>
                <a:spcPts val="0"/>
              </a:spcAft>
              <a:buClr>
                <a:schemeClr val="dk1"/>
              </a:buClr>
              <a:buSzPct val="27500"/>
              <a:buFont typeface="Arial"/>
              <a:buNone/>
            </a:pPr>
            <a:r>
              <a:rPr lang="en-US" sz="4000" dirty="0" err="1">
                <a:solidFill>
                  <a:srgbClr val="0C1B55"/>
                </a:solidFill>
                <a:latin typeface="Gotham Bold" pitchFamily="50" charset="0"/>
                <a:ea typeface="Arial"/>
                <a:cs typeface="Arial"/>
                <a:sym typeface="Arial"/>
              </a:rPr>
              <a:t>riesgos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en</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interiores</a:t>
            </a:r>
            <a:endParaRPr sz="4000" dirty="0">
              <a:solidFill>
                <a:srgbClr val="0C1B55"/>
              </a:solidFill>
              <a:latin typeface="Gotham Bold" pitchFamily="50" charset="0"/>
              <a:ea typeface="Arial"/>
              <a:cs typeface="Arial"/>
              <a:sym typeface="Arial"/>
            </a:endParaRPr>
          </a:p>
        </p:txBody>
      </p:sp>
      <p:pic>
        <p:nvPicPr>
          <p:cNvPr id="138" name="Google Shape;138;p6" descr="A baby holding a toothbrush&#10;&#10;Description automatically generated"/>
          <p:cNvPicPr preferRelativeResize="0"/>
          <p:nvPr/>
        </p:nvPicPr>
        <p:blipFill rotWithShape="1">
          <a:blip r:embed="rId4">
            <a:alphaModFix/>
          </a:blip>
          <a:srcRect/>
          <a:stretch/>
        </p:blipFill>
        <p:spPr>
          <a:xfrm>
            <a:off x="971723" y="1550601"/>
            <a:ext cx="3001392" cy="2104932"/>
          </a:xfrm>
          <a:prstGeom prst="rect">
            <a:avLst/>
          </a:prstGeom>
          <a:noFill/>
          <a:ln>
            <a:noFill/>
          </a:ln>
        </p:spPr>
      </p:pic>
      <p:pic>
        <p:nvPicPr>
          <p:cNvPr id="139" name="Google Shape;139;p6" descr="A baby sitting on the floor&#10;&#10;Description automatically generated with medium confidence"/>
          <p:cNvPicPr preferRelativeResize="0"/>
          <p:nvPr/>
        </p:nvPicPr>
        <p:blipFill rotWithShape="1">
          <a:blip r:embed="rId5">
            <a:alphaModFix/>
          </a:blip>
          <a:srcRect/>
          <a:stretch/>
        </p:blipFill>
        <p:spPr>
          <a:xfrm>
            <a:off x="7488600" y="3923078"/>
            <a:ext cx="3165822" cy="2126897"/>
          </a:xfrm>
          <a:prstGeom prst="rect">
            <a:avLst/>
          </a:prstGeom>
          <a:noFill/>
          <a:ln>
            <a:noFill/>
          </a:ln>
        </p:spPr>
      </p:pic>
      <p:pic>
        <p:nvPicPr>
          <p:cNvPr id="140" name="Google Shape;140;p6" descr="A picture containing indoor, person, baby, floor&#10;&#10;Description automatically generated"/>
          <p:cNvPicPr preferRelativeResize="0"/>
          <p:nvPr/>
        </p:nvPicPr>
        <p:blipFill rotWithShape="1">
          <a:blip r:embed="rId6">
            <a:alphaModFix/>
          </a:blip>
          <a:srcRect/>
          <a:stretch/>
        </p:blipFill>
        <p:spPr>
          <a:xfrm>
            <a:off x="971723" y="3950508"/>
            <a:ext cx="3001392" cy="2181755"/>
          </a:xfrm>
          <a:prstGeom prst="rect">
            <a:avLst/>
          </a:prstGeom>
          <a:noFill/>
          <a:ln>
            <a:noFill/>
          </a:ln>
        </p:spPr>
      </p:pic>
      <p:pic>
        <p:nvPicPr>
          <p:cNvPr id="141" name="Google Shape;141;p6" descr="A picture containing indoor, person, kitchen, wall&#10;&#10;Description automatically generated"/>
          <p:cNvPicPr preferRelativeResize="0"/>
          <p:nvPr/>
        </p:nvPicPr>
        <p:blipFill rotWithShape="1">
          <a:blip r:embed="rId7">
            <a:alphaModFix/>
          </a:blip>
          <a:srcRect r="5089"/>
          <a:stretch/>
        </p:blipFill>
        <p:spPr>
          <a:xfrm>
            <a:off x="4230161" y="1535239"/>
            <a:ext cx="3001392" cy="2108226"/>
          </a:xfrm>
          <a:prstGeom prst="rect">
            <a:avLst/>
          </a:prstGeom>
          <a:noFill/>
          <a:ln>
            <a:noFill/>
          </a:ln>
        </p:spPr>
      </p:pic>
      <p:pic>
        <p:nvPicPr>
          <p:cNvPr id="142" name="Google Shape;142;p6" descr="A picture containing indoor, person, little, young&#10;&#10;Description automatically generated"/>
          <p:cNvPicPr preferRelativeResize="0"/>
          <p:nvPr/>
        </p:nvPicPr>
        <p:blipFill rotWithShape="1">
          <a:blip r:embed="rId8">
            <a:alphaModFix/>
          </a:blip>
          <a:srcRect/>
          <a:stretch/>
        </p:blipFill>
        <p:spPr>
          <a:xfrm>
            <a:off x="4230161" y="3923078"/>
            <a:ext cx="3001392" cy="2181755"/>
          </a:xfrm>
          <a:prstGeom prst="rect">
            <a:avLst/>
          </a:prstGeom>
          <a:noFill/>
          <a:ln>
            <a:noFill/>
          </a:ln>
        </p:spPr>
      </p:pic>
      <p:pic>
        <p:nvPicPr>
          <p:cNvPr id="143" name="Google Shape;143;p6" descr="A picture containing person, sitting, child, young&#10;&#10;Description automatically generated"/>
          <p:cNvPicPr preferRelativeResize="0"/>
          <p:nvPr/>
        </p:nvPicPr>
        <p:blipFill rotWithShape="1">
          <a:blip r:embed="rId9">
            <a:alphaModFix/>
          </a:blip>
          <a:srcRect/>
          <a:stretch/>
        </p:blipFill>
        <p:spPr>
          <a:xfrm>
            <a:off x="7488600" y="1550601"/>
            <a:ext cx="3165822" cy="2143125"/>
          </a:xfrm>
          <a:prstGeom prst="rect">
            <a:avLst/>
          </a:prstGeom>
          <a:noFill/>
          <a:ln>
            <a:noFill/>
          </a:ln>
        </p:spPr>
      </p:pic>
      <p:sp>
        <p:nvSpPr>
          <p:cNvPr id="144" name="Google Shape;1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98669" y="806188"/>
            <a:ext cx="11294378" cy="1169034"/>
          </a:xfrm>
        </p:spPr>
        <p:txBody>
          <a:bodyPr>
            <a:noAutofit/>
          </a:bodyPr>
          <a:lstStyle/>
          <a:p>
            <a:pPr algn="l"/>
            <a:r>
              <a:rPr lang="es-ES" sz="4000" dirty="0">
                <a:solidFill>
                  <a:srgbClr val="0C1B55"/>
                </a:solidFill>
                <a:latin typeface="Gotham Bold" pitchFamily="50" charset="0"/>
                <a:ea typeface="Arial"/>
                <a:cs typeface="Arial"/>
                <a:sym typeface="Arial"/>
              </a:rPr>
              <a:t>Seguridad de las Instalaciones y Estructuras Físicas: Juego al Aire Libre</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698953" y="1629745"/>
            <a:ext cx="10501751" cy="5586145"/>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Vincula a los niños con el mundo real</a:t>
            </a:r>
          </a:p>
          <a:p>
            <a:pPr marL="342900" indent="-342900">
              <a:spcAft>
                <a:spcPts val="18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Interacciones</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sociales</a:t>
            </a:r>
            <a:endParaRPr lang="en-US" sz="2800" dirty="0">
              <a:solidFill>
                <a:srgbClr val="0C1B55"/>
              </a:solidFill>
              <a:latin typeface="Gotham Book" panose="02000604040000020004" pitchFamily="50" charset="0"/>
              <a:ea typeface="Arial"/>
              <a:cs typeface="Arial"/>
              <a:sym typeface="Arial"/>
            </a:endParaRPr>
          </a:p>
          <a:p>
            <a:pPr marL="342900" indent="-3429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Habilidades para la </a:t>
            </a:r>
            <a:r>
              <a:rPr lang="es-ES" sz="2800" b="0" i="0" dirty="0">
                <a:solidFill>
                  <a:srgbClr val="0C1B55"/>
                </a:solidFill>
                <a:latin typeface="Gotham Book" panose="02000604040000020004" pitchFamily="50" charset="0"/>
                <a:ea typeface="Roboto"/>
                <a:cs typeface="Roboto"/>
                <a:sym typeface="Roboto"/>
              </a:rPr>
              <a:t>ciencia, tecnología, ingeniería y matemáticas (</a:t>
            </a:r>
            <a:r>
              <a:rPr lang="es-ES" sz="2800" dirty="0">
                <a:solidFill>
                  <a:srgbClr val="0C1B55"/>
                </a:solidFill>
                <a:latin typeface="Gotham Book" panose="02000604040000020004" pitchFamily="50" charset="0"/>
                <a:ea typeface="Arial"/>
                <a:cs typeface="Arial"/>
                <a:sym typeface="Arial"/>
              </a:rPr>
              <a:t>STEM)</a:t>
            </a:r>
            <a:endParaRPr lang="es-ES" sz="2000" dirty="0">
              <a:solidFill>
                <a:srgbClr val="0C1B55"/>
              </a:solidFill>
              <a:latin typeface="Gotham Book" panose="02000604040000020004" pitchFamily="50" charset="0"/>
            </a:endParaRP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ea typeface="Arial"/>
                <a:cs typeface="Arial"/>
                <a:sym typeface="Arial"/>
              </a:rPr>
              <a:t>Toma de </a:t>
            </a:r>
            <a:r>
              <a:rPr lang="en-US" sz="2800" dirty="0" err="1">
                <a:solidFill>
                  <a:srgbClr val="0C1B55"/>
                </a:solidFill>
                <a:latin typeface="Gotham Book" panose="02000604040000020004" pitchFamily="50" charset="0"/>
                <a:ea typeface="Arial"/>
                <a:cs typeface="Arial"/>
                <a:sym typeface="Arial"/>
              </a:rPr>
              <a:t>riesgos</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apropiados</a:t>
            </a:r>
            <a:endParaRPr lang="en-US" sz="2800" dirty="0">
              <a:solidFill>
                <a:srgbClr val="0C1B55"/>
              </a:solidFill>
              <a:latin typeface="Gotham Book" panose="02000604040000020004" pitchFamily="50" charset="0"/>
              <a:ea typeface="Arial"/>
              <a:cs typeface="Arial"/>
              <a:sym typeface="Arial"/>
            </a:endParaRP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ea typeface="Arial"/>
                <a:cs typeface="Arial"/>
                <a:sym typeface="Arial"/>
              </a:rPr>
              <a:t>Nuevo </a:t>
            </a:r>
            <a:r>
              <a:rPr lang="en-US" sz="2800" dirty="0" err="1">
                <a:solidFill>
                  <a:srgbClr val="0C1B55"/>
                </a:solidFill>
                <a:latin typeface="Gotham Book" panose="02000604040000020004" pitchFamily="50" charset="0"/>
                <a:ea typeface="Arial"/>
                <a:cs typeface="Arial"/>
                <a:sym typeface="Arial"/>
              </a:rPr>
              <a:t>contexto</a:t>
            </a:r>
            <a:r>
              <a:rPr lang="en-US" sz="2800" dirty="0">
                <a:solidFill>
                  <a:srgbClr val="0C1B55"/>
                </a:solidFill>
                <a:latin typeface="Gotham Book" panose="02000604040000020004" pitchFamily="50" charset="0"/>
                <a:ea typeface="Arial"/>
                <a:cs typeface="Arial"/>
                <a:sym typeface="Arial"/>
              </a:rPr>
              <a:t> de </a:t>
            </a:r>
            <a:r>
              <a:rPr lang="en-US" sz="2800" dirty="0" err="1">
                <a:solidFill>
                  <a:srgbClr val="0C1B55"/>
                </a:solidFill>
                <a:latin typeface="Gotham Book" panose="02000604040000020004" pitchFamily="50" charset="0"/>
                <a:ea typeface="Arial"/>
                <a:cs typeface="Arial"/>
                <a:sym typeface="Arial"/>
              </a:rPr>
              <a:t>aprendizaje</a:t>
            </a:r>
            <a:endParaRPr lang="en-US" sz="2800" dirty="0">
              <a:solidFill>
                <a:srgbClr val="0C1B55"/>
              </a:solidFill>
              <a:latin typeface="Gotham Book" panose="02000604040000020004" pitchFamily="50" charset="0"/>
              <a:ea typeface="Arial"/>
              <a:cs typeface="Arial"/>
              <a:sym typeface="Arial"/>
            </a:endParaRPr>
          </a:p>
          <a:p>
            <a:pPr marL="342900" indent="-342900">
              <a:spcAft>
                <a:spcPts val="18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Oportunidades</a:t>
            </a:r>
            <a:r>
              <a:rPr lang="en-US" sz="2800" dirty="0">
                <a:solidFill>
                  <a:srgbClr val="0C1B55"/>
                </a:solidFill>
                <a:latin typeface="Gotham Book" panose="02000604040000020004" pitchFamily="50" charset="0"/>
                <a:ea typeface="Arial"/>
                <a:cs typeface="Arial"/>
                <a:sym typeface="Arial"/>
              </a:rPr>
              <a:t> de </a:t>
            </a:r>
            <a:r>
              <a:rPr lang="en-US" sz="2800" dirty="0" err="1">
                <a:solidFill>
                  <a:srgbClr val="0C1B55"/>
                </a:solidFill>
                <a:latin typeface="Gotham Book" panose="02000604040000020004" pitchFamily="50" charset="0"/>
                <a:ea typeface="Arial"/>
                <a:cs typeface="Arial"/>
                <a:sym typeface="Arial"/>
              </a:rPr>
              <a:t>colaboración</a:t>
            </a:r>
            <a:r>
              <a:rPr lang="en-US" sz="2800" dirty="0">
                <a:solidFill>
                  <a:srgbClr val="0C1B55"/>
                </a:solidFill>
                <a:latin typeface="Gotham Book" panose="02000604040000020004" pitchFamily="50" charset="0"/>
                <a:ea typeface="Arial"/>
                <a:cs typeface="Arial"/>
                <a:sym typeface="Arial"/>
              </a:rPr>
              <a:t> </a:t>
            </a:r>
          </a:p>
          <a:p>
            <a:pPr marL="342900" indent="-342900">
              <a:spcAft>
                <a:spcPts val="18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Promueve</a:t>
            </a:r>
            <a:r>
              <a:rPr lang="en-US" sz="2800" dirty="0">
                <a:solidFill>
                  <a:srgbClr val="0C1B55"/>
                </a:solidFill>
                <a:latin typeface="Gotham Book" panose="02000604040000020004" pitchFamily="50" charset="0"/>
                <a:ea typeface="Arial"/>
                <a:cs typeface="Arial"/>
                <a:sym typeface="Arial"/>
              </a:rPr>
              <a:t> un </a:t>
            </a:r>
            <a:r>
              <a:rPr lang="en-US" sz="2800" dirty="0" err="1">
                <a:solidFill>
                  <a:srgbClr val="0C1B55"/>
                </a:solidFill>
                <a:latin typeface="Gotham Book" panose="02000604040000020004" pitchFamily="50" charset="0"/>
                <a:ea typeface="Arial"/>
                <a:cs typeface="Arial"/>
                <a:sym typeface="Arial"/>
              </a:rPr>
              <a:t>mejor</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sueño</a:t>
            </a:r>
            <a:endParaRPr lang="en-US" sz="2800" dirty="0">
              <a:solidFill>
                <a:srgbClr val="0C1B55"/>
              </a:solidFill>
              <a:latin typeface="Gotham Book" panose="02000604040000020004" pitchFamily="50" charset="0"/>
              <a:ea typeface="Arial"/>
              <a:cs typeface="Arial"/>
              <a:sym typeface="Arial"/>
            </a:endParaRPr>
          </a:p>
          <a:p>
            <a:pPr marL="342900" indent="-342900">
              <a:spcAft>
                <a:spcPts val="1800"/>
              </a:spcAft>
              <a:buClr>
                <a:srgbClr val="00A886"/>
              </a:buClr>
              <a:buFont typeface="Wingdings" panose="05000000000000000000" pitchFamily="2" charset="2"/>
              <a:buChar char="§"/>
            </a:pPr>
            <a:endParaRPr lang="en-US" sz="2800" dirty="0">
              <a:solidFill>
                <a:schemeClr val="dk1"/>
              </a:solidFill>
              <a:latin typeface="Gotham Book" panose="02000604040000020004" pitchFamily="50" charset="0"/>
              <a:ea typeface="Arial"/>
              <a:cs typeface="Arial"/>
              <a:sym typeface="Arial"/>
            </a:endParaRPr>
          </a:p>
        </p:txBody>
      </p:sp>
      <p:pic>
        <p:nvPicPr>
          <p:cNvPr id="4" name="Google Shape;550;p38" descr="A picture containing outdoor, person, child, child&#10;&#10;Description automatically generated">
            <a:extLst>
              <a:ext uri="{FF2B5EF4-FFF2-40B4-BE49-F238E27FC236}">
                <a16:creationId xmlns:a16="http://schemas.microsoft.com/office/drawing/2014/main" id="{D0D0A696-9E18-F170-1F57-E20D3B3A2C6A}"/>
              </a:ext>
            </a:extLst>
          </p:cNvPr>
          <p:cNvPicPr preferRelativeResize="0"/>
          <p:nvPr/>
        </p:nvPicPr>
        <p:blipFill rotWithShape="1">
          <a:blip r:embed="rId4">
            <a:alphaModFix/>
          </a:blip>
          <a:srcRect/>
          <a:stretch/>
        </p:blipFill>
        <p:spPr>
          <a:xfrm>
            <a:off x="7276928" y="3597639"/>
            <a:ext cx="2946283" cy="2653259"/>
          </a:xfrm>
          <a:prstGeom prst="ellipse">
            <a:avLst/>
          </a:prstGeom>
          <a:ln>
            <a:noFill/>
          </a:ln>
          <a:effectLst>
            <a:softEdge rad="112500"/>
          </a:effectLst>
        </p:spPr>
      </p:pic>
    </p:spTree>
    <p:extLst>
      <p:ext uri="{BB962C8B-B14F-4D97-AF65-F5344CB8AC3E}">
        <p14:creationId xmlns:p14="http://schemas.microsoft.com/office/powerpoint/2010/main" val="276091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7"/>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50" name="Google Shape;150;p7"/>
          <p:cNvSpPr txBox="1">
            <a:spLocks noGrp="1"/>
          </p:cNvSpPr>
          <p:nvPr>
            <p:ph type="ctrTitle"/>
          </p:nvPr>
        </p:nvSpPr>
        <p:spPr>
          <a:xfrm>
            <a:off x="243639" y="251551"/>
            <a:ext cx="11294378" cy="167521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ld" pitchFamily="50" charset="0"/>
                <a:ea typeface="Arial"/>
                <a:cs typeface="Arial"/>
                <a:sym typeface="Arial"/>
              </a:rPr>
              <a:t>Seguridad</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en</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instalaciones</a:t>
            </a:r>
            <a:r>
              <a:rPr lang="en-US" sz="4000" dirty="0">
                <a:solidFill>
                  <a:srgbClr val="0C1B55"/>
                </a:solidFill>
                <a:latin typeface="Gotham Bold" pitchFamily="50" charset="0"/>
                <a:ea typeface="Arial"/>
                <a:cs typeface="Arial"/>
                <a:sym typeface="Arial"/>
              </a:rPr>
              <a:t> y </a:t>
            </a:r>
            <a:r>
              <a:rPr lang="en-US" sz="4000" dirty="0" err="1">
                <a:solidFill>
                  <a:srgbClr val="0C1B55"/>
                </a:solidFill>
                <a:latin typeface="Gotham Bold" pitchFamily="50" charset="0"/>
                <a:ea typeface="Arial"/>
                <a:cs typeface="Arial"/>
                <a:sym typeface="Arial"/>
              </a:rPr>
              <a:t>espacios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físicos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riesgo</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en</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exteriores</a:t>
            </a:r>
            <a:br>
              <a:rPr lang="en-US" sz="4000" dirty="0">
                <a:solidFill>
                  <a:srgbClr val="0C1B55"/>
                </a:solidFill>
                <a:latin typeface="Gotham Bold" pitchFamily="50" charset="0"/>
                <a:ea typeface="Arial"/>
                <a:cs typeface="Arial"/>
                <a:sym typeface="Arial"/>
              </a:rPr>
            </a:br>
            <a:endParaRPr sz="4000" dirty="0">
              <a:solidFill>
                <a:srgbClr val="0C1B55"/>
              </a:solidFill>
              <a:latin typeface="Gotham Bold" pitchFamily="50" charset="0"/>
              <a:ea typeface="Arial"/>
              <a:cs typeface="Arial"/>
              <a:sym typeface="Arial"/>
            </a:endParaRPr>
          </a:p>
        </p:txBody>
      </p:sp>
      <p:grpSp>
        <p:nvGrpSpPr>
          <p:cNvPr id="151" name="Google Shape;151;p7"/>
          <p:cNvGrpSpPr/>
          <p:nvPr/>
        </p:nvGrpSpPr>
        <p:grpSpPr>
          <a:xfrm>
            <a:off x="2338509" y="1782463"/>
            <a:ext cx="6854086" cy="4157882"/>
            <a:chOff x="1831483" y="1440"/>
            <a:chExt cx="6854086" cy="4157882"/>
          </a:xfrm>
        </p:grpSpPr>
        <p:sp>
          <p:nvSpPr>
            <p:cNvPr id="152" name="Google Shape;152;p7"/>
            <p:cNvSpPr/>
            <p:nvPr/>
          </p:nvSpPr>
          <p:spPr>
            <a:xfrm rot="10800000">
              <a:off x="3199183" y="194733"/>
              <a:ext cx="5486386" cy="822962"/>
            </a:xfrm>
            <a:prstGeom prst="homePlate">
              <a:avLst>
                <a:gd name="adj" fmla="val 50000"/>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txBox="1"/>
            <p:nvPr/>
          </p:nvSpPr>
          <p:spPr>
            <a:xfrm>
              <a:off x="3404923" y="194733"/>
              <a:ext cx="5280646" cy="822962"/>
            </a:xfrm>
            <a:prstGeom prst="rect">
              <a:avLst/>
            </a:prstGeom>
            <a:noFill/>
            <a:ln>
              <a:noFill/>
            </a:ln>
          </p:spPr>
          <p:txBody>
            <a:bodyPr spcFirstLastPara="1" wrap="square" lIns="5102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dirty="0" err="1">
                  <a:solidFill>
                    <a:schemeClr val="lt1"/>
                  </a:solidFill>
                  <a:latin typeface="Gotham Book" panose="02000604040000020004" pitchFamily="50" charset="0"/>
                </a:rPr>
                <a:t>Protección</a:t>
              </a:r>
              <a:r>
                <a:rPr lang="en-US" sz="2800" b="1" dirty="0">
                  <a:solidFill>
                    <a:schemeClr val="lt1"/>
                  </a:solidFill>
                  <a:latin typeface="Gotham Book" panose="02000604040000020004" pitchFamily="50" charset="0"/>
                </a:rPr>
                <a:t> solar</a:t>
              </a:r>
              <a:endParaRPr dirty="0">
                <a:latin typeface="Gotham Book" panose="02000604040000020004" pitchFamily="50" charset="0"/>
              </a:endParaRPr>
            </a:p>
          </p:txBody>
        </p:sp>
        <p:sp>
          <p:nvSpPr>
            <p:cNvPr id="154" name="Google Shape;154;p7"/>
            <p:cNvSpPr/>
            <p:nvPr/>
          </p:nvSpPr>
          <p:spPr>
            <a:xfrm>
              <a:off x="1831483" y="1440"/>
              <a:ext cx="1157064" cy="1157064"/>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a:off x="3199183" y="1695142"/>
              <a:ext cx="5486386" cy="822962"/>
            </a:xfrm>
            <a:prstGeom prst="homePlate">
              <a:avLst>
                <a:gd name="adj" fmla="val 50000"/>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txBox="1"/>
            <p:nvPr/>
          </p:nvSpPr>
          <p:spPr>
            <a:xfrm>
              <a:off x="3404923" y="1695142"/>
              <a:ext cx="5280646" cy="822962"/>
            </a:xfrm>
            <a:prstGeom prst="rect">
              <a:avLst/>
            </a:prstGeom>
            <a:noFill/>
            <a:ln>
              <a:noFill/>
            </a:ln>
          </p:spPr>
          <p:txBody>
            <a:bodyPr spcFirstLastPara="1" wrap="square" lIns="5102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dirty="0">
                  <a:solidFill>
                    <a:schemeClr val="lt1"/>
                  </a:solidFill>
                  <a:latin typeface="Gotham Book" panose="02000604040000020004" pitchFamily="50" charset="0"/>
                </a:rPr>
                <a:t>Mordidas de </a:t>
              </a:r>
              <a:r>
                <a:rPr lang="en-US" sz="2800" b="1" dirty="0" err="1">
                  <a:solidFill>
                    <a:schemeClr val="lt1"/>
                  </a:solidFill>
                  <a:latin typeface="Gotham Book" panose="02000604040000020004" pitchFamily="50" charset="0"/>
                </a:rPr>
                <a:t>animales</a:t>
              </a:r>
              <a:endParaRPr dirty="0">
                <a:latin typeface="Gotham Book" panose="02000604040000020004" pitchFamily="50" charset="0"/>
              </a:endParaRPr>
            </a:p>
          </p:txBody>
        </p:sp>
        <p:sp>
          <p:nvSpPr>
            <p:cNvPr id="157" name="Google Shape;157;p7"/>
            <p:cNvSpPr/>
            <p:nvPr/>
          </p:nvSpPr>
          <p:spPr>
            <a:xfrm>
              <a:off x="1831483" y="1501849"/>
              <a:ext cx="1157064" cy="1157064"/>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rot="10800000">
              <a:off x="3199183" y="3195551"/>
              <a:ext cx="5486386" cy="822962"/>
            </a:xfrm>
            <a:prstGeom prst="homePlate">
              <a:avLst>
                <a:gd name="adj" fmla="val 50000"/>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txBox="1"/>
            <p:nvPr/>
          </p:nvSpPr>
          <p:spPr>
            <a:xfrm>
              <a:off x="3404923" y="3195551"/>
              <a:ext cx="5280646" cy="822962"/>
            </a:xfrm>
            <a:prstGeom prst="rect">
              <a:avLst/>
            </a:prstGeom>
            <a:noFill/>
            <a:ln>
              <a:noFill/>
            </a:ln>
          </p:spPr>
          <p:txBody>
            <a:bodyPr spcFirstLastPara="1" wrap="square" lIns="5102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dirty="0">
                  <a:solidFill>
                    <a:schemeClr val="lt1"/>
                  </a:solidFill>
                  <a:latin typeface="Gotham Book" panose="02000604040000020004" pitchFamily="50" charset="0"/>
                </a:rPr>
                <a:t>Agua </a:t>
              </a:r>
              <a:r>
                <a:rPr lang="en-US" sz="2800" b="1" dirty="0" err="1">
                  <a:solidFill>
                    <a:schemeClr val="lt1"/>
                  </a:solidFill>
                  <a:latin typeface="Gotham Book" panose="02000604040000020004" pitchFamily="50" charset="0"/>
                </a:rPr>
                <a:t>segura</a:t>
              </a:r>
              <a:endParaRPr dirty="0">
                <a:latin typeface="Gotham Book" panose="02000604040000020004" pitchFamily="50" charset="0"/>
              </a:endParaRPr>
            </a:p>
          </p:txBody>
        </p:sp>
        <p:sp>
          <p:nvSpPr>
            <p:cNvPr id="160" name="Google Shape;160;p7"/>
            <p:cNvSpPr/>
            <p:nvPr/>
          </p:nvSpPr>
          <p:spPr>
            <a:xfrm>
              <a:off x="1831483" y="3002258"/>
              <a:ext cx="1157064" cy="1157064"/>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896128"/>
            <a:ext cx="11294378" cy="1675219"/>
          </a:xfrm>
        </p:spPr>
        <p:txBody>
          <a:bodyPr>
            <a:noAutofit/>
          </a:bodyPr>
          <a:lstStyle/>
          <a:p>
            <a:pPr algn="l"/>
            <a:r>
              <a:rPr lang="es-ES" sz="4000" dirty="0">
                <a:solidFill>
                  <a:srgbClr val="0C1B55"/>
                </a:solidFill>
                <a:latin typeface="Gotham Bold" pitchFamily="50" charset="0"/>
                <a:ea typeface="Arial"/>
                <a:cs typeface="Arial"/>
                <a:sym typeface="Arial"/>
              </a:rPr>
              <a:t>Seguridad de las Instalaciones y Estructuras Físicas: Peligros en el Exterior</a:t>
            </a:r>
            <a:br>
              <a:rPr lang="es-ES" sz="1000" dirty="0"/>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512801974"/>
              </p:ext>
            </p:extLst>
          </p:nvPr>
        </p:nvGraphicFramePr>
        <p:xfrm>
          <a:off x="864020" y="1198334"/>
          <a:ext cx="10673997" cy="4506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1039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986069"/>
            <a:ext cx="11294378" cy="1675219"/>
          </a:xfrm>
        </p:spPr>
        <p:txBody>
          <a:bodyPr>
            <a:noAutofit/>
          </a:bodyPr>
          <a:lstStyle/>
          <a:p>
            <a:pPr algn="l"/>
            <a:r>
              <a:rPr lang="es-ES" sz="4000" dirty="0">
                <a:solidFill>
                  <a:srgbClr val="0C1B55"/>
                </a:solidFill>
                <a:latin typeface="Gotham Bold" pitchFamily="50" charset="0"/>
                <a:ea typeface="Arial"/>
                <a:cs typeface="Arial"/>
                <a:sym typeface="Arial"/>
              </a:rPr>
              <a:t>Seguridad de las Instalaciones y Estructuras Físicas: Peligros en el Exterior</a:t>
            </a:r>
            <a:br>
              <a:rPr lang="es-ES" sz="1000" dirty="0"/>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1979459525"/>
              </p:ext>
            </p:extLst>
          </p:nvPr>
        </p:nvGraphicFramePr>
        <p:xfrm>
          <a:off x="949134" y="1548495"/>
          <a:ext cx="9883388" cy="3556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3342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10538" y="1125341"/>
            <a:ext cx="11294378" cy="1675219"/>
          </a:xfrm>
        </p:spPr>
        <p:txBody>
          <a:bodyPr>
            <a:noAutofit/>
          </a:bodyPr>
          <a:lstStyle/>
          <a:p>
            <a:pPr algn="l"/>
            <a:r>
              <a:rPr lang="es-ES" sz="4000" dirty="0">
                <a:solidFill>
                  <a:srgbClr val="0C1B55"/>
                </a:solidFill>
                <a:latin typeface="Gotham Bold" pitchFamily="50" charset="0"/>
                <a:ea typeface="Arial"/>
                <a:cs typeface="Arial"/>
                <a:sym typeface="Arial"/>
              </a:rPr>
              <a:t>Seguridad de las Instalaciones y Estructuras Físicas: Exposición al Plomo</a:t>
            </a:r>
            <a:br>
              <a:rPr lang="es-ES" sz="4000" dirty="0">
                <a:solidFill>
                  <a:srgbClr val="498500"/>
                </a:solidFill>
                <a:latin typeface="Arial"/>
                <a:ea typeface="Arial"/>
                <a:cs typeface="Arial"/>
                <a:sym typeface="Arial"/>
              </a:rPr>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B65FA576-6788-FC0C-0C49-6F76AA0B88AF}"/>
              </a:ext>
            </a:extLst>
          </p:cNvPr>
          <p:cNvPicPr>
            <a:picLocks noChangeAspect="1"/>
          </p:cNvPicPr>
          <p:nvPr/>
        </p:nvPicPr>
        <p:blipFill rotWithShape="1">
          <a:blip r:embed="rId4">
            <a:extLst>
              <a:ext uri="{28A0092B-C50C-407E-A947-70E740481C1C}">
                <a14:useLocalDpi xmlns:a14="http://schemas.microsoft.com/office/drawing/2010/main" val="0"/>
              </a:ext>
            </a:extLst>
          </a:blip>
          <a:srcRect t="11895" b="37091"/>
          <a:stretch/>
        </p:blipFill>
        <p:spPr>
          <a:xfrm>
            <a:off x="310538" y="2037210"/>
            <a:ext cx="5767057" cy="30854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Graphical user interface, website&#10;&#10;Description automatically generated">
            <a:extLst>
              <a:ext uri="{FF2B5EF4-FFF2-40B4-BE49-F238E27FC236}">
                <a16:creationId xmlns:a16="http://schemas.microsoft.com/office/drawing/2014/main" id="{6166B2A5-3FD8-B505-CD9D-1C2CA01DB282}"/>
              </a:ext>
            </a:extLst>
          </p:cNvPr>
          <p:cNvPicPr>
            <a:picLocks noChangeAspect="1"/>
          </p:cNvPicPr>
          <p:nvPr/>
        </p:nvPicPr>
        <p:blipFill rotWithShape="1">
          <a:blip r:embed="rId4">
            <a:extLst>
              <a:ext uri="{28A0092B-C50C-407E-A947-70E740481C1C}">
                <a14:useLocalDpi xmlns:a14="http://schemas.microsoft.com/office/drawing/2010/main" val="0"/>
              </a:ext>
            </a:extLst>
          </a:blip>
          <a:srcRect l="1961" t="63500" r="1094" b="1200"/>
          <a:stretch/>
        </p:blipFill>
        <p:spPr>
          <a:xfrm>
            <a:off x="6285906" y="2859196"/>
            <a:ext cx="5560228" cy="21233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Graphical user interface, website&#10;&#10;Description automatically generated">
            <a:extLst>
              <a:ext uri="{FF2B5EF4-FFF2-40B4-BE49-F238E27FC236}">
                <a16:creationId xmlns:a16="http://schemas.microsoft.com/office/drawing/2014/main" id="{739BB4ED-2AFE-4D5B-24DB-A6D5807BBE27}"/>
              </a:ext>
            </a:extLst>
          </p:cNvPr>
          <p:cNvPicPr>
            <a:picLocks noChangeAspect="1"/>
          </p:cNvPicPr>
          <p:nvPr/>
        </p:nvPicPr>
        <p:blipFill rotWithShape="1">
          <a:blip r:embed="rId4">
            <a:extLst>
              <a:ext uri="{28A0092B-C50C-407E-A947-70E740481C1C}">
                <a14:useLocalDpi xmlns:a14="http://schemas.microsoft.com/office/drawing/2010/main" val="0"/>
              </a:ext>
            </a:extLst>
          </a:blip>
          <a:srcRect l="8378" t="3937" r="7610" b="87476"/>
          <a:stretch/>
        </p:blipFill>
        <p:spPr>
          <a:xfrm>
            <a:off x="6321234" y="1909951"/>
            <a:ext cx="5560228" cy="5961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Google Shape;610;p42">
            <a:extLst>
              <a:ext uri="{FF2B5EF4-FFF2-40B4-BE49-F238E27FC236}">
                <a16:creationId xmlns:a16="http://schemas.microsoft.com/office/drawing/2014/main" id="{1DC3AC5D-5A19-19D9-E1F0-156CF30AB170}"/>
              </a:ext>
            </a:extLst>
          </p:cNvPr>
          <p:cNvSpPr txBox="1"/>
          <p:nvPr/>
        </p:nvSpPr>
        <p:spPr>
          <a:xfrm>
            <a:off x="1573378" y="2502766"/>
            <a:ext cx="1517924" cy="1077178"/>
          </a:xfrm>
          <a:prstGeom prst="rect">
            <a:avLst/>
          </a:prstGeom>
          <a:solidFill>
            <a:srgbClr val="B8CFA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err="1">
                <a:solidFill>
                  <a:schemeClr val="dk1"/>
                </a:solidFill>
                <a:latin typeface="Gotham Book" panose="02000604040000020004" pitchFamily="50" charset="0"/>
                <a:ea typeface="Calibri"/>
                <a:cs typeface="Calibri"/>
                <a:sym typeface="Calibri"/>
              </a:rPr>
              <a:t>Daños</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en</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el</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cerebro</a:t>
            </a:r>
            <a:r>
              <a:rPr lang="en-US" sz="1600" dirty="0">
                <a:solidFill>
                  <a:schemeClr val="dk1"/>
                </a:solidFill>
                <a:latin typeface="Gotham Book" panose="02000604040000020004" pitchFamily="50" charset="0"/>
                <a:ea typeface="Calibri"/>
                <a:cs typeface="Calibri"/>
                <a:sym typeface="Calibri"/>
              </a:rPr>
              <a:t> y </a:t>
            </a:r>
            <a:r>
              <a:rPr lang="en-US" sz="1600" dirty="0" err="1">
                <a:solidFill>
                  <a:schemeClr val="dk1"/>
                </a:solidFill>
                <a:latin typeface="Gotham Book" panose="02000604040000020004" pitchFamily="50" charset="0"/>
                <a:ea typeface="Calibri"/>
                <a:cs typeface="Calibri"/>
                <a:sym typeface="Calibri"/>
              </a:rPr>
              <a:t>el</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sistema</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nervioso</a:t>
            </a:r>
            <a:endParaRPr sz="1600" dirty="0">
              <a:solidFill>
                <a:schemeClr val="dk1"/>
              </a:solidFill>
              <a:latin typeface="Gotham Book" panose="02000604040000020004" pitchFamily="50" charset="0"/>
              <a:ea typeface="Calibri"/>
              <a:cs typeface="Calibri"/>
              <a:sym typeface="Calibri"/>
            </a:endParaRPr>
          </a:p>
        </p:txBody>
      </p:sp>
      <p:sp>
        <p:nvSpPr>
          <p:cNvPr id="7" name="Google Shape;613;p42">
            <a:extLst>
              <a:ext uri="{FF2B5EF4-FFF2-40B4-BE49-F238E27FC236}">
                <a16:creationId xmlns:a16="http://schemas.microsoft.com/office/drawing/2014/main" id="{46798351-242B-6C17-8900-F17DEBE9DB32}"/>
              </a:ext>
            </a:extLst>
          </p:cNvPr>
          <p:cNvSpPr txBox="1"/>
          <p:nvPr/>
        </p:nvSpPr>
        <p:spPr>
          <a:xfrm>
            <a:off x="4553759" y="2502766"/>
            <a:ext cx="1403968" cy="1323399"/>
          </a:xfrm>
          <a:prstGeom prst="rect">
            <a:avLst/>
          </a:prstGeom>
          <a:solidFill>
            <a:srgbClr val="B8CFA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err="1">
                <a:solidFill>
                  <a:schemeClr val="dk1"/>
                </a:solidFill>
                <a:latin typeface="Gotham Book" panose="02000604040000020004" pitchFamily="50" charset="0"/>
                <a:ea typeface="Calibri"/>
                <a:cs typeface="Calibri"/>
                <a:sym typeface="Calibri"/>
              </a:rPr>
              <a:t>Retraso</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en</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el</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crecimiento</a:t>
            </a:r>
            <a:r>
              <a:rPr lang="en-US" sz="1600" dirty="0">
                <a:solidFill>
                  <a:schemeClr val="dk1"/>
                </a:solidFill>
                <a:latin typeface="Gotham Book" panose="02000604040000020004" pitchFamily="50" charset="0"/>
                <a:ea typeface="Calibri"/>
                <a:cs typeface="Calibri"/>
                <a:sym typeface="Calibri"/>
              </a:rPr>
              <a:t> y </a:t>
            </a:r>
            <a:r>
              <a:rPr lang="en-US" sz="1600" dirty="0" err="1">
                <a:solidFill>
                  <a:schemeClr val="dk1"/>
                </a:solidFill>
                <a:latin typeface="Gotham Book" panose="02000604040000020004" pitchFamily="50" charset="0"/>
                <a:ea typeface="Calibri"/>
                <a:cs typeface="Calibri"/>
                <a:sym typeface="Calibri"/>
              </a:rPr>
              <a:t>el</a:t>
            </a:r>
            <a:r>
              <a:rPr lang="en-US" sz="1600" dirty="0">
                <a:solidFill>
                  <a:schemeClr val="dk1"/>
                </a:solidFill>
                <a:latin typeface="Gotham Book" panose="02000604040000020004" pitchFamily="50" charset="0"/>
                <a:ea typeface="Calibri"/>
                <a:cs typeface="Calibri"/>
                <a:sym typeface="Calibri"/>
              </a:rPr>
              <a:t> </a:t>
            </a:r>
            <a:r>
              <a:rPr lang="en-US" sz="1600" dirty="0" err="1">
                <a:solidFill>
                  <a:schemeClr val="dk1"/>
                </a:solidFill>
                <a:latin typeface="Gotham Book" panose="02000604040000020004" pitchFamily="50" charset="0"/>
                <a:ea typeface="Calibri"/>
                <a:cs typeface="Calibri"/>
                <a:sym typeface="Calibri"/>
              </a:rPr>
              <a:t>desarrollo</a:t>
            </a:r>
            <a:endParaRPr sz="1600" dirty="0">
              <a:solidFill>
                <a:schemeClr val="dk1"/>
              </a:solidFill>
              <a:latin typeface="Gotham Book" panose="02000604040000020004" pitchFamily="50" charset="0"/>
              <a:ea typeface="Calibri"/>
              <a:cs typeface="Calibri"/>
              <a:sym typeface="Calibri"/>
            </a:endParaRPr>
          </a:p>
        </p:txBody>
      </p:sp>
      <p:sp>
        <p:nvSpPr>
          <p:cNvPr id="8" name="Google Shape;611;p42">
            <a:extLst>
              <a:ext uri="{FF2B5EF4-FFF2-40B4-BE49-F238E27FC236}">
                <a16:creationId xmlns:a16="http://schemas.microsoft.com/office/drawing/2014/main" id="{97D74F2A-D947-6957-606D-0E0103E2C528}"/>
              </a:ext>
            </a:extLst>
          </p:cNvPr>
          <p:cNvSpPr txBox="1"/>
          <p:nvPr/>
        </p:nvSpPr>
        <p:spPr>
          <a:xfrm>
            <a:off x="1573378" y="3775592"/>
            <a:ext cx="1709468" cy="1077178"/>
          </a:xfrm>
          <a:prstGeom prst="rect">
            <a:avLst/>
          </a:prstGeom>
          <a:solidFill>
            <a:srgbClr val="B8CFA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err="1">
                <a:solidFill>
                  <a:schemeClr val="dk1"/>
                </a:solidFill>
                <a:latin typeface="Gotham Book" panose="02000604040000020004" pitchFamily="50" charset="0"/>
                <a:ea typeface="Calibri"/>
                <a:cs typeface="Calibri"/>
                <a:sym typeface="Calibri"/>
              </a:rPr>
              <a:t>Problemas</a:t>
            </a:r>
            <a:r>
              <a:rPr lang="en-US" sz="1600" dirty="0">
                <a:solidFill>
                  <a:schemeClr val="dk1"/>
                </a:solidFill>
                <a:latin typeface="Gotham Book" panose="02000604040000020004" pitchFamily="50" charset="0"/>
                <a:ea typeface="Calibri"/>
                <a:cs typeface="Calibri"/>
                <a:sym typeface="Calibri"/>
              </a:rPr>
              <a:t> de </a:t>
            </a:r>
            <a:r>
              <a:rPr lang="en-US" sz="1600" dirty="0" err="1">
                <a:solidFill>
                  <a:schemeClr val="dk1"/>
                </a:solidFill>
                <a:latin typeface="Gotham Book" panose="02000604040000020004" pitchFamily="50" charset="0"/>
                <a:ea typeface="Calibri"/>
                <a:cs typeface="Calibri"/>
                <a:sym typeface="Calibri"/>
              </a:rPr>
              <a:t>aprendizaje</a:t>
            </a:r>
            <a:r>
              <a:rPr lang="en-US" sz="1600" dirty="0">
                <a:solidFill>
                  <a:schemeClr val="dk1"/>
                </a:solidFill>
                <a:latin typeface="Gotham Book" panose="02000604040000020004" pitchFamily="50" charset="0"/>
                <a:ea typeface="Calibri"/>
                <a:cs typeface="Calibri"/>
                <a:sym typeface="Calibri"/>
              </a:rPr>
              <a:t> y </a:t>
            </a:r>
            <a:r>
              <a:rPr lang="en-US" sz="1600" dirty="0" err="1">
                <a:solidFill>
                  <a:schemeClr val="dk1"/>
                </a:solidFill>
                <a:latin typeface="Gotham Book" panose="02000604040000020004" pitchFamily="50" charset="0"/>
                <a:ea typeface="Calibri"/>
                <a:cs typeface="Calibri"/>
                <a:sym typeface="Calibri"/>
              </a:rPr>
              <a:t>comportamiento</a:t>
            </a:r>
            <a:endParaRPr sz="1600" dirty="0">
              <a:solidFill>
                <a:schemeClr val="dk1"/>
              </a:solidFill>
              <a:latin typeface="Gotham Book" panose="02000604040000020004" pitchFamily="50" charset="0"/>
              <a:ea typeface="Calibri"/>
              <a:cs typeface="Calibri"/>
              <a:sym typeface="Calibri"/>
            </a:endParaRPr>
          </a:p>
        </p:txBody>
      </p:sp>
      <p:sp>
        <p:nvSpPr>
          <p:cNvPr id="9" name="Google Shape;612;p42">
            <a:extLst>
              <a:ext uri="{FF2B5EF4-FFF2-40B4-BE49-F238E27FC236}">
                <a16:creationId xmlns:a16="http://schemas.microsoft.com/office/drawing/2014/main" id="{28F41B5C-6CB4-20CB-A169-1E91B12FBF0E}"/>
              </a:ext>
            </a:extLst>
          </p:cNvPr>
          <p:cNvSpPr txBox="1"/>
          <p:nvPr/>
        </p:nvSpPr>
        <p:spPr>
          <a:xfrm>
            <a:off x="4474531" y="3878420"/>
            <a:ext cx="1480842" cy="830956"/>
          </a:xfrm>
          <a:prstGeom prst="rect">
            <a:avLst/>
          </a:prstGeom>
          <a:solidFill>
            <a:srgbClr val="B8CFA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err="1">
                <a:solidFill>
                  <a:schemeClr val="dk1"/>
                </a:solidFill>
                <a:latin typeface="Gotham Book" panose="02000604040000020004" pitchFamily="50" charset="0"/>
                <a:ea typeface="Calibri"/>
                <a:cs typeface="Calibri"/>
                <a:sym typeface="Calibri"/>
              </a:rPr>
              <a:t>Problemas</a:t>
            </a:r>
            <a:r>
              <a:rPr lang="en-US" sz="1600" dirty="0">
                <a:solidFill>
                  <a:schemeClr val="dk1"/>
                </a:solidFill>
                <a:latin typeface="Gotham Book" panose="02000604040000020004" pitchFamily="50" charset="0"/>
                <a:ea typeface="Calibri"/>
                <a:cs typeface="Calibri"/>
                <a:sym typeface="Calibri"/>
              </a:rPr>
              <a:t> de </a:t>
            </a:r>
            <a:r>
              <a:rPr lang="en-US" sz="1600" dirty="0" err="1">
                <a:solidFill>
                  <a:schemeClr val="dk1"/>
                </a:solidFill>
                <a:latin typeface="Gotham Book" panose="02000604040000020004" pitchFamily="50" charset="0"/>
                <a:ea typeface="Calibri"/>
                <a:cs typeface="Calibri"/>
                <a:sym typeface="Calibri"/>
              </a:rPr>
              <a:t>audición</a:t>
            </a:r>
            <a:r>
              <a:rPr lang="en-US" sz="1600" dirty="0">
                <a:solidFill>
                  <a:schemeClr val="dk1"/>
                </a:solidFill>
                <a:latin typeface="Gotham Book" panose="02000604040000020004" pitchFamily="50" charset="0"/>
                <a:ea typeface="Calibri"/>
                <a:cs typeface="Calibri"/>
                <a:sym typeface="Calibri"/>
              </a:rPr>
              <a:t> y </a:t>
            </a:r>
            <a:r>
              <a:rPr lang="en-US" sz="1600" dirty="0" err="1">
                <a:solidFill>
                  <a:schemeClr val="dk1"/>
                </a:solidFill>
                <a:latin typeface="Gotham Book" panose="02000604040000020004" pitchFamily="50" charset="0"/>
                <a:ea typeface="Calibri"/>
                <a:cs typeface="Calibri"/>
                <a:sym typeface="Calibri"/>
              </a:rPr>
              <a:t>habla</a:t>
            </a:r>
            <a:endParaRPr sz="1600" dirty="0">
              <a:solidFill>
                <a:schemeClr val="dk1"/>
              </a:solidFill>
              <a:latin typeface="Gotham Book" panose="02000604040000020004" pitchFamily="50" charset="0"/>
              <a:ea typeface="Calibri"/>
              <a:cs typeface="Calibri"/>
              <a:sym typeface="Calibri"/>
            </a:endParaRPr>
          </a:p>
        </p:txBody>
      </p:sp>
      <p:sp>
        <p:nvSpPr>
          <p:cNvPr id="10" name="Google Shape;615;p42">
            <a:extLst>
              <a:ext uri="{FF2B5EF4-FFF2-40B4-BE49-F238E27FC236}">
                <a16:creationId xmlns:a16="http://schemas.microsoft.com/office/drawing/2014/main" id="{D248EF28-8F02-84A4-50A6-9D9A120B7263}"/>
              </a:ext>
            </a:extLst>
          </p:cNvPr>
          <p:cNvSpPr txBox="1"/>
          <p:nvPr/>
        </p:nvSpPr>
        <p:spPr>
          <a:xfrm>
            <a:off x="6851621" y="3261247"/>
            <a:ext cx="3146818" cy="14772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Gotham Book" panose="02000604040000020004" pitchFamily="50" charset="0"/>
                <a:ea typeface="Calibri"/>
                <a:cs typeface="Calibri"/>
                <a:sym typeface="Calibri"/>
              </a:rPr>
              <a:t>Menor </a:t>
            </a:r>
            <a:r>
              <a:rPr lang="en-US" dirty="0" err="1">
                <a:solidFill>
                  <a:schemeClr val="dk1"/>
                </a:solidFill>
                <a:latin typeface="Gotham Book" panose="02000604040000020004" pitchFamily="50" charset="0"/>
                <a:ea typeface="Calibri"/>
                <a:cs typeface="Calibri"/>
                <a:sym typeface="Calibri"/>
              </a:rPr>
              <a:t>coeficiente</a:t>
            </a:r>
            <a:r>
              <a:rPr lang="en-US" dirty="0">
                <a:solidFill>
                  <a:schemeClr val="dk1"/>
                </a:solidFill>
                <a:latin typeface="Gotham Book" panose="02000604040000020004" pitchFamily="50" charset="0"/>
                <a:ea typeface="Calibri"/>
                <a:cs typeface="Calibri"/>
                <a:sym typeface="Calibri"/>
              </a:rPr>
              <a:t> </a:t>
            </a:r>
            <a:r>
              <a:rPr lang="en-US" dirty="0" err="1">
                <a:solidFill>
                  <a:schemeClr val="dk1"/>
                </a:solidFill>
                <a:latin typeface="Gotham Book" panose="02000604040000020004" pitchFamily="50" charset="0"/>
                <a:ea typeface="Calibri"/>
                <a:cs typeface="Calibri"/>
                <a:sym typeface="Calibri"/>
              </a:rPr>
              <a:t>intelectual</a:t>
            </a:r>
            <a:endParaRPr dirty="0">
              <a:latin typeface="Gotham Book" panose="02000604040000020004" pitchFamily="50" charset="0"/>
            </a:endParaRPr>
          </a:p>
          <a:p>
            <a:pPr marL="0" marR="0" lvl="0" indent="0" algn="l" rtl="0">
              <a:spcBef>
                <a:spcPts val="0"/>
              </a:spcBef>
              <a:spcAft>
                <a:spcPts val="0"/>
              </a:spcAft>
              <a:buNone/>
            </a:pPr>
            <a:r>
              <a:rPr lang="en-US" dirty="0" err="1">
                <a:solidFill>
                  <a:schemeClr val="dk1"/>
                </a:solidFill>
                <a:latin typeface="Gotham Book" panose="02000604040000020004" pitchFamily="50" charset="0"/>
                <a:ea typeface="Calibri"/>
                <a:cs typeface="Calibri"/>
                <a:sym typeface="Calibri"/>
              </a:rPr>
              <a:t>Disminución</a:t>
            </a:r>
            <a:r>
              <a:rPr lang="en-US" dirty="0">
                <a:solidFill>
                  <a:schemeClr val="dk1"/>
                </a:solidFill>
                <a:latin typeface="Gotham Book" panose="02000604040000020004" pitchFamily="50" charset="0"/>
                <a:ea typeface="Calibri"/>
                <a:cs typeface="Calibri"/>
                <a:sym typeface="Calibri"/>
              </a:rPr>
              <a:t> de la </a:t>
            </a:r>
            <a:r>
              <a:rPr lang="en-US" dirty="0" err="1">
                <a:solidFill>
                  <a:schemeClr val="dk1"/>
                </a:solidFill>
                <a:latin typeface="Gotham Book" panose="02000604040000020004" pitchFamily="50" charset="0"/>
                <a:ea typeface="Calibri"/>
                <a:cs typeface="Calibri"/>
                <a:sym typeface="Calibri"/>
              </a:rPr>
              <a:t>capacidad</a:t>
            </a:r>
            <a:r>
              <a:rPr lang="en-US" dirty="0">
                <a:solidFill>
                  <a:schemeClr val="dk1"/>
                </a:solidFill>
                <a:latin typeface="Gotham Book" panose="02000604040000020004" pitchFamily="50" charset="0"/>
                <a:ea typeface="Calibri"/>
                <a:cs typeface="Calibri"/>
                <a:sym typeface="Calibri"/>
              </a:rPr>
              <a:t> de </a:t>
            </a:r>
            <a:r>
              <a:rPr lang="en-US" dirty="0" err="1">
                <a:solidFill>
                  <a:schemeClr val="dk1"/>
                </a:solidFill>
                <a:latin typeface="Gotham Book" panose="02000604040000020004" pitchFamily="50" charset="0"/>
                <a:ea typeface="Calibri"/>
                <a:cs typeface="Calibri"/>
                <a:sym typeface="Calibri"/>
              </a:rPr>
              <a:t>atención</a:t>
            </a:r>
            <a:endParaRPr dirty="0">
              <a:latin typeface="Gotham Book" panose="02000604040000020004" pitchFamily="50" charset="0"/>
            </a:endParaRPr>
          </a:p>
          <a:p>
            <a:pPr marL="0" marR="0" lvl="0" indent="0" algn="l" rtl="0">
              <a:spcBef>
                <a:spcPts val="0"/>
              </a:spcBef>
              <a:spcAft>
                <a:spcPts val="0"/>
              </a:spcAft>
              <a:buNone/>
            </a:pPr>
            <a:r>
              <a:rPr lang="en-US" dirty="0">
                <a:solidFill>
                  <a:schemeClr val="dk1"/>
                </a:solidFill>
                <a:latin typeface="Gotham Book" panose="02000604040000020004" pitchFamily="50" charset="0"/>
                <a:ea typeface="Calibri"/>
                <a:cs typeface="Calibri"/>
                <a:sym typeface="Calibri"/>
              </a:rPr>
              <a:t>Bajo </a:t>
            </a:r>
            <a:r>
              <a:rPr lang="en-US" dirty="0" err="1">
                <a:solidFill>
                  <a:schemeClr val="dk1"/>
                </a:solidFill>
                <a:latin typeface="Gotham Book" panose="02000604040000020004" pitchFamily="50" charset="0"/>
                <a:ea typeface="Calibri"/>
                <a:cs typeface="Calibri"/>
                <a:sym typeface="Calibri"/>
              </a:rPr>
              <a:t>rendimiento</a:t>
            </a:r>
            <a:r>
              <a:rPr lang="en-US" dirty="0">
                <a:solidFill>
                  <a:schemeClr val="dk1"/>
                </a:solidFill>
                <a:latin typeface="Gotham Book" panose="02000604040000020004" pitchFamily="50" charset="0"/>
                <a:ea typeface="Calibri"/>
                <a:cs typeface="Calibri"/>
                <a:sym typeface="Calibri"/>
              </a:rPr>
              <a:t> escolar</a:t>
            </a:r>
            <a:endParaRPr dirty="0">
              <a:solidFill>
                <a:schemeClr val="dk1"/>
              </a:solidFill>
              <a:latin typeface="Gotham Book" panose="02000604040000020004" pitchFamily="50" charset="0"/>
              <a:ea typeface="Calibri"/>
              <a:cs typeface="Calibri"/>
              <a:sym typeface="Calibri"/>
            </a:endParaRPr>
          </a:p>
        </p:txBody>
      </p:sp>
      <p:sp>
        <p:nvSpPr>
          <p:cNvPr id="11" name="Google Shape;609;p42">
            <a:extLst>
              <a:ext uri="{FF2B5EF4-FFF2-40B4-BE49-F238E27FC236}">
                <a16:creationId xmlns:a16="http://schemas.microsoft.com/office/drawing/2014/main" id="{F967FA2F-9A39-8289-863B-AF70E9D0F0C5}"/>
              </a:ext>
            </a:extLst>
          </p:cNvPr>
          <p:cNvSpPr txBox="1"/>
          <p:nvPr/>
        </p:nvSpPr>
        <p:spPr>
          <a:xfrm>
            <a:off x="6456073" y="1946431"/>
            <a:ext cx="5425389"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dk1"/>
                </a:solidFill>
                <a:latin typeface="Gotham Bold" pitchFamily="50" charset="0"/>
                <a:ea typeface="Calibri"/>
                <a:cs typeface="Calibri"/>
                <a:sym typeface="Calibri"/>
              </a:rPr>
              <a:t>La </a:t>
            </a:r>
            <a:r>
              <a:rPr lang="en-US" b="1" dirty="0" err="1">
                <a:solidFill>
                  <a:schemeClr val="dk1"/>
                </a:solidFill>
                <a:latin typeface="Gotham Bold" pitchFamily="50" charset="0"/>
                <a:ea typeface="Calibri"/>
                <a:cs typeface="Calibri"/>
                <a:sym typeface="Calibri"/>
              </a:rPr>
              <a:t>exposición</a:t>
            </a:r>
            <a:r>
              <a:rPr lang="en-US" b="1" dirty="0">
                <a:solidFill>
                  <a:schemeClr val="dk1"/>
                </a:solidFill>
                <a:latin typeface="Gotham Bold" pitchFamily="50" charset="0"/>
                <a:ea typeface="Calibri"/>
                <a:cs typeface="Calibri"/>
                <a:sym typeface="Calibri"/>
              </a:rPr>
              <a:t> al </a:t>
            </a:r>
            <a:r>
              <a:rPr lang="en-US" b="1" dirty="0" err="1">
                <a:solidFill>
                  <a:schemeClr val="dk1"/>
                </a:solidFill>
                <a:latin typeface="Gotham Bold" pitchFamily="50" charset="0"/>
                <a:ea typeface="Calibri"/>
                <a:cs typeface="Calibri"/>
                <a:sym typeface="Calibri"/>
              </a:rPr>
              <a:t>plomo</a:t>
            </a:r>
            <a:r>
              <a:rPr lang="en-US" b="1" dirty="0">
                <a:solidFill>
                  <a:schemeClr val="dk1"/>
                </a:solidFill>
                <a:latin typeface="Gotham Bold" pitchFamily="50" charset="0"/>
                <a:ea typeface="Calibri"/>
                <a:cs typeface="Calibri"/>
                <a:sym typeface="Calibri"/>
              </a:rPr>
              <a:t> </a:t>
            </a:r>
            <a:r>
              <a:rPr lang="en-US" b="1" dirty="0" err="1">
                <a:solidFill>
                  <a:schemeClr val="dk1"/>
                </a:solidFill>
                <a:latin typeface="Gotham Bold" pitchFamily="50" charset="0"/>
                <a:ea typeface="Calibri"/>
                <a:cs typeface="Calibri"/>
                <a:sym typeface="Calibri"/>
              </a:rPr>
              <a:t>puede</a:t>
            </a:r>
            <a:r>
              <a:rPr lang="en-US" b="1" dirty="0">
                <a:solidFill>
                  <a:schemeClr val="dk1"/>
                </a:solidFill>
                <a:latin typeface="Gotham Bold" pitchFamily="50" charset="0"/>
                <a:ea typeface="Calibri"/>
                <a:cs typeface="Calibri"/>
                <a:sym typeface="Calibri"/>
              </a:rPr>
              <a:t> </a:t>
            </a:r>
            <a:r>
              <a:rPr lang="en-US" b="1" dirty="0" err="1">
                <a:solidFill>
                  <a:schemeClr val="dk1"/>
                </a:solidFill>
                <a:latin typeface="Gotham Bold" pitchFamily="50" charset="0"/>
                <a:ea typeface="Calibri"/>
                <a:cs typeface="Calibri"/>
                <a:sym typeface="Calibri"/>
              </a:rPr>
              <a:t>perjudicar</a:t>
            </a:r>
            <a:r>
              <a:rPr lang="en-US" b="1" dirty="0">
                <a:solidFill>
                  <a:schemeClr val="dk1"/>
                </a:solidFill>
                <a:latin typeface="Gotham Bold" pitchFamily="50" charset="0"/>
                <a:ea typeface="Calibri"/>
                <a:cs typeface="Calibri"/>
                <a:sym typeface="Calibri"/>
              </a:rPr>
              <a:t> </a:t>
            </a:r>
            <a:r>
              <a:rPr lang="en-US" b="1" dirty="0" err="1">
                <a:solidFill>
                  <a:schemeClr val="dk1"/>
                </a:solidFill>
                <a:latin typeface="Gotham Bold" pitchFamily="50" charset="0"/>
                <a:ea typeface="Calibri"/>
                <a:cs typeface="Calibri"/>
                <a:sym typeface="Calibri"/>
              </a:rPr>
              <a:t>gravemente</a:t>
            </a:r>
            <a:r>
              <a:rPr lang="en-US" b="1" dirty="0">
                <a:solidFill>
                  <a:schemeClr val="dk1"/>
                </a:solidFill>
                <a:latin typeface="Gotham Bold" pitchFamily="50" charset="0"/>
                <a:ea typeface="Calibri"/>
                <a:cs typeface="Calibri"/>
                <a:sym typeface="Calibri"/>
              </a:rPr>
              <a:t> la </a:t>
            </a:r>
            <a:r>
              <a:rPr lang="en-US" b="1" dirty="0" err="1">
                <a:solidFill>
                  <a:schemeClr val="dk1"/>
                </a:solidFill>
                <a:latin typeface="Gotham Bold" pitchFamily="50" charset="0"/>
                <a:ea typeface="Calibri"/>
                <a:cs typeface="Calibri"/>
                <a:sym typeface="Calibri"/>
              </a:rPr>
              <a:t>salud</a:t>
            </a:r>
            <a:r>
              <a:rPr lang="en-US" b="1" dirty="0">
                <a:solidFill>
                  <a:schemeClr val="dk1"/>
                </a:solidFill>
                <a:latin typeface="Gotham Bold" pitchFamily="50" charset="0"/>
                <a:ea typeface="Calibri"/>
                <a:cs typeface="Calibri"/>
                <a:sym typeface="Calibri"/>
              </a:rPr>
              <a:t> de </a:t>
            </a:r>
            <a:r>
              <a:rPr lang="en-US" b="1" dirty="0" err="1">
                <a:solidFill>
                  <a:schemeClr val="dk1"/>
                </a:solidFill>
                <a:latin typeface="Gotham Bold" pitchFamily="50" charset="0"/>
                <a:ea typeface="Calibri"/>
                <a:cs typeface="Calibri"/>
                <a:sym typeface="Calibri"/>
              </a:rPr>
              <a:t>los</a:t>
            </a:r>
            <a:r>
              <a:rPr lang="en-US" b="1" dirty="0">
                <a:solidFill>
                  <a:schemeClr val="dk1"/>
                </a:solidFill>
                <a:latin typeface="Gotham Bold" pitchFamily="50" charset="0"/>
                <a:ea typeface="Calibri"/>
                <a:cs typeface="Calibri"/>
                <a:sym typeface="Calibri"/>
              </a:rPr>
              <a:t> </a:t>
            </a:r>
            <a:r>
              <a:rPr lang="en-US" b="1" dirty="0" err="1">
                <a:solidFill>
                  <a:schemeClr val="dk1"/>
                </a:solidFill>
                <a:latin typeface="Gotham Bold" pitchFamily="50" charset="0"/>
                <a:ea typeface="Calibri"/>
                <a:cs typeface="Calibri"/>
                <a:sym typeface="Calibri"/>
              </a:rPr>
              <a:t>niños</a:t>
            </a:r>
            <a:endParaRPr b="1" dirty="0">
              <a:solidFill>
                <a:schemeClr val="dk1"/>
              </a:solidFill>
              <a:latin typeface="Gotham Bold" pitchFamily="50" charset="0"/>
              <a:ea typeface="Calibri"/>
              <a:cs typeface="Calibri"/>
              <a:sym typeface="Calibri"/>
            </a:endParaRPr>
          </a:p>
        </p:txBody>
      </p:sp>
    </p:spTree>
    <p:extLst>
      <p:ext uri="{BB962C8B-B14F-4D97-AF65-F5344CB8AC3E}">
        <p14:creationId xmlns:p14="http://schemas.microsoft.com/office/powerpoint/2010/main" val="3528145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8"/>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67" name="Google Shape;167;p8"/>
          <p:cNvSpPr txBox="1">
            <a:spLocks noGrp="1"/>
          </p:cNvSpPr>
          <p:nvPr>
            <p:ph type="ctrTitle"/>
          </p:nvPr>
        </p:nvSpPr>
        <p:spPr>
          <a:xfrm>
            <a:off x="243639" y="251552"/>
            <a:ext cx="11294378" cy="16223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ld" pitchFamily="50" charset="0"/>
                <a:ea typeface="Arial"/>
                <a:cs typeface="Arial"/>
                <a:sym typeface="Arial"/>
              </a:rPr>
              <a:t>Seguridad</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en</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instalaciones</a:t>
            </a:r>
            <a:r>
              <a:rPr lang="en-US" sz="4000" dirty="0">
                <a:solidFill>
                  <a:srgbClr val="0C1B55"/>
                </a:solidFill>
                <a:latin typeface="Gotham Bold" pitchFamily="50" charset="0"/>
                <a:ea typeface="Arial"/>
                <a:cs typeface="Arial"/>
                <a:sym typeface="Arial"/>
              </a:rPr>
              <a:t> y </a:t>
            </a:r>
            <a:r>
              <a:rPr lang="en-US" sz="4000" dirty="0" err="1">
                <a:solidFill>
                  <a:srgbClr val="0C1B55"/>
                </a:solidFill>
                <a:latin typeface="Gotham Bold" pitchFamily="50" charset="0"/>
                <a:ea typeface="Arial"/>
                <a:cs typeface="Arial"/>
                <a:sym typeface="Arial"/>
              </a:rPr>
              <a:t>espacios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físicos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fumar</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cigarrillos</a:t>
            </a:r>
            <a:r>
              <a:rPr lang="en-US" sz="4000" dirty="0">
                <a:solidFill>
                  <a:srgbClr val="0C1B55"/>
                </a:solidFill>
                <a:latin typeface="Gotham Bold" pitchFamily="50" charset="0"/>
                <a:ea typeface="Arial"/>
                <a:cs typeface="Arial"/>
                <a:sym typeface="Arial"/>
              </a:rPr>
              <a:t> y </a:t>
            </a:r>
            <a:r>
              <a:rPr lang="en-US" sz="4000" dirty="0" err="1">
                <a:solidFill>
                  <a:srgbClr val="0C1B55"/>
                </a:solidFill>
                <a:latin typeface="Gotham Bold" pitchFamily="50" charset="0"/>
                <a:ea typeface="Arial"/>
                <a:cs typeface="Arial"/>
                <a:sym typeface="Arial"/>
              </a:rPr>
              <a:t>vapear</a:t>
            </a:r>
            <a:r>
              <a:rPr lang="en-US" sz="4000" dirty="0">
                <a:solidFill>
                  <a:srgbClr val="0C1B55"/>
                </a:solidFill>
                <a:latin typeface="Gotham Bold" pitchFamily="50" charset="0"/>
                <a:ea typeface="Arial"/>
                <a:cs typeface="Arial"/>
                <a:sym typeface="Arial"/>
              </a:rPr>
              <a:t> </a:t>
            </a:r>
            <a:endParaRPr sz="4000" dirty="0">
              <a:latin typeface="Gotham Bold" pitchFamily="50" charset="0"/>
              <a:ea typeface="Arial"/>
              <a:cs typeface="Arial"/>
              <a:sym typeface="Arial"/>
            </a:endParaRPr>
          </a:p>
          <a:p>
            <a:pPr marL="0" lvl="0" indent="0" algn="l" rtl="0">
              <a:lnSpc>
                <a:spcPct val="90000"/>
              </a:lnSpc>
              <a:spcBef>
                <a:spcPts val="0"/>
              </a:spcBef>
              <a:spcAft>
                <a:spcPts val="0"/>
              </a:spcAft>
              <a:buClr>
                <a:schemeClr val="dk1"/>
              </a:buClr>
              <a:buSzPts val="4000"/>
              <a:buFont typeface="Calibri"/>
              <a:buNone/>
            </a:pPr>
            <a:endParaRPr sz="4000" dirty="0">
              <a:solidFill>
                <a:srgbClr val="0C1B55"/>
              </a:solidFill>
              <a:latin typeface="Gotham Bold" pitchFamily="50" charset="0"/>
              <a:ea typeface="Arial"/>
              <a:cs typeface="Arial"/>
              <a:sym typeface="Arial"/>
            </a:endParaRPr>
          </a:p>
        </p:txBody>
      </p:sp>
      <p:sp>
        <p:nvSpPr>
          <p:cNvPr id="168" name="Google Shape;168;p8"/>
          <p:cNvSpPr txBox="1"/>
          <p:nvPr/>
        </p:nvSpPr>
        <p:spPr>
          <a:xfrm>
            <a:off x="405581" y="1518363"/>
            <a:ext cx="10501800" cy="5695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A886"/>
              </a:buClr>
              <a:buSzPts val="1800"/>
              <a:buFont typeface="Noto Sans Symbols"/>
              <a:buChar char="▪"/>
            </a:pPr>
            <a:r>
              <a:rPr lang="en-US" sz="1800" dirty="0">
                <a:solidFill>
                  <a:srgbClr val="0C1B55"/>
                </a:solidFill>
                <a:latin typeface="Gotham Book" pitchFamily="50" charset="0"/>
              </a:rPr>
              <a:t>Los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contienen</a:t>
            </a:r>
            <a:r>
              <a:rPr lang="en-US" sz="1800" dirty="0">
                <a:solidFill>
                  <a:srgbClr val="0C1B55"/>
                </a:solidFill>
                <a:latin typeface="Gotham Book" pitchFamily="50" charset="0"/>
              </a:rPr>
              <a:t> </a:t>
            </a:r>
            <a:r>
              <a:rPr lang="en-US" sz="1800" dirty="0" err="1">
                <a:solidFill>
                  <a:srgbClr val="0C1B55"/>
                </a:solidFill>
                <a:latin typeface="Gotham Book" pitchFamily="50" charset="0"/>
              </a:rPr>
              <a:t>nicotina</a:t>
            </a:r>
            <a:r>
              <a:rPr lang="en-US" sz="1800" dirty="0">
                <a:solidFill>
                  <a:srgbClr val="0C1B55"/>
                </a:solidFill>
                <a:latin typeface="Gotham Book" pitchFamily="50" charset="0"/>
              </a:rPr>
              <a:t> y tabaco.</a:t>
            </a:r>
            <a:endParaRPr sz="1800" b="0" i="0" u="none" strike="noStrike" cap="none" dirty="0">
              <a:solidFill>
                <a:srgbClr val="0C1B55"/>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Los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a:t>
            </a:r>
            <a:r>
              <a:rPr lang="en-US" sz="1800" dirty="0" err="1">
                <a:solidFill>
                  <a:srgbClr val="0C1B55"/>
                </a:solidFill>
                <a:latin typeface="Gotham Book" pitchFamily="50" charset="0"/>
              </a:rPr>
              <a:t>electrónicos</a:t>
            </a:r>
            <a:r>
              <a:rPr lang="en-US" sz="1800" dirty="0">
                <a:solidFill>
                  <a:srgbClr val="0C1B55"/>
                </a:solidFill>
                <a:latin typeface="Gotham Book" pitchFamily="50" charset="0"/>
              </a:rPr>
              <a:t> </a:t>
            </a:r>
            <a:r>
              <a:rPr lang="en-US" sz="1800" dirty="0" err="1">
                <a:solidFill>
                  <a:srgbClr val="0C1B55"/>
                </a:solidFill>
                <a:latin typeface="Gotham Book" pitchFamily="50" charset="0"/>
              </a:rPr>
              <a:t>contienen</a:t>
            </a:r>
            <a:r>
              <a:rPr lang="en-US" sz="1800" dirty="0">
                <a:solidFill>
                  <a:srgbClr val="0C1B55"/>
                </a:solidFill>
                <a:latin typeface="Gotham Book" pitchFamily="50" charset="0"/>
              </a:rPr>
              <a:t> </a:t>
            </a:r>
            <a:r>
              <a:rPr lang="en-US" sz="1800" dirty="0" err="1">
                <a:solidFill>
                  <a:srgbClr val="0C1B55"/>
                </a:solidFill>
                <a:latin typeface="Gotham Book" pitchFamily="50" charset="0"/>
              </a:rPr>
              <a:t>nicotina</a:t>
            </a:r>
            <a:r>
              <a:rPr lang="en-US" sz="1800" dirty="0">
                <a:solidFill>
                  <a:srgbClr val="0C1B55"/>
                </a:solidFill>
                <a:latin typeface="Gotham Book" pitchFamily="50" charset="0"/>
              </a:rPr>
              <a:t> y </a:t>
            </a:r>
            <a:r>
              <a:rPr lang="en-US" sz="1800" dirty="0" err="1">
                <a:solidFill>
                  <a:srgbClr val="0C1B55"/>
                </a:solidFill>
                <a:latin typeface="Gotham Book" pitchFamily="50" charset="0"/>
              </a:rPr>
              <a:t>otras</a:t>
            </a:r>
            <a:r>
              <a:rPr lang="en-US" sz="1800" dirty="0">
                <a:solidFill>
                  <a:srgbClr val="0C1B55"/>
                </a:solidFill>
                <a:latin typeface="Gotham Book" pitchFamily="50" charset="0"/>
              </a:rPr>
              <a:t> </a:t>
            </a:r>
            <a:r>
              <a:rPr lang="en-US" sz="1800" dirty="0" err="1">
                <a:solidFill>
                  <a:srgbClr val="0C1B55"/>
                </a:solidFill>
                <a:latin typeface="Gotham Book" pitchFamily="50" charset="0"/>
              </a:rPr>
              <a:t>sustancias</a:t>
            </a:r>
            <a:r>
              <a:rPr lang="en-US" sz="1800" dirty="0">
                <a:solidFill>
                  <a:srgbClr val="0C1B55"/>
                </a:solidFill>
                <a:latin typeface="Gotham Book" pitchFamily="50" charset="0"/>
              </a:rPr>
              <a:t> </a:t>
            </a:r>
            <a:r>
              <a:rPr lang="en-US" sz="1800" dirty="0" err="1">
                <a:solidFill>
                  <a:srgbClr val="0C1B55"/>
                </a:solidFill>
                <a:latin typeface="Gotham Book" pitchFamily="50" charset="0"/>
              </a:rPr>
              <a:t>químicas</a:t>
            </a:r>
            <a:r>
              <a:rPr lang="en-US" sz="1800" dirty="0">
                <a:solidFill>
                  <a:srgbClr val="0C1B55"/>
                </a:solidFill>
                <a:latin typeface="Gotham Book" pitchFamily="50" charset="0"/>
              </a:rPr>
              <a:t> </a:t>
            </a:r>
            <a:r>
              <a:rPr lang="en-US" sz="1800" dirty="0" err="1">
                <a:solidFill>
                  <a:srgbClr val="0C1B55"/>
                </a:solidFill>
                <a:latin typeface="Gotham Book" pitchFamily="50" charset="0"/>
              </a:rPr>
              <a:t>nocivas</a:t>
            </a:r>
            <a:r>
              <a:rPr lang="en-US" sz="1800" b="0" i="0" u="none" strike="noStrike" cap="none" dirty="0">
                <a:solidFill>
                  <a:srgbClr val="0C1B55"/>
                </a:solidFill>
                <a:latin typeface="Gotham Book" pitchFamily="50" charset="0"/>
                <a:sym typeface="Arial"/>
              </a:rPr>
              <a:t>.</a:t>
            </a:r>
            <a:endParaRPr sz="1800" b="0" i="0" u="none" strike="noStrike" cap="none" dirty="0">
              <a:solidFill>
                <a:schemeClr val="dk1"/>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Se </a:t>
            </a:r>
            <a:r>
              <a:rPr lang="en-US" sz="1800" dirty="0" err="1">
                <a:solidFill>
                  <a:srgbClr val="0C1B55"/>
                </a:solidFill>
                <a:latin typeface="Gotham Book" pitchFamily="50" charset="0"/>
              </a:rPr>
              <a:t>demostró</a:t>
            </a:r>
            <a:r>
              <a:rPr lang="en-US" sz="1800" dirty="0">
                <a:solidFill>
                  <a:srgbClr val="0C1B55"/>
                </a:solidFill>
                <a:latin typeface="Gotham Book" pitchFamily="50" charset="0"/>
              </a:rPr>
              <a:t> que </a:t>
            </a:r>
            <a:r>
              <a:rPr lang="en-US" sz="1800" dirty="0" err="1">
                <a:solidFill>
                  <a:srgbClr val="0C1B55"/>
                </a:solidFill>
                <a:latin typeface="Gotham Book" pitchFamily="50" charset="0"/>
              </a:rPr>
              <a:t>el</a:t>
            </a:r>
            <a:r>
              <a:rPr lang="en-US" sz="1800" dirty="0">
                <a:solidFill>
                  <a:srgbClr val="0C1B55"/>
                </a:solidFill>
                <a:latin typeface="Gotham Book" pitchFamily="50" charset="0"/>
              </a:rPr>
              <a:t> </a:t>
            </a:r>
            <a:r>
              <a:rPr lang="en-US" sz="1800" dirty="0" err="1">
                <a:solidFill>
                  <a:srgbClr val="0C1B55"/>
                </a:solidFill>
                <a:latin typeface="Gotham Book" pitchFamily="50" charset="0"/>
              </a:rPr>
              <a:t>humo</a:t>
            </a:r>
            <a:r>
              <a:rPr lang="en-US" sz="1800" dirty="0">
                <a:solidFill>
                  <a:srgbClr val="0C1B55"/>
                </a:solidFill>
                <a:latin typeface="Gotham Book" pitchFamily="50" charset="0"/>
              </a:rPr>
              <a:t> </a:t>
            </a:r>
            <a:r>
              <a:rPr lang="en-US" sz="1800" dirty="0" err="1">
                <a:solidFill>
                  <a:srgbClr val="0C1B55"/>
                </a:solidFill>
                <a:latin typeface="Gotham Book" pitchFamily="50" charset="0"/>
              </a:rPr>
              <a:t>ajeno</a:t>
            </a:r>
            <a:r>
              <a:rPr lang="en-US" sz="1800" dirty="0">
                <a:solidFill>
                  <a:srgbClr val="0C1B55"/>
                </a:solidFill>
                <a:latin typeface="Gotham Book" pitchFamily="50" charset="0"/>
              </a:rPr>
              <a:t> de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a:t>
            </a:r>
            <a:r>
              <a:rPr lang="en-US" sz="1800" dirty="0" err="1">
                <a:solidFill>
                  <a:srgbClr val="0C1B55"/>
                </a:solidFill>
                <a:latin typeface="Gotham Book" pitchFamily="50" charset="0"/>
              </a:rPr>
              <a:t>provoca</a:t>
            </a:r>
            <a:r>
              <a:rPr lang="en-US" sz="1800" dirty="0">
                <a:solidFill>
                  <a:srgbClr val="0C1B55"/>
                </a:solidFill>
                <a:latin typeface="Gotham Book" pitchFamily="50" charset="0"/>
              </a:rPr>
              <a:t> </a:t>
            </a:r>
            <a:r>
              <a:rPr lang="en-US" sz="1800" dirty="0" err="1">
                <a:solidFill>
                  <a:srgbClr val="0C1B55"/>
                </a:solidFill>
                <a:latin typeface="Gotham Book" pitchFamily="50" charset="0"/>
              </a:rPr>
              <a:t>cáncer</a:t>
            </a:r>
            <a:r>
              <a:rPr lang="en-US" sz="1800" dirty="0">
                <a:solidFill>
                  <a:srgbClr val="0C1B55"/>
                </a:solidFill>
                <a:latin typeface="Gotham Book" pitchFamily="50" charset="0"/>
              </a:rPr>
              <a:t>, </a:t>
            </a:r>
            <a:r>
              <a:rPr lang="en-US" sz="1800" dirty="0" err="1">
                <a:solidFill>
                  <a:srgbClr val="0C1B55"/>
                </a:solidFill>
                <a:latin typeface="Gotham Book" pitchFamily="50" charset="0"/>
              </a:rPr>
              <a:t>enfermedades</a:t>
            </a:r>
            <a:r>
              <a:rPr lang="en-US" sz="1800" dirty="0">
                <a:solidFill>
                  <a:srgbClr val="0C1B55"/>
                </a:solidFill>
                <a:latin typeface="Gotham Book" pitchFamily="50" charset="0"/>
              </a:rPr>
              <a:t> </a:t>
            </a:r>
            <a:r>
              <a:rPr lang="en-US" sz="1800" dirty="0" err="1">
                <a:solidFill>
                  <a:srgbClr val="0C1B55"/>
                </a:solidFill>
                <a:latin typeface="Gotham Book" pitchFamily="50" charset="0"/>
              </a:rPr>
              <a:t>cardíacas</a:t>
            </a:r>
            <a:r>
              <a:rPr lang="en-US" sz="1800" dirty="0">
                <a:solidFill>
                  <a:srgbClr val="0C1B55"/>
                </a:solidFill>
                <a:latin typeface="Gotham Book" pitchFamily="50" charset="0"/>
              </a:rPr>
              <a:t> y </a:t>
            </a:r>
            <a:r>
              <a:rPr lang="en-US" sz="1800" dirty="0" err="1">
                <a:solidFill>
                  <a:srgbClr val="0C1B55"/>
                </a:solidFill>
                <a:latin typeface="Gotham Book" pitchFamily="50" charset="0"/>
              </a:rPr>
              <a:t>pulmonares</a:t>
            </a:r>
            <a:r>
              <a:rPr lang="en-US" sz="1800" b="0" i="0" u="none" strike="noStrike" cap="none" dirty="0">
                <a:solidFill>
                  <a:srgbClr val="0C1B55"/>
                </a:solidFill>
                <a:latin typeface="Gotham Book" pitchFamily="50" charset="0"/>
                <a:sym typeface="Arial"/>
              </a:rPr>
              <a:t>.</a:t>
            </a:r>
            <a:endParaRPr sz="1800" b="0" i="0" u="none" strike="noStrike" cap="none" dirty="0">
              <a:solidFill>
                <a:schemeClr val="dk1"/>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La </a:t>
            </a:r>
            <a:r>
              <a:rPr lang="en-US" sz="1800" dirty="0" err="1">
                <a:solidFill>
                  <a:srgbClr val="0C1B55"/>
                </a:solidFill>
                <a:latin typeface="Gotham Book" pitchFamily="50" charset="0"/>
              </a:rPr>
              <a:t>nicotina</a:t>
            </a:r>
            <a:r>
              <a:rPr lang="en-US" sz="1800" dirty="0">
                <a:solidFill>
                  <a:srgbClr val="0C1B55"/>
                </a:solidFill>
                <a:latin typeface="Gotham Book" pitchFamily="50" charset="0"/>
              </a:rPr>
              <a:t> del </a:t>
            </a:r>
            <a:r>
              <a:rPr lang="en-US" sz="1800" dirty="0" err="1">
                <a:solidFill>
                  <a:srgbClr val="0C1B55"/>
                </a:solidFill>
                <a:latin typeface="Gotham Book" pitchFamily="50" charset="0"/>
              </a:rPr>
              <a:t>humo</a:t>
            </a:r>
            <a:r>
              <a:rPr lang="en-US" sz="1800" dirty="0">
                <a:solidFill>
                  <a:srgbClr val="0C1B55"/>
                </a:solidFill>
                <a:latin typeface="Gotham Book" pitchFamily="50" charset="0"/>
              </a:rPr>
              <a:t> </a:t>
            </a:r>
            <a:r>
              <a:rPr lang="en-US" sz="1800" dirty="0" err="1">
                <a:solidFill>
                  <a:srgbClr val="0C1B55"/>
                </a:solidFill>
                <a:latin typeface="Gotham Book" pitchFamily="50" charset="0"/>
              </a:rPr>
              <a:t>ajeno</a:t>
            </a:r>
            <a:r>
              <a:rPr lang="en-US" sz="1800" dirty="0">
                <a:solidFill>
                  <a:srgbClr val="0C1B55"/>
                </a:solidFill>
                <a:latin typeface="Gotham Book" pitchFamily="50" charset="0"/>
              </a:rPr>
              <a:t> de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y del vapor de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a:t>
            </a:r>
            <a:r>
              <a:rPr lang="en-US" sz="1800" dirty="0" err="1">
                <a:solidFill>
                  <a:srgbClr val="0C1B55"/>
                </a:solidFill>
                <a:latin typeface="Gotham Book" pitchFamily="50" charset="0"/>
              </a:rPr>
              <a:t>electrónicos</a:t>
            </a:r>
            <a:r>
              <a:rPr lang="en-US" sz="1800" dirty="0">
                <a:solidFill>
                  <a:srgbClr val="0C1B55"/>
                </a:solidFill>
                <a:latin typeface="Gotham Book" pitchFamily="50" charset="0"/>
              </a:rPr>
              <a:t> </a:t>
            </a:r>
            <a:r>
              <a:rPr lang="en-US" sz="1800" dirty="0" err="1">
                <a:solidFill>
                  <a:srgbClr val="0C1B55"/>
                </a:solidFill>
                <a:latin typeface="Gotham Book" pitchFamily="50" charset="0"/>
              </a:rPr>
              <a:t>puede</a:t>
            </a:r>
            <a:r>
              <a:rPr lang="en-US" sz="1800" dirty="0">
                <a:solidFill>
                  <a:srgbClr val="0C1B55"/>
                </a:solidFill>
                <a:latin typeface="Gotham Book" pitchFamily="50" charset="0"/>
              </a:rPr>
              <a:t> </a:t>
            </a:r>
            <a:r>
              <a:rPr lang="en-US" sz="1800" dirty="0" err="1">
                <a:solidFill>
                  <a:srgbClr val="0C1B55"/>
                </a:solidFill>
                <a:latin typeface="Gotham Book" pitchFamily="50" charset="0"/>
              </a:rPr>
              <a:t>afectar</a:t>
            </a:r>
            <a:r>
              <a:rPr lang="en-US" sz="1800" dirty="0">
                <a:solidFill>
                  <a:srgbClr val="0C1B55"/>
                </a:solidFill>
                <a:latin typeface="Gotham Book" pitchFamily="50" charset="0"/>
              </a:rPr>
              <a:t> al </a:t>
            </a:r>
            <a:r>
              <a:rPr lang="en-US" sz="1800" dirty="0" err="1">
                <a:solidFill>
                  <a:srgbClr val="0C1B55"/>
                </a:solidFill>
                <a:latin typeface="Gotham Book" pitchFamily="50" charset="0"/>
              </a:rPr>
              <a:t>desarrollo</a:t>
            </a:r>
            <a:r>
              <a:rPr lang="en-US" sz="1800" dirty="0">
                <a:solidFill>
                  <a:srgbClr val="0C1B55"/>
                </a:solidFill>
                <a:latin typeface="Gotham Book" pitchFamily="50" charset="0"/>
              </a:rPr>
              <a:t> del </a:t>
            </a:r>
            <a:r>
              <a:rPr lang="en-US" sz="1800" dirty="0" err="1">
                <a:solidFill>
                  <a:srgbClr val="0C1B55"/>
                </a:solidFill>
                <a:latin typeface="Gotham Book" pitchFamily="50" charset="0"/>
              </a:rPr>
              <a:t>cerebro</a:t>
            </a:r>
            <a:r>
              <a:rPr lang="en-US" sz="1800" dirty="0">
                <a:solidFill>
                  <a:srgbClr val="0C1B55"/>
                </a:solidFill>
                <a:latin typeface="Gotham Book" pitchFamily="50" charset="0"/>
              </a:rPr>
              <a:t>.</a:t>
            </a:r>
            <a:endParaRPr sz="1800" b="0" i="0" u="none" strike="noStrike" cap="none" dirty="0">
              <a:solidFill>
                <a:schemeClr val="dk1"/>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El resto de las </a:t>
            </a:r>
            <a:r>
              <a:rPr lang="es-419" sz="1800" noProof="0" dirty="0">
                <a:solidFill>
                  <a:srgbClr val="0C1B55"/>
                </a:solidFill>
                <a:latin typeface="Gotham Book" pitchFamily="50" charset="0"/>
              </a:rPr>
              <a:t>sustancias</a:t>
            </a:r>
            <a:r>
              <a:rPr lang="en-US" sz="1800" dirty="0">
                <a:solidFill>
                  <a:srgbClr val="0C1B55"/>
                </a:solidFill>
                <a:latin typeface="Gotham Book" pitchFamily="50" charset="0"/>
              </a:rPr>
              <a:t> </a:t>
            </a:r>
            <a:r>
              <a:rPr lang="en-US" sz="1800" dirty="0" err="1">
                <a:solidFill>
                  <a:srgbClr val="0C1B55"/>
                </a:solidFill>
                <a:latin typeface="Gotham Book" pitchFamily="50" charset="0"/>
              </a:rPr>
              <a:t>químicas</a:t>
            </a:r>
            <a:r>
              <a:rPr lang="en-US" sz="1800" dirty="0">
                <a:solidFill>
                  <a:srgbClr val="0C1B55"/>
                </a:solidFill>
                <a:latin typeface="Gotham Book" pitchFamily="50" charset="0"/>
              </a:rPr>
              <a:t> </a:t>
            </a:r>
            <a:r>
              <a:rPr lang="en-US" sz="1800" dirty="0" err="1">
                <a:solidFill>
                  <a:srgbClr val="0C1B55"/>
                </a:solidFill>
                <a:latin typeface="Gotham Book" pitchFamily="50" charset="0"/>
              </a:rPr>
              <a:t>presentes</a:t>
            </a:r>
            <a:r>
              <a:rPr lang="en-US" sz="1800" dirty="0">
                <a:solidFill>
                  <a:srgbClr val="0C1B55"/>
                </a:solidFill>
                <a:latin typeface="Gotham Book" pitchFamily="50" charset="0"/>
              </a:rPr>
              <a:t> </a:t>
            </a:r>
            <a:r>
              <a:rPr lang="en-US" sz="1800" dirty="0" err="1">
                <a:solidFill>
                  <a:srgbClr val="0C1B55"/>
                </a:solidFill>
                <a:latin typeface="Gotham Book" pitchFamily="50" charset="0"/>
              </a:rPr>
              <a:t>en</a:t>
            </a:r>
            <a:r>
              <a:rPr lang="en-US" sz="1800" dirty="0">
                <a:solidFill>
                  <a:srgbClr val="0C1B55"/>
                </a:solidFill>
                <a:latin typeface="Gotham Book" pitchFamily="50" charset="0"/>
              </a:rPr>
              <a:t> las </a:t>
            </a:r>
            <a:r>
              <a:rPr lang="en-US" sz="1800" dirty="0" err="1">
                <a:solidFill>
                  <a:srgbClr val="0C1B55"/>
                </a:solidFill>
                <a:latin typeface="Gotham Book" pitchFamily="50" charset="0"/>
              </a:rPr>
              <a:t>partículas</a:t>
            </a:r>
            <a:r>
              <a:rPr lang="en-US" sz="1800" dirty="0">
                <a:solidFill>
                  <a:srgbClr val="0C1B55"/>
                </a:solidFill>
                <a:latin typeface="Gotham Book" pitchFamily="50" charset="0"/>
              </a:rPr>
              <a:t> </a:t>
            </a:r>
            <a:r>
              <a:rPr lang="en-US" sz="1800" dirty="0" err="1">
                <a:solidFill>
                  <a:srgbClr val="0C1B55"/>
                </a:solidFill>
                <a:latin typeface="Gotham Book" pitchFamily="50" charset="0"/>
              </a:rPr>
              <a:t>ultrafinas</a:t>
            </a:r>
            <a:r>
              <a:rPr lang="en-US" sz="1800" dirty="0">
                <a:solidFill>
                  <a:srgbClr val="0C1B55"/>
                </a:solidFill>
                <a:latin typeface="Gotham Book" pitchFamily="50" charset="0"/>
              </a:rPr>
              <a:t> de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a:t>
            </a:r>
            <a:r>
              <a:rPr lang="en-US" sz="1800" dirty="0" err="1">
                <a:solidFill>
                  <a:srgbClr val="0C1B55"/>
                </a:solidFill>
                <a:latin typeface="Gotham Book" pitchFamily="50" charset="0"/>
              </a:rPr>
              <a:t>electrónicos</a:t>
            </a:r>
            <a:r>
              <a:rPr lang="en-US" sz="1800" dirty="0">
                <a:solidFill>
                  <a:srgbClr val="0C1B55"/>
                </a:solidFill>
                <a:latin typeface="Gotham Book" pitchFamily="50" charset="0"/>
              </a:rPr>
              <a:t> </a:t>
            </a:r>
            <a:r>
              <a:rPr lang="en-US" sz="1800" dirty="0" err="1">
                <a:solidFill>
                  <a:srgbClr val="0C1B55"/>
                </a:solidFill>
                <a:latin typeface="Gotham Book" pitchFamily="50" charset="0"/>
              </a:rPr>
              <a:t>pueden</a:t>
            </a:r>
            <a:r>
              <a:rPr lang="en-US" sz="1800" dirty="0">
                <a:solidFill>
                  <a:srgbClr val="0C1B55"/>
                </a:solidFill>
                <a:latin typeface="Gotham Book" pitchFamily="50" charset="0"/>
              </a:rPr>
              <a:t> </a:t>
            </a:r>
            <a:r>
              <a:rPr lang="en-US" sz="1800" dirty="0" err="1">
                <a:solidFill>
                  <a:srgbClr val="0C1B55"/>
                </a:solidFill>
                <a:latin typeface="Gotham Book" pitchFamily="50" charset="0"/>
              </a:rPr>
              <a:t>provocar</a:t>
            </a:r>
            <a:r>
              <a:rPr lang="en-US" sz="1800" dirty="0">
                <a:solidFill>
                  <a:srgbClr val="0C1B55"/>
                </a:solidFill>
                <a:latin typeface="Gotham Book" pitchFamily="50" charset="0"/>
              </a:rPr>
              <a:t> </a:t>
            </a:r>
            <a:r>
              <a:rPr lang="en-US" sz="1800" dirty="0" err="1">
                <a:solidFill>
                  <a:srgbClr val="0C1B55"/>
                </a:solidFill>
                <a:latin typeface="Gotham Book" pitchFamily="50" charset="0"/>
              </a:rPr>
              <a:t>enfermedades</a:t>
            </a:r>
            <a:r>
              <a:rPr lang="en-US" sz="1800" dirty="0">
                <a:solidFill>
                  <a:srgbClr val="0C1B55"/>
                </a:solidFill>
                <a:latin typeface="Gotham Book" pitchFamily="50" charset="0"/>
              </a:rPr>
              <a:t> </a:t>
            </a:r>
            <a:r>
              <a:rPr lang="en-US" sz="1800" dirty="0" err="1">
                <a:solidFill>
                  <a:srgbClr val="0C1B55"/>
                </a:solidFill>
                <a:latin typeface="Gotham Book" pitchFamily="50" charset="0"/>
              </a:rPr>
              <a:t>pulmonares</a:t>
            </a:r>
            <a:r>
              <a:rPr lang="en-US" sz="1800" dirty="0">
                <a:solidFill>
                  <a:srgbClr val="0C1B55"/>
                </a:solidFill>
                <a:latin typeface="Gotham Book" pitchFamily="50" charset="0"/>
              </a:rPr>
              <a:t>, </a:t>
            </a:r>
            <a:r>
              <a:rPr lang="en-US" sz="1800" dirty="0" err="1">
                <a:solidFill>
                  <a:srgbClr val="0C1B55"/>
                </a:solidFill>
                <a:latin typeface="Gotham Book" pitchFamily="50" charset="0"/>
              </a:rPr>
              <a:t>cardiopatías</a:t>
            </a:r>
            <a:r>
              <a:rPr lang="en-US" sz="1800" dirty="0">
                <a:solidFill>
                  <a:srgbClr val="0C1B55"/>
                </a:solidFill>
                <a:latin typeface="Gotham Book" pitchFamily="50" charset="0"/>
              </a:rPr>
              <a:t> y </a:t>
            </a:r>
            <a:r>
              <a:rPr lang="en-US" sz="1800" dirty="0" err="1">
                <a:solidFill>
                  <a:srgbClr val="0C1B55"/>
                </a:solidFill>
                <a:latin typeface="Gotham Book" pitchFamily="50" charset="0"/>
              </a:rPr>
              <a:t>cáncer</a:t>
            </a:r>
            <a:r>
              <a:rPr lang="en-US" sz="1800" b="0" i="0" u="none" strike="noStrike" cap="none" dirty="0">
                <a:solidFill>
                  <a:srgbClr val="0C1B55"/>
                </a:solidFill>
                <a:latin typeface="Gotham Book" pitchFamily="50" charset="0"/>
                <a:sym typeface="Arial"/>
              </a:rPr>
              <a:t>.</a:t>
            </a:r>
            <a:endParaRPr sz="1800" b="0" i="0" u="none" strike="noStrike" cap="none" dirty="0">
              <a:solidFill>
                <a:schemeClr val="dk1"/>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Los </a:t>
            </a:r>
            <a:r>
              <a:rPr lang="en-US" sz="1800" dirty="0" err="1">
                <a:solidFill>
                  <a:srgbClr val="0C1B55"/>
                </a:solidFill>
                <a:latin typeface="Gotham Book" pitchFamily="50" charset="0"/>
              </a:rPr>
              <a:t>niños</a:t>
            </a:r>
            <a:r>
              <a:rPr lang="en-US" sz="1800" dirty="0">
                <a:solidFill>
                  <a:srgbClr val="0C1B55"/>
                </a:solidFill>
                <a:latin typeface="Gotham Book" pitchFamily="50" charset="0"/>
              </a:rPr>
              <a:t> también </a:t>
            </a:r>
            <a:r>
              <a:rPr lang="en-US" sz="1800" dirty="0" err="1">
                <a:solidFill>
                  <a:srgbClr val="0C1B55"/>
                </a:solidFill>
                <a:latin typeface="Gotham Book" pitchFamily="50" charset="0"/>
              </a:rPr>
              <a:t>corren</a:t>
            </a:r>
            <a:r>
              <a:rPr lang="en-US" sz="1800" dirty="0">
                <a:solidFill>
                  <a:srgbClr val="0C1B55"/>
                </a:solidFill>
                <a:latin typeface="Gotham Book" pitchFamily="50" charset="0"/>
              </a:rPr>
              <a:t> </a:t>
            </a:r>
            <a:r>
              <a:rPr lang="en-US" sz="1800" dirty="0" err="1">
                <a:solidFill>
                  <a:srgbClr val="0C1B55"/>
                </a:solidFill>
                <a:latin typeface="Gotham Book" pitchFamily="50" charset="0"/>
              </a:rPr>
              <a:t>el</a:t>
            </a:r>
            <a:r>
              <a:rPr lang="en-US" sz="1800" dirty="0">
                <a:solidFill>
                  <a:srgbClr val="0C1B55"/>
                </a:solidFill>
                <a:latin typeface="Gotham Book" pitchFamily="50" charset="0"/>
              </a:rPr>
              <a:t> </a:t>
            </a:r>
            <a:r>
              <a:rPr lang="en-US" sz="1800" dirty="0" err="1">
                <a:solidFill>
                  <a:srgbClr val="0C1B55"/>
                </a:solidFill>
                <a:latin typeface="Gotham Book" pitchFamily="50" charset="0"/>
              </a:rPr>
              <a:t>riesgo</a:t>
            </a:r>
            <a:r>
              <a:rPr lang="en-US" sz="1800" dirty="0">
                <a:solidFill>
                  <a:srgbClr val="0C1B55"/>
                </a:solidFill>
                <a:latin typeface="Gotham Book" pitchFamily="50" charset="0"/>
              </a:rPr>
              <a:t> de </a:t>
            </a:r>
            <a:r>
              <a:rPr lang="en-US" sz="1800" dirty="0" err="1">
                <a:solidFill>
                  <a:srgbClr val="0C1B55"/>
                </a:solidFill>
                <a:latin typeface="Gotham Book" pitchFamily="50" charset="0"/>
              </a:rPr>
              <a:t>ingerir</a:t>
            </a:r>
            <a:r>
              <a:rPr lang="en-US" sz="1800" dirty="0">
                <a:solidFill>
                  <a:srgbClr val="0C1B55"/>
                </a:solidFill>
                <a:latin typeface="Gotham Book" pitchFamily="50" charset="0"/>
              </a:rPr>
              <a:t>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cartuchos</a:t>
            </a:r>
            <a:r>
              <a:rPr lang="en-US" sz="1800" dirty="0">
                <a:solidFill>
                  <a:srgbClr val="0C1B55"/>
                </a:solidFill>
                <a:latin typeface="Gotham Book" pitchFamily="50" charset="0"/>
              </a:rPr>
              <a:t> de las </a:t>
            </a:r>
            <a:r>
              <a:rPr lang="en-US" sz="1800" dirty="0" err="1">
                <a:solidFill>
                  <a:srgbClr val="0C1B55"/>
                </a:solidFill>
                <a:latin typeface="Gotham Book" pitchFamily="50" charset="0"/>
              </a:rPr>
              <a:t>cápsulas</a:t>
            </a:r>
            <a:r>
              <a:rPr lang="en-US" sz="1800" dirty="0">
                <a:solidFill>
                  <a:srgbClr val="0C1B55"/>
                </a:solidFill>
                <a:latin typeface="Gotham Book" pitchFamily="50" charset="0"/>
              </a:rPr>
              <a:t> </a:t>
            </a:r>
            <a:r>
              <a:rPr lang="en-US" sz="1800" dirty="0" err="1">
                <a:solidFill>
                  <a:srgbClr val="0C1B55"/>
                </a:solidFill>
                <a:latin typeface="Gotham Book" pitchFamily="50" charset="0"/>
              </a:rPr>
              <a:t>químicas</a:t>
            </a:r>
            <a:r>
              <a:rPr lang="en-US" sz="1800" dirty="0">
                <a:solidFill>
                  <a:srgbClr val="0C1B55"/>
                </a:solidFill>
                <a:latin typeface="Gotham Book" pitchFamily="50" charset="0"/>
              </a:rPr>
              <a:t> o de </a:t>
            </a:r>
            <a:r>
              <a:rPr lang="en-US" sz="1800" dirty="0" err="1">
                <a:solidFill>
                  <a:srgbClr val="0C1B55"/>
                </a:solidFill>
                <a:latin typeface="Gotham Book" pitchFamily="50" charset="0"/>
              </a:rPr>
              <a:t>quemarse</a:t>
            </a:r>
            <a:r>
              <a:rPr lang="en-US" sz="1800" dirty="0">
                <a:solidFill>
                  <a:srgbClr val="0C1B55"/>
                </a:solidFill>
                <a:latin typeface="Gotham Book" pitchFamily="50" charset="0"/>
              </a:rPr>
              <a:t> con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y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cigarrillos</a:t>
            </a:r>
            <a:r>
              <a:rPr lang="en-US" sz="1800" dirty="0">
                <a:solidFill>
                  <a:srgbClr val="0C1B55"/>
                </a:solidFill>
                <a:latin typeface="Gotham Book" pitchFamily="50" charset="0"/>
              </a:rPr>
              <a:t> </a:t>
            </a:r>
            <a:r>
              <a:rPr lang="en-US" sz="1800" dirty="0" err="1">
                <a:solidFill>
                  <a:srgbClr val="0C1B55"/>
                </a:solidFill>
                <a:latin typeface="Gotham Book" pitchFamily="50" charset="0"/>
              </a:rPr>
              <a:t>electrónicos</a:t>
            </a:r>
            <a:r>
              <a:rPr lang="en-US" sz="1800" b="0" i="0" u="none" strike="noStrike" cap="none" dirty="0">
                <a:solidFill>
                  <a:srgbClr val="0C1B55"/>
                </a:solidFill>
                <a:latin typeface="Gotham Book" pitchFamily="50" charset="0"/>
                <a:sym typeface="Arial"/>
              </a:rPr>
              <a:t>. </a:t>
            </a:r>
            <a:endParaRPr sz="1800" b="0" i="0" u="none" strike="noStrike" cap="none" dirty="0">
              <a:solidFill>
                <a:schemeClr val="dk1"/>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Los </a:t>
            </a:r>
            <a:r>
              <a:rPr lang="en-US" sz="1800" dirty="0" err="1">
                <a:solidFill>
                  <a:srgbClr val="0C1B55"/>
                </a:solidFill>
                <a:latin typeface="Gotham Book" pitchFamily="50" charset="0"/>
              </a:rPr>
              <a:t>residuos</a:t>
            </a:r>
            <a:r>
              <a:rPr lang="en-US" sz="1800" dirty="0">
                <a:solidFill>
                  <a:srgbClr val="0C1B55"/>
                </a:solidFill>
                <a:latin typeface="Gotham Book" pitchFamily="50" charset="0"/>
              </a:rPr>
              <a:t> </a:t>
            </a:r>
            <a:r>
              <a:rPr lang="en-US" sz="1800" dirty="0" err="1">
                <a:solidFill>
                  <a:srgbClr val="0C1B55"/>
                </a:solidFill>
                <a:latin typeface="Gotham Book" pitchFamily="50" charset="0"/>
              </a:rPr>
              <a:t>químicos</a:t>
            </a:r>
            <a:r>
              <a:rPr lang="en-US" sz="1800" dirty="0">
                <a:solidFill>
                  <a:srgbClr val="0C1B55"/>
                </a:solidFill>
                <a:latin typeface="Gotham Book" pitchFamily="50" charset="0"/>
              </a:rPr>
              <a:t> </a:t>
            </a:r>
            <a:r>
              <a:rPr lang="en-US" sz="1800" dirty="0" err="1">
                <a:solidFill>
                  <a:srgbClr val="0C1B55"/>
                </a:solidFill>
                <a:latin typeface="Gotham Book" pitchFamily="50" charset="0"/>
              </a:rPr>
              <a:t>en</a:t>
            </a:r>
            <a:r>
              <a:rPr lang="en-US" sz="1800" dirty="0">
                <a:solidFill>
                  <a:srgbClr val="0C1B55"/>
                </a:solidFill>
                <a:latin typeface="Gotham Book" pitchFamily="50" charset="0"/>
              </a:rPr>
              <a:t> las superficies también </a:t>
            </a:r>
            <a:r>
              <a:rPr lang="en-US" sz="1800" dirty="0" err="1">
                <a:solidFill>
                  <a:srgbClr val="0C1B55"/>
                </a:solidFill>
                <a:latin typeface="Gotham Book" pitchFamily="50" charset="0"/>
              </a:rPr>
              <a:t>pueden</a:t>
            </a:r>
            <a:r>
              <a:rPr lang="en-US" sz="1800" dirty="0">
                <a:solidFill>
                  <a:srgbClr val="0C1B55"/>
                </a:solidFill>
                <a:latin typeface="Gotham Book" pitchFamily="50" charset="0"/>
              </a:rPr>
              <a:t> </a:t>
            </a:r>
            <a:r>
              <a:rPr lang="en-US" sz="1800" dirty="0" err="1">
                <a:solidFill>
                  <a:srgbClr val="0C1B55"/>
                </a:solidFill>
                <a:latin typeface="Gotham Book" pitchFamily="50" charset="0"/>
              </a:rPr>
              <a:t>afectar</a:t>
            </a:r>
            <a:r>
              <a:rPr lang="en-US" sz="1800" dirty="0">
                <a:solidFill>
                  <a:srgbClr val="0C1B55"/>
                </a:solidFill>
                <a:latin typeface="Gotham Book" pitchFamily="50" charset="0"/>
              </a:rPr>
              <a:t> a la </a:t>
            </a:r>
            <a:r>
              <a:rPr lang="en-US" sz="1800" dirty="0" err="1">
                <a:solidFill>
                  <a:srgbClr val="0C1B55"/>
                </a:solidFill>
                <a:latin typeface="Gotham Book" pitchFamily="50" charset="0"/>
              </a:rPr>
              <a:t>salud</a:t>
            </a:r>
            <a:r>
              <a:rPr lang="en-US" sz="1800" dirty="0">
                <a:solidFill>
                  <a:srgbClr val="0C1B55"/>
                </a:solidFill>
                <a:latin typeface="Gotham Book" pitchFamily="50" charset="0"/>
              </a:rPr>
              <a:t> de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niños</a:t>
            </a:r>
            <a:r>
              <a:rPr lang="en-US" sz="1800" b="0" i="0" u="none" strike="noStrike" cap="none" dirty="0">
                <a:solidFill>
                  <a:srgbClr val="0C1B55"/>
                </a:solidFill>
                <a:latin typeface="Gotham Book" pitchFamily="50" charset="0"/>
                <a:sym typeface="Arial"/>
              </a:rPr>
              <a:t>.</a:t>
            </a:r>
            <a:endParaRPr sz="1800" b="0" i="0" u="none" strike="noStrike" cap="none" dirty="0">
              <a:solidFill>
                <a:schemeClr val="dk1"/>
              </a:solidFill>
              <a:latin typeface="Gotham Book" pitchFamily="50" charset="0"/>
              <a:sym typeface="Arial"/>
            </a:endParaRPr>
          </a:p>
          <a:p>
            <a:pPr marL="285750" marR="0" lvl="0" indent="-285750" algn="l" rtl="0">
              <a:lnSpc>
                <a:spcPct val="150000"/>
              </a:lnSpc>
              <a:spcBef>
                <a:spcPts val="0"/>
              </a:spcBef>
              <a:spcAft>
                <a:spcPts val="0"/>
              </a:spcAft>
              <a:buClr>
                <a:srgbClr val="0C1B55"/>
              </a:buClr>
              <a:buSzPts val="1800"/>
              <a:buFont typeface="Noto Sans Symbols"/>
              <a:buChar char="▪"/>
            </a:pPr>
            <a:r>
              <a:rPr lang="en-US" sz="1800" dirty="0">
                <a:solidFill>
                  <a:srgbClr val="0C1B55"/>
                </a:solidFill>
                <a:latin typeface="Gotham Book" pitchFamily="50" charset="0"/>
              </a:rPr>
              <a:t>NUNCA </a:t>
            </a:r>
            <a:r>
              <a:rPr lang="en-US" sz="1800" dirty="0" err="1">
                <a:solidFill>
                  <a:srgbClr val="0C1B55"/>
                </a:solidFill>
                <a:latin typeface="Gotham Book" pitchFamily="50" charset="0"/>
              </a:rPr>
              <a:t>vapear</a:t>
            </a:r>
            <a:r>
              <a:rPr lang="en-US" sz="1800" dirty="0">
                <a:solidFill>
                  <a:srgbClr val="0C1B55"/>
                </a:solidFill>
                <a:latin typeface="Gotham Book" pitchFamily="50" charset="0"/>
              </a:rPr>
              <a:t> o </a:t>
            </a:r>
            <a:r>
              <a:rPr lang="en-US" sz="1800" dirty="0" err="1">
                <a:solidFill>
                  <a:srgbClr val="0C1B55"/>
                </a:solidFill>
                <a:latin typeface="Gotham Book" pitchFamily="50" charset="0"/>
              </a:rPr>
              <a:t>fumar</a:t>
            </a:r>
            <a:r>
              <a:rPr lang="en-US" sz="1800" dirty="0">
                <a:solidFill>
                  <a:srgbClr val="0C1B55"/>
                </a:solidFill>
                <a:latin typeface="Gotham Book" pitchFamily="50" charset="0"/>
              </a:rPr>
              <a:t> </a:t>
            </a:r>
            <a:r>
              <a:rPr lang="en-US" sz="1800" dirty="0" err="1">
                <a:solidFill>
                  <a:srgbClr val="0C1B55"/>
                </a:solidFill>
                <a:latin typeface="Gotham Book" pitchFamily="50" charset="0"/>
              </a:rPr>
              <a:t>cerca</a:t>
            </a:r>
            <a:r>
              <a:rPr lang="en-US" sz="1800" dirty="0">
                <a:solidFill>
                  <a:srgbClr val="0C1B55"/>
                </a:solidFill>
                <a:latin typeface="Gotham Book" pitchFamily="50" charset="0"/>
              </a:rPr>
              <a:t> de </a:t>
            </a:r>
            <a:r>
              <a:rPr lang="en-US" sz="1800" dirty="0" err="1">
                <a:solidFill>
                  <a:srgbClr val="0C1B55"/>
                </a:solidFill>
                <a:latin typeface="Gotham Book" pitchFamily="50" charset="0"/>
              </a:rPr>
              <a:t>niños</a:t>
            </a:r>
            <a:r>
              <a:rPr lang="en-US" sz="1800" dirty="0">
                <a:solidFill>
                  <a:srgbClr val="0C1B55"/>
                </a:solidFill>
                <a:latin typeface="Gotham Book" pitchFamily="50" charset="0"/>
              </a:rPr>
              <a:t> o </a:t>
            </a:r>
            <a:r>
              <a:rPr lang="en-US" sz="1800" dirty="0" err="1">
                <a:solidFill>
                  <a:srgbClr val="0C1B55"/>
                </a:solidFill>
                <a:latin typeface="Gotham Book" pitchFamily="50" charset="0"/>
              </a:rPr>
              <a:t>en</a:t>
            </a:r>
            <a:r>
              <a:rPr lang="en-US" sz="1800" dirty="0">
                <a:solidFill>
                  <a:srgbClr val="0C1B55"/>
                </a:solidFill>
                <a:latin typeface="Gotham Book" pitchFamily="50" charset="0"/>
              </a:rPr>
              <a:t> zonas </a:t>
            </a:r>
            <a:r>
              <a:rPr lang="en-US" sz="1800" dirty="0" err="1">
                <a:solidFill>
                  <a:srgbClr val="0C1B55"/>
                </a:solidFill>
                <a:latin typeface="Gotham Book" pitchFamily="50" charset="0"/>
              </a:rPr>
              <a:t>donde</a:t>
            </a:r>
            <a:r>
              <a:rPr lang="en-US" sz="1800" dirty="0">
                <a:solidFill>
                  <a:srgbClr val="0C1B55"/>
                </a:solidFill>
                <a:latin typeface="Gotham Book" pitchFamily="50" charset="0"/>
              </a:rPr>
              <a:t> se </a:t>
            </a:r>
            <a:r>
              <a:rPr lang="en-US" sz="1800" dirty="0" err="1">
                <a:solidFill>
                  <a:srgbClr val="0C1B55"/>
                </a:solidFill>
                <a:latin typeface="Gotham Book" pitchFamily="50" charset="0"/>
              </a:rPr>
              <a:t>los</a:t>
            </a:r>
            <a:r>
              <a:rPr lang="en-US" sz="1800" dirty="0">
                <a:solidFill>
                  <a:srgbClr val="0C1B55"/>
                </a:solidFill>
                <a:latin typeface="Gotham Book" pitchFamily="50" charset="0"/>
              </a:rPr>
              <a:t> </a:t>
            </a:r>
            <a:r>
              <a:rPr lang="en-US" sz="1800" dirty="0" err="1">
                <a:solidFill>
                  <a:srgbClr val="0C1B55"/>
                </a:solidFill>
                <a:latin typeface="Gotham Book" pitchFamily="50" charset="0"/>
              </a:rPr>
              <a:t>está</a:t>
            </a:r>
            <a:r>
              <a:rPr lang="en-US" sz="1800" dirty="0">
                <a:solidFill>
                  <a:srgbClr val="0C1B55"/>
                </a:solidFill>
                <a:latin typeface="Gotham Book" pitchFamily="50" charset="0"/>
              </a:rPr>
              <a:t> </a:t>
            </a:r>
            <a:r>
              <a:rPr lang="en-US" sz="1800" dirty="0" err="1">
                <a:solidFill>
                  <a:srgbClr val="0C1B55"/>
                </a:solidFill>
                <a:latin typeface="Gotham Book" pitchFamily="50" charset="0"/>
              </a:rPr>
              <a:t>cuidando</a:t>
            </a:r>
            <a:r>
              <a:rPr lang="en-US" sz="1800" dirty="0">
                <a:solidFill>
                  <a:srgbClr val="0C1B55"/>
                </a:solidFill>
                <a:latin typeface="Gotham Book" pitchFamily="50" charset="0"/>
              </a:rPr>
              <a:t>.</a:t>
            </a:r>
            <a:endParaRPr sz="1800" b="0" i="0" u="none" strike="noStrike" cap="none" dirty="0">
              <a:solidFill>
                <a:schemeClr val="dk1"/>
              </a:solidFill>
              <a:latin typeface="Gotham Book" pitchFamily="50" charset="0"/>
              <a:sym typeface="Arial"/>
            </a:endParaRPr>
          </a:p>
          <a:p>
            <a:pPr marL="0" marR="0" lvl="0" indent="0" algn="l" rtl="0">
              <a:spcBef>
                <a:spcPts val="0"/>
              </a:spcBef>
              <a:spcAft>
                <a:spcPts val="0"/>
              </a:spcAft>
              <a:buClr>
                <a:srgbClr val="00A886"/>
              </a:buClr>
              <a:buSzPts val="1200"/>
              <a:buFont typeface="Noto Sans Symbols"/>
              <a:buNone/>
            </a:pPr>
            <a:endParaRPr sz="1200" b="0" i="0" u="none" strike="noStrike" cap="none" dirty="0">
              <a:solidFill>
                <a:srgbClr val="0C1B55"/>
              </a:solidFill>
              <a:latin typeface="Calibri"/>
              <a:ea typeface="Calibri"/>
              <a:cs typeface="Calibri"/>
              <a:sym typeface="Calibri"/>
            </a:endParaRPr>
          </a:p>
          <a:p>
            <a:pPr marL="342900" marR="0" lvl="0" indent="-165100" algn="l" rtl="0">
              <a:spcBef>
                <a:spcPts val="0"/>
              </a:spcBef>
              <a:spcAft>
                <a:spcPts val="0"/>
              </a:spcAft>
              <a:buClr>
                <a:srgbClr val="00A886"/>
              </a:buClr>
              <a:buSzPts val="2800"/>
              <a:buFont typeface="Noto Sans Symbols"/>
              <a:buNone/>
            </a:pPr>
            <a:endParaRPr sz="2800" b="0" i="0" u="none" strike="noStrike" cap="none" dirty="0">
              <a:solidFill>
                <a:srgbClr val="0C1B55"/>
              </a:solidFill>
              <a:latin typeface="Arial"/>
              <a:ea typeface="Arial"/>
              <a:cs typeface="Arial"/>
              <a:sym typeface="Arial"/>
            </a:endParaRPr>
          </a:p>
        </p:txBody>
      </p:sp>
      <p:sp>
        <p:nvSpPr>
          <p:cNvPr id="169" name="Google Shape;16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dirty="0" err="1">
                <a:solidFill>
                  <a:schemeClr val="bg1"/>
                </a:solidFill>
                <a:latin typeface="Gotham Bold" pitchFamily="50" charset="0"/>
                <a:ea typeface="Arial"/>
                <a:cs typeface="Arial"/>
                <a:sym typeface="Arial"/>
              </a:rPr>
              <a:t>Prevención</a:t>
            </a:r>
            <a:r>
              <a:rPr lang="en-US" sz="4400" b="1" dirty="0">
                <a:solidFill>
                  <a:schemeClr val="bg1"/>
                </a:solidFill>
                <a:latin typeface="Gotham Bold" pitchFamily="50" charset="0"/>
                <a:ea typeface="Arial"/>
                <a:cs typeface="Arial"/>
                <a:sym typeface="Arial"/>
              </a:rPr>
              <a:t> y Control de </a:t>
            </a:r>
            <a:r>
              <a:rPr lang="en-US" sz="4400" b="1" dirty="0" err="1">
                <a:solidFill>
                  <a:schemeClr val="bg1"/>
                </a:solidFill>
                <a:latin typeface="Gotham Bold" pitchFamily="50" charset="0"/>
                <a:ea typeface="Arial"/>
                <a:cs typeface="Arial"/>
                <a:sym typeface="Arial"/>
              </a:rPr>
              <a:t>Enfermedades</a:t>
            </a:r>
            <a:r>
              <a:rPr lang="en-US" sz="4400" b="1" dirty="0">
                <a:solidFill>
                  <a:schemeClr val="bg1"/>
                </a:solidFill>
                <a:latin typeface="Gotham Bold" pitchFamily="50" charset="0"/>
                <a:ea typeface="Arial"/>
                <a:cs typeface="Arial"/>
                <a:sym typeface="Arial"/>
              </a:rPr>
              <a:t> </a:t>
            </a:r>
            <a:r>
              <a:rPr lang="en-US" sz="4400" b="1" dirty="0" err="1">
                <a:solidFill>
                  <a:schemeClr val="bg1"/>
                </a:solidFill>
                <a:latin typeface="Gotham Bold" pitchFamily="50" charset="0"/>
                <a:ea typeface="Arial"/>
                <a:cs typeface="Arial"/>
                <a:sym typeface="Arial"/>
              </a:rPr>
              <a:t>Infecciosas</a:t>
            </a:r>
            <a:br>
              <a:rPr lang="en-US" sz="4400" b="1" dirty="0">
                <a:solidFill>
                  <a:schemeClr val="bg1"/>
                </a:solidFill>
                <a:latin typeface="Gotham Bold" pitchFamily="50" charset="0"/>
                <a:ea typeface="Arial"/>
                <a:cs typeface="Arial"/>
                <a:sym typeface="Arial"/>
              </a:rPr>
            </a:br>
            <a:r>
              <a:rPr lang="en-US" sz="4400" b="1" dirty="0">
                <a:solidFill>
                  <a:schemeClr val="bg1"/>
                </a:solidFill>
                <a:latin typeface="Gotham Bold" pitchFamily="50" charset="0"/>
                <a:ea typeface="Arial"/>
                <a:cs typeface="Arial"/>
                <a:sym typeface="Arial"/>
              </a:rPr>
              <a:t> (</a:t>
            </a:r>
            <a:r>
              <a:rPr lang="en-US" sz="4400" b="1" dirty="0" err="1">
                <a:solidFill>
                  <a:schemeClr val="bg1"/>
                </a:solidFill>
                <a:latin typeface="Gotham Bold" pitchFamily="50" charset="0"/>
                <a:ea typeface="Arial"/>
                <a:cs typeface="Arial"/>
                <a:sym typeface="Arial"/>
              </a:rPr>
              <a:t>incluidas</a:t>
            </a:r>
            <a:r>
              <a:rPr lang="en-US" sz="4400" b="1" dirty="0">
                <a:solidFill>
                  <a:schemeClr val="bg1"/>
                </a:solidFill>
                <a:latin typeface="Gotham Bold" pitchFamily="50" charset="0"/>
                <a:ea typeface="Arial"/>
                <a:cs typeface="Arial"/>
                <a:sym typeface="Arial"/>
              </a:rPr>
              <a:t> las </a:t>
            </a:r>
            <a:r>
              <a:rPr lang="en-US" sz="4400" b="1" dirty="0" err="1">
                <a:solidFill>
                  <a:schemeClr val="bg1"/>
                </a:solidFill>
                <a:latin typeface="Gotham Bold" pitchFamily="50" charset="0"/>
                <a:ea typeface="Arial"/>
                <a:cs typeface="Arial"/>
                <a:sym typeface="Arial"/>
              </a:rPr>
              <a:t>vacunas</a:t>
            </a:r>
            <a:r>
              <a:rPr lang="en-US" sz="4400" b="1" dirty="0">
                <a:solidFill>
                  <a:schemeClr val="bg1"/>
                </a:solidFill>
                <a:latin typeface="Gotham Bold" pitchFamily="50" charset="0"/>
                <a:ea typeface="Arial"/>
                <a:cs typeface="Arial"/>
                <a:sym typeface="Arial"/>
              </a:rPr>
              <a:t>)</a:t>
            </a:r>
            <a:br>
              <a:rPr kumimoji="0" lang="en-US" sz="4300" b="0" i="0" u="none" strike="noStrike" kern="1200" cap="none" spc="0" normalizeH="0" baseline="0" noProof="0" dirty="0">
                <a:ln>
                  <a:noFill/>
                </a:ln>
                <a:solidFill>
                  <a:schemeClr val="bg1"/>
                </a:solidFill>
                <a:effectLst/>
                <a:uLnTx/>
                <a:uFillTx/>
                <a:latin typeface="Gotham Bold" pitchFamily="50" charset="0"/>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cs typeface="Calibri" panose="020F0502020204030204" pitchFamily="34" charset="0"/>
            </a:endParaRPr>
          </a:p>
        </p:txBody>
      </p:sp>
    </p:spTree>
    <p:extLst>
      <p:ext uri="{BB962C8B-B14F-4D97-AF65-F5344CB8AC3E}">
        <p14:creationId xmlns:p14="http://schemas.microsoft.com/office/powerpoint/2010/main" val="382760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02960" y="826321"/>
            <a:ext cx="11294378" cy="1675219"/>
          </a:xfrm>
        </p:spPr>
        <p:txBody>
          <a:bodyPr>
            <a:noAutofit/>
          </a:bodyPr>
          <a:lstStyle/>
          <a:p>
            <a:pPr algn="l"/>
            <a:r>
              <a:rPr lang="es-ES" sz="4000" dirty="0">
                <a:solidFill>
                  <a:srgbClr val="002060"/>
                </a:solidFill>
                <a:latin typeface="Gotham Bold" pitchFamily="50" charset="0"/>
                <a:ea typeface="Arial"/>
                <a:cs typeface="Arial"/>
                <a:sym typeface="Arial"/>
              </a:rPr>
              <a:t>Prevención y Control de Enfermedades Infecciosas: Tipos de Infecciones </a:t>
            </a:r>
            <a:br>
              <a:rPr lang="es-ES" sz="4000" dirty="0">
                <a:solidFill>
                  <a:schemeClr val="dk1"/>
                </a:solidFill>
                <a:latin typeface="Arial"/>
                <a:ea typeface="Arial"/>
                <a:cs typeface="Arial"/>
                <a:sym typeface="Arial"/>
              </a:rPr>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DF6AD410-B4A7-6026-7189-4419623C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757" y="1663931"/>
            <a:ext cx="7236785" cy="4824524"/>
          </a:xfrm>
          <a:prstGeom prst="rect">
            <a:avLst/>
          </a:prstGeom>
        </p:spPr>
      </p:pic>
      <p:sp>
        <p:nvSpPr>
          <p:cNvPr id="5" name="Google Shape;637;p44">
            <a:extLst>
              <a:ext uri="{FF2B5EF4-FFF2-40B4-BE49-F238E27FC236}">
                <a16:creationId xmlns:a16="http://schemas.microsoft.com/office/drawing/2014/main" id="{DD9731A0-D80A-C092-B183-231A9D6C50BE}"/>
              </a:ext>
            </a:extLst>
          </p:cNvPr>
          <p:cNvSpPr txBox="1"/>
          <p:nvPr/>
        </p:nvSpPr>
        <p:spPr>
          <a:xfrm>
            <a:off x="7548797" y="3891527"/>
            <a:ext cx="1132885" cy="369332"/>
          </a:xfrm>
          <a:prstGeom prst="rect">
            <a:avLst/>
          </a:prstGeom>
          <a:solidFill>
            <a:srgbClr val="00808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lt1"/>
                </a:solidFill>
                <a:latin typeface="Calibri"/>
                <a:ea typeface="Calibri"/>
                <a:cs typeface="Calibri"/>
                <a:sym typeface="Calibri"/>
              </a:rPr>
              <a:t>Parásitos</a:t>
            </a:r>
            <a:endParaRPr sz="1800" dirty="0">
              <a:solidFill>
                <a:schemeClr val="lt1"/>
              </a:solidFill>
              <a:latin typeface="Calibri"/>
              <a:ea typeface="Calibri"/>
              <a:cs typeface="Calibri"/>
              <a:sym typeface="Calibri"/>
            </a:endParaRPr>
          </a:p>
        </p:txBody>
      </p:sp>
      <p:sp>
        <p:nvSpPr>
          <p:cNvPr id="6" name="Google Shape;636;p44">
            <a:extLst>
              <a:ext uri="{FF2B5EF4-FFF2-40B4-BE49-F238E27FC236}">
                <a16:creationId xmlns:a16="http://schemas.microsoft.com/office/drawing/2014/main" id="{ACD26056-D7FA-163F-557F-CC704A770E4F}"/>
              </a:ext>
            </a:extLst>
          </p:cNvPr>
          <p:cNvSpPr txBox="1"/>
          <p:nvPr/>
        </p:nvSpPr>
        <p:spPr>
          <a:xfrm>
            <a:off x="4473315" y="5662347"/>
            <a:ext cx="744467" cy="369332"/>
          </a:xfrm>
          <a:prstGeom prst="rect">
            <a:avLst/>
          </a:prstGeom>
          <a:solidFill>
            <a:srgbClr val="00808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Fugal</a:t>
            </a:r>
            <a:endParaRPr/>
          </a:p>
        </p:txBody>
      </p:sp>
      <p:sp>
        <p:nvSpPr>
          <p:cNvPr id="7" name="Google Shape;635;p44">
            <a:extLst>
              <a:ext uri="{FF2B5EF4-FFF2-40B4-BE49-F238E27FC236}">
                <a16:creationId xmlns:a16="http://schemas.microsoft.com/office/drawing/2014/main" id="{1E363308-EEE3-7E96-D041-DB7C07B47454}"/>
              </a:ext>
            </a:extLst>
          </p:cNvPr>
          <p:cNvSpPr txBox="1"/>
          <p:nvPr/>
        </p:nvSpPr>
        <p:spPr>
          <a:xfrm>
            <a:off x="6278305" y="5650846"/>
            <a:ext cx="1391830" cy="523220"/>
          </a:xfrm>
          <a:prstGeom prst="rect">
            <a:avLst/>
          </a:prstGeom>
          <a:solidFill>
            <a:srgbClr val="00808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Enfermedad de Prión</a:t>
            </a:r>
            <a:endParaRPr sz="14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18523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1210921"/>
            <a:ext cx="11294378" cy="1675219"/>
          </a:xfrm>
        </p:spPr>
        <p:txBody>
          <a:bodyPr>
            <a:noAutofit/>
          </a:bodyPr>
          <a:lstStyle/>
          <a:p>
            <a:pPr algn="l"/>
            <a:r>
              <a:rPr lang="es-ES" sz="4000" dirty="0">
                <a:solidFill>
                  <a:srgbClr val="002060"/>
                </a:solidFill>
                <a:latin typeface="Gotham Bold" pitchFamily="50" charset="0"/>
                <a:ea typeface="Arial"/>
                <a:cs typeface="Arial"/>
                <a:sym typeface="Arial"/>
              </a:rPr>
              <a:t>Prevención y Control de Enfermedades Infecciosas: La Propagación de los Gérmenes</a:t>
            </a:r>
            <a:br>
              <a:rPr lang="es-ES" sz="4000" dirty="0">
                <a:solidFill>
                  <a:schemeClr val="dk1"/>
                </a:solidFill>
                <a:latin typeface="Arial"/>
                <a:ea typeface="Arial"/>
                <a:cs typeface="Arial"/>
                <a:sym typeface="Arial"/>
              </a:rPr>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pic>
        <p:nvPicPr>
          <p:cNvPr id="3" name="Picture 2" descr="A group of people in a room&#10;&#10;Description automatically generated with low confidence">
            <a:hlinkClick r:id="rId4"/>
            <a:extLst>
              <a:ext uri="{FF2B5EF4-FFF2-40B4-BE49-F238E27FC236}">
                <a16:creationId xmlns:a16="http://schemas.microsoft.com/office/drawing/2014/main" id="{9025AD4B-C2BE-F5DD-2C1C-1FE603B47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28" y="1945817"/>
            <a:ext cx="9144000" cy="4302488"/>
          </a:xfrm>
          <a:prstGeom prst="rect">
            <a:avLst/>
          </a:prstGeom>
        </p:spPr>
      </p:pic>
    </p:spTree>
    <p:extLst>
      <p:ext uri="{BB962C8B-B14F-4D97-AF65-F5344CB8AC3E}">
        <p14:creationId xmlns:p14="http://schemas.microsoft.com/office/powerpoint/2010/main" val="363851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517594" y="194924"/>
            <a:ext cx="6404867" cy="1394691"/>
          </a:xfrm>
        </p:spPr>
        <p:txBody>
          <a:bodyPr>
            <a:normAutofit/>
          </a:bodyPr>
          <a:lstStyle/>
          <a:p>
            <a:r>
              <a:rPr lang="en-US" sz="4000" dirty="0">
                <a:solidFill>
                  <a:srgbClr val="0C1B55"/>
                </a:solidFill>
                <a:latin typeface="Gotham Bold" pitchFamily="50" charset="0"/>
                <a:cs typeface="Calibri" panose="020F0502020204030204" pitchFamily="34" charset="0"/>
              </a:rPr>
              <a:t>Housekeeping</a:t>
            </a:r>
            <a:br>
              <a:rPr lang="en-US" sz="3600" dirty="0">
                <a:solidFill>
                  <a:srgbClr val="0C1B55"/>
                </a:solidFill>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sp>
        <p:nvSpPr>
          <p:cNvPr id="4" name="TextBox 3">
            <a:extLst>
              <a:ext uri="{FF2B5EF4-FFF2-40B4-BE49-F238E27FC236}">
                <a16:creationId xmlns:a16="http://schemas.microsoft.com/office/drawing/2014/main" id="{757DF0FC-2371-458C-FFC6-87DC14980279}"/>
              </a:ext>
            </a:extLst>
          </p:cNvPr>
          <p:cNvSpPr txBox="1"/>
          <p:nvPr/>
        </p:nvSpPr>
        <p:spPr>
          <a:xfrm>
            <a:off x="6096000" y="1479401"/>
            <a:ext cx="4085090" cy="5755422"/>
          </a:xfrm>
          <a:prstGeom prst="rect">
            <a:avLst/>
          </a:prstGeom>
          <a:noFill/>
        </p:spPr>
        <p:txBody>
          <a:bodyPr wrap="square" lIns="91440" tIns="45720" rIns="91440" bIns="45720" rtlCol="0" anchor="t">
            <a:spAutoFit/>
          </a:bodyPr>
          <a:lstStyle/>
          <a:p>
            <a:pPr>
              <a:spcBef>
                <a:spcPts val="4800"/>
              </a:spcBef>
              <a:buClr>
                <a:srgbClr val="00A886"/>
              </a:buClr>
            </a:pPr>
            <a:r>
              <a:rPr lang="en-US" sz="2800" dirty="0">
                <a:solidFill>
                  <a:srgbClr val="323F4F"/>
                </a:solidFill>
                <a:latin typeface="Gotham Book"/>
                <a:ea typeface="Montserrat"/>
                <a:cs typeface="Montserrat"/>
                <a:sym typeface="Montserrat"/>
              </a:rPr>
              <a:t>Uso de las </a:t>
            </a:r>
            <a:r>
              <a:rPr lang="en-US" sz="2800" dirty="0" err="1">
                <a:solidFill>
                  <a:srgbClr val="323F4F"/>
                </a:solidFill>
                <a:latin typeface="Gotham Book"/>
                <a:ea typeface="Montserrat"/>
                <a:cs typeface="Montserrat"/>
                <a:sym typeface="Montserrat"/>
              </a:rPr>
              <a:t>encuestas</a:t>
            </a:r>
            <a:endParaRPr lang="en-US" sz="2800" dirty="0">
              <a:solidFill>
                <a:srgbClr val="0C1B55"/>
              </a:solidFill>
              <a:latin typeface="Gotham Book"/>
            </a:endParaRPr>
          </a:p>
          <a:p>
            <a:pPr>
              <a:spcBef>
                <a:spcPts val="4800"/>
              </a:spcBef>
              <a:buClr>
                <a:srgbClr val="00A886"/>
              </a:buClr>
            </a:pPr>
            <a:r>
              <a:rPr lang="en-US" sz="2800" dirty="0">
                <a:solidFill>
                  <a:srgbClr val="0C1B55"/>
                </a:solidFill>
                <a:latin typeface="Gotham Book"/>
              </a:rPr>
              <a:t>Banos</a:t>
            </a:r>
          </a:p>
          <a:p>
            <a:pPr>
              <a:spcBef>
                <a:spcPts val="4800"/>
              </a:spcBef>
              <a:buClr>
                <a:srgbClr val="00A886"/>
              </a:buClr>
            </a:pPr>
            <a:r>
              <a:rPr lang="en-US" sz="2800" dirty="0">
                <a:solidFill>
                  <a:srgbClr val="0C1B55"/>
                </a:solidFill>
                <a:latin typeface="Gotham Book"/>
              </a:rPr>
              <a:t>Comida</a:t>
            </a:r>
          </a:p>
          <a:p>
            <a:pPr>
              <a:spcBef>
                <a:spcPts val="4800"/>
              </a:spcBef>
              <a:buClr>
                <a:srgbClr val="00A886"/>
              </a:buClr>
            </a:pPr>
            <a:r>
              <a:rPr lang="en-US" sz="2800" dirty="0" err="1">
                <a:solidFill>
                  <a:srgbClr val="0C1B55"/>
                </a:solidFill>
                <a:latin typeface="Gotham Book"/>
              </a:rPr>
              <a:t>Descansos</a:t>
            </a:r>
            <a:endParaRPr lang="en-US" sz="2800" dirty="0">
              <a:solidFill>
                <a:srgbClr val="0C1B55"/>
              </a:solidFill>
              <a:latin typeface="Gotham Book"/>
            </a:endParaRPr>
          </a:p>
          <a:p>
            <a:pPr>
              <a:spcBef>
                <a:spcPts val="4800"/>
              </a:spcBef>
              <a:buClr>
                <a:srgbClr val="00A886"/>
              </a:buClr>
            </a:pPr>
            <a:r>
              <a:rPr lang="en-US" sz="2800" dirty="0" err="1">
                <a:solidFill>
                  <a:srgbClr val="323F4F"/>
                </a:solidFill>
                <a:latin typeface="Gotham Book"/>
                <a:ea typeface="Montserrat"/>
                <a:cs typeface="Montserrat"/>
                <a:sym typeface="Montserrat"/>
              </a:rPr>
              <a:t>Paquete</a:t>
            </a:r>
            <a:r>
              <a:rPr lang="en-US" sz="2800" dirty="0">
                <a:solidFill>
                  <a:srgbClr val="323F4F"/>
                </a:solidFill>
                <a:latin typeface="Gotham Book"/>
                <a:ea typeface="Montserrat"/>
                <a:cs typeface="Montserrat"/>
                <a:sym typeface="Montserrat"/>
              </a:rPr>
              <a:t> de </a:t>
            </a:r>
            <a:r>
              <a:rPr lang="en-US" sz="2800" dirty="0" err="1">
                <a:solidFill>
                  <a:srgbClr val="323F4F"/>
                </a:solidFill>
                <a:latin typeface="Gotham Book"/>
                <a:ea typeface="Montserrat"/>
                <a:cs typeface="Montserrat"/>
                <a:sym typeface="Montserrat"/>
              </a:rPr>
              <a:t>Recursos</a:t>
            </a:r>
            <a:endParaRPr lang="en-US" sz="2800" dirty="0">
              <a:solidFill>
                <a:srgbClr val="323F4F"/>
              </a:solidFill>
              <a:latin typeface="Gotham Book"/>
              <a:ea typeface="Montserrat"/>
              <a:cs typeface="Montserrat"/>
            </a:endParaRPr>
          </a:p>
          <a:p>
            <a:pPr>
              <a:spcBef>
                <a:spcPts val="4800"/>
              </a:spcBef>
              <a:buClr>
                <a:srgbClr val="00A886"/>
              </a:buClr>
            </a:pPr>
            <a:endParaRPr lang="en-US" sz="2800" dirty="0">
              <a:solidFill>
                <a:srgbClr val="0C1B55"/>
              </a:solidFill>
              <a:latin typeface="Gotham Book" panose="02000604040000020004" pitchFamily="50" charset="0"/>
            </a:endParaRPr>
          </a:p>
        </p:txBody>
      </p:sp>
      <p:grpSp>
        <p:nvGrpSpPr>
          <p:cNvPr id="12" name="Group 11">
            <a:extLst>
              <a:ext uri="{FF2B5EF4-FFF2-40B4-BE49-F238E27FC236}">
                <a16:creationId xmlns:a16="http://schemas.microsoft.com/office/drawing/2014/main" id="{4B6D1B99-17E0-65C1-E87C-40324FF5231D}"/>
              </a:ext>
              <a:ext uri="{C183D7F6-B498-43B3-948B-1728B52AA6E4}">
                <adec:decorative xmlns:adec="http://schemas.microsoft.com/office/drawing/2017/decorative" val="1"/>
              </a:ext>
            </a:extLst>
          </p:cNvPr>
          <p:cNvGrpSpPr/>
          <p:nvPr/>
        </p:nvGrpSpPr>
        <p:grpSpPr>
          <a:xfrm>
            <a:off x="5173883" y="1379909"/>
            <a:ext cx="731520" cy="4880019"/>
            <a:chOff x="5173883" y="1379909"/>
            <a:chExt cx="731520" cy="4880019"/>
          </a:xfrm>
        </p:grpSpPr>
        <p:pic>
          <p:nvPicPr>
            <p:cNvPr id="5" name="Graphic 4" descr="Clipboard Checked with solid fill">
              <a:extLst>
                <a:ext uri="{FF2B5EF4-FFF2-40B4-BE49-F238E27FC236}">
                  <a16:creationId xmlns:a16="http://schemas.microsoft.com/office/drawing/2014/main" id="{8DE139B7-26DC-36A4-1AEC-6DEC0B9335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3883" y="1379909"/>
              <a:ext cx="731520" cy="731520"/>
            </a:xfrm>
            <a:prstGeom prst="rect">
              <a:avLst/>
            </a:prstGeom>
          </p:spPr>
        </p:pic>
        <p:pic>
          <p:nvPicPr>
            <p:cNvPr id="6" name="Graphic 5" descr="Toilet with solid fill">
              <a:extLst>
                <a:ext uri="{FF2B5EF4-FFF2-40B4-BE49-F238E27FC236}">
                  <a16:creationId xmlns:a16="http://schemas.microsoft.com/office/drawing/2014/main" id="{90F3D404-527D-8415-2D05-B4C348BC2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3883" y="2382170"/>
              <a:ext cx="731520" cy="731520"/>
            </a:xfrm>
            <a:prstGeom prst="rect">
              <a:avLst/>
            </a:prstGeom>
          </p:spPr>
        </p:pic>
        <p:pic>
          <p:nvPicPr>
            <p:cNvPr id="8" name="Graphic 7" descr="Food Safety with solid fill">
              <a:extLst>
                <a:ext uri="{FF2B5EF4-FFF2-40B4-BE49-F238E27FC236}">
                  <a16:creationId xmlns:a16="http://schemas.microsoft.com/office/drawing/2014/main" id="{7513193C-B54C-9359-FF9D-A0D51777C5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3883" y="3346001"/>
              <a:ext cx="731520" cy="731520"/>
            </a:xfrm>
            <a:prstGeom prst="rect">
              <a:avLst/>
            </a:prstGeom>
          </p:spPr>
        </p:pic>
        <p:pic>
          <p:nvPicPr>
            <p:cNvPr id="9" name="Graphic 8" descr="Hourglass Finished with solid fill">
              <a:extLst>
                <a:ext uri="{FF2B5EF4-FFF2-40B4-BE49-F238E27FC236}">
                  <a16:creationId xmlns:a16="http://schemas.microsoft.com/office/drawing/2014/main" id="{7C8A7C45-FA65-A2D9-34AF-58C681A159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73883" y="4484780"/>
              <a:ext cx="731520" cy="731520"/>
            </a:xfrm>
            <a:prstGeom prst="rect">
              <a:avLst/>
            </a:prstGeom>
          </p:spPr>
        </p:pic>
        <p:pic>
          <p:nvPicPr>
            <p:cNvPr id="10" name="Graphic 9" descr="Document with solid fill">
              <a:extLst>
                <a:ext uri="{FF2B5EF4-FFF2-40B4-BE49-F238E27FC236}">
                  <a16:creationId xmlns:a16="http://schemas.microsoft.com/office/drawing/2014/main" id="{026B2DF2-1E34-F109-F7B5-4F6446550B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73883" y="5528408"/>
              <a:ext cx="731520" cy="731520"/>
            </a:xfrm>
            <a:prstGeom prst="rect">
              <a:avLst/>
            </a:prstGeom>
          </p:spPr>
        </p:pic>
      </p:grpSp>
    </p:spTree>
    <p:extLst>
      <p:ext uri="{BB962C8B-B14F-4D97-AF65-F5344CB8AC3E}">
        <p14:creationId xmlns:p14="http://schemas.microsoft.com/office/powerpoint/2010/main" val="86164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88610" y="956089"/>
            <a:ext cx="11294378" cy="1675219"/>
          </a:xfrm>
        </p:spPr>
        <p:txBody>
          <a:bodyPr>
            <a:noAutofit/>
          </a:bodyPr>
          <a:lstStyle/>
          <a:p>
            <a:pPr algn="l"/>
            <a:r>
              <a:rPr lang="es-ES" sz="4000" dirty="0">
                <a:solidFill>
                  <a:srgbClr val="002060"/>
                </a:solidFill>
                <a:latin typeface="Gotham Bold" pitchFamily="50" charset="0"/>
                <a:ea typeface="Arial"/>
                <a:cs typeface="Arial"/>
                <a:sym typeface="Arial"/>
              </a:rPr>
              <a:t>Prevención y Control de Enfermedades Infecciosas: </a:t>
            </a:r>
            <a:r>
              <a:rPr lang="es-ES" sz="4000" b="1" dirty="0">
                <a:solidFill>
                  <a:srgbClr val="002060"/>
                </a:solidFill>
                <a:latin typeface="Gotham Bold" pitchFamily="50" charset="0"/>
                <a:ea typeface="Arial"/>
                <a:cs typeface="Arial"/>
                <a:sym typeface="Arial"/>
              </a:rPr>
              <a:t> </a:t>
            </a:r>
            <a:br>
              <a:rPr lang="es-ES" sz="1800" dirty="0">
                <a:solidFill>
                  <a:schemeClr val="dk1"/>
                </a:solidFill>
                <a:latin typeface="Arial"/>
                <a:ea typeface="Arial"/>
                <a:cs typeface="Arial"/>
                <a:sym typeface="Arial"/>
              </a:rPr>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sp>
        <p:nvSpPr>
          <p:cNvPr id="4" name="TextBox 3">
            <a:extLst>
              <a:ext uri="{FF2B5EF4-FFF2-40B4-BE49-F238E27FC236}">
                <a16:creationId xmlns:a16="http://schemas.microsoft.com/office/drawing/2014/main" id="{E70DF47F-6581-CAEE-6EAC-FAE9914C50A2}"/>
              </a:ext>
            </a:extLst>
          </p:cNvPr>
          <p:cNvSpPr txBox="1"/>
          <p:nvPr/>
        </p:nvSpPr>
        <p:spPr>
          <a:xfrm>
            <a:off x="845124" y="1672138"/>
            <a:ext cx="10501751" cy="5093702"/>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s-ES" sz="2800" dirty="0">
                <a:solidFill>
                  <a:srgbClr val="002060"/>
                </a:solidFill>
                <a:latin typeface="Gotham Book" panose="02000604040000020004" pitchFamily="50" charset="0"/>
                <a:ea typeface="Arial"/>
                <a:cs typeface="Arial"/>
                <a:sym typeface="Arial"/>
              </a:rPr>
              <a:t>Las investigaciones demuestran que los teléfonos móviles tienen 10 veces más bacterias que la mayoría de los asientos de los inodoros </a:t>
            </a:r>
            <a:endParaRPr lang="es-ES" sz="2800" dirty="0">
              <a:solidFill>
                <a:srgbClr val="002060"/>
              </a:solidFill>
              <a:latin typeface="Gotham Book" panose="02000604040000020004" pitchFamily="50" charset="0"/>
            </a:endParaRPr>
          </a:p>
          <a:p>
            <a:pPr marL="342900" indent="-342900">
              <a:spcAft>
                <a:spcPts val="1800"/>
              </a:spcAft>
              <a:buClr>
                <a:srgbClr val="00A886"/>
              </a:buClr>
              <a:buFont typeface="Wingdings" panose="05000000000000000000" pitchFamily="2" charset="2"/>
              <a:buChar char="§"/>
            </a:pPr>
            <a:r>
              <a:rPr lang="es-ES" sz="2800" dirty="0">
                <a:solidFill>
                  <a:srgbClr val="002060"/>
                </a:solidFill>
                <a:latin typeface="Gotham Book" panose="02000604040000020004" pitchFamily="50" charset="0"/>
                <a:ea typeface="Arial"/>
                <a:cs typeface="Arial"/>
                <a:sym typeface="Arial"/>
              </a:rPr>
              <a:t>El desagüe del fregadero es el lugar más sucio de la casa, seguido de la esponja de la cocina</a:t>
            </a:r>
          </a:p>
          <a:p>
            <a:pPr marL="342900" indent="-342900">
              <a:spcAft>
                <a:spcPts val="1800"/>
              </a:spcAft>
              <a:buClr>
                <a:srgbClr val="00A886"/>
              </a:buClr>
              <a:buFont typeface="Wingdings" panose="05000000000000000000" pitchFamily="2" charset="2"/>
              <a:buChar char="§"/>
            </a:pPr>
            <a:r>
              <a:rPr lang="es-ES" sz="2800" dirty="0">
                <a:solidFill>
                  <a:srgbClr val="002060"/>
                </a:solidFill>
                <a:latin typeface="Gotham Book" panose="02000604040000020004" pitchFamily="50" charset="0"/>
                <a:ea typeface="Arial"/>
                <a:cs typeface="Arial"/>
                <a:sym typeface="Arial"/>
              </a:rPr>
              <a:t>Lavarse las manos con regularidad es una de las mejores maneras de eliminar los gérmenes, evitar enfermar y prevenir la propagación de gérmenes a otras personas</a:t>
            </a:r>
          </a:p>
          <a:p>
            <a:pPr marL="342900" indent="-342900">
              <a:spcAft>
                <a:spcPts val="1800"/>
              </a:spcAft>
              <a:buClr>
                <a:srgbClr val="00A886"/>
              </a:buClr>
              <a:buFont typeface="Wingdings" panose="05000000000000000000" pitchFamily="2" charset="2"/>
              <a:buChar char="§"/>
            </a:pPr>
            <a:endParaRPr lang="es-ES" sz="2800" dirty="0">
              <a:latin typeface="Gotham Book" panose="02000604040000020004" pitchFamily="50" charset="0"/>
            </a:endParaRPr>
          </a:p>
        </p:txBody>
      </p:sp>
    </p:spTree>
    <p:extLst>
      <p:ext uri="{BB962C8B-B14F-4D97-AF65-F5344CB8AC3E}">
        <p14:creationId xmlns:p14="http://schemas.microsoft.com/office/powerpoint/2010/main" val="475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33580" y="806187"/>
            <a:ext cx="11294378" cy="1675219"/>
          </a:xfrm>
        </p:spPr>
        <p:txBody>
          <a:bodyPr>
            <a:noAutofit/>
          </a:bodyPr>
          <a:lstStyle/>
          <a:p>
            <a:pPr algn="l"/>
            <a:r>
              <a:rPr lang="es-ES" sz="4000" dirty="0">
                <a:solidFill>
                  <a:srgbClr val="002060"/>
                </a:solidFill>
                <a:latin typeface="Gotham Bold" pitchFamily="50" charset="0"/>
                <a:ea typeface="Arial"/>
                <a:cs typeface="Arial"/>
                <a:sym typeface="Arial"/>
              </a:rPr>
              <a:t>Prevención y Control de Enfermedades Infecciosas:  Vacunas/inmunizaciones </a:t>
            </a:r>
            <a:br>
              <a:rPr lang="es-ES" sz="4000" dirty="0">
                <a:solidFill>
                  <a:schemeClr val="dk1"/>
                </a:solidFill>
                <a:latin typeface="Arial"/>
                <a:ea typeface="Arial"/>
                <a:cs typeface="Arial"/>
                <a:sym typeface="Arial"/>
              </a:rPr>
            </a:br>
            <a:br>
              <a:rPr lang="en-US" sz="4000" dirty="0">
                <a:solidFill>
                  <a:srgbClr val="0C1B55"/>
                </a:solidFill>
                <a:latin typeface="Gotham Bold" pitchFamily="50" charset="0"/>
                <a:cs typeface="Calibri" panose="020F0502020204030204" pitchFamily="34" charset="0"/>
              </a:rPr>
            </a:br>
            <a:endParaRPr lang="en-US" sz="4000" dirty="0">
              <a:solidFill>
                <a:srgbClr val="0C1B55"/>
              </a:solidFill>
              <a:latin typeface="Gotham Bold" pitchFamily="50" charset="0"/>
              <a:cs typeface="Calibri" panose="020F0502020204030204" pitchFamily="34" charset="0"/>
            </a:endParaRPr>
          </a:p>
        </p:txBody>
      </p:sp>
      <p:pic>
        <p:nvPicPr>
          <p:cNvPr id="4" name="Picture 3">
            <a:extLst>
              <a:ext uri="{FF2B5EF4-FFF2-40B4-BE49-F238E27FC236}">
                <a16:creationId xmlns:a16="http://schemas.microsoft.com/office/drawing/2014/main" id="{4ACF046A-4561-05E7-2C83-1EE3A31A0D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82240" y="1439372"/>
            <a:ext cx="10027519" cy="3979256"/>
          </a:xfrm>
          <a:prstGeom prst="rect">
            <a:avLst/>
          </a:prstGeom>
        </p:spPr>
      </p:pic>
      <p:sp>
        <p:nvSpPr>
          <p:cNvPr id="5" name="TextBox 4">
            <a:extLst>
              <a:ext uri="{FF2B5EF4-FFF2-40B4-BE49-F238E27FC236}">
                <a16:creationId xmlns:a16="http://schemas.microsoft.com/office/drawing/2014/main" id="{0A89EA1E-A7C7-E427-4A0C-06074EE76067}"/>
              </a:ext>
            </a:extLst>
          </p:cNvPr>
          <p:cNvSpPr txBox="1"/>
          <p:nvPr/>
        </p:nvSpPr>
        <p:spPr>
          <a:xfrm>
            <a:off x="1082240" y="5418628"/>
            <a:ext cx="8772525" cy="230832"/>
          </a:xfrm>
          <a:prstGeom prst="rect">
            <a:avLst/>
          </a:prstGeom>
          <a:noFill/>
        </p:spPr>
        <p:txBody>
          <a:bodyPr wrap="square" rtlCol="0">
            <a:spAutoFit/>
          </a:bodyPr>
          <a:lstStyle/>
          <a:p>
            <a:r>
              <a:rPr lang="en-US" sz="900" dirty="0">
                <a:latin typeface="Gotham Book" panose="02000604040000020004" pitchFamily="50" charset="0"/>
                <a:cs typeface="Arial" panose="020B0604020202020204" pitchFamily="34" charset="0"/>
                <a:hlinkClick r:id="rId5" tooltip="https://www.godyears.net/2017/11/stop-listening-to-idiots-and-get-your.html"/>
              </a:rPr>
              <a:t>This Photo</a:t>
            </a:r>
            <a:r>
              <a:rPr lang="en-US" sz="900" dirty="0">
                <a:latin typeface="Gotham Book" panose="02000604040000020004" pitchFamily="50" charset="0"/>
                <a:cs typeface="Arial" panose="020B0604020202020204" pitchFamily="34" charset="0"/>
              </a:rPr>
              <a:t> by Unknown Author is licensed under </a:t>
            </a:r>
            <a:r>
              <a:rPr lang="en-US" sz="900" dirty="0">
                <a:latin typeface="Gotham Book" panose="02000604040000020004" pitchFamily="50" charset="0"/>
                <a:cs typeface="Arial" panose="020B0604020202020204" pitchFamily="34" charset="0"/>
                <a:hlinkClick r:id="rId6" tooltip="https://creativecommons.org/licenses/by-nc-nd/3.0/"/>
              </a:rPr>
              <a:t>CC BY-NC-ND</a:t>
            </a:r>
            <a:endParaRPr lang="en-US" sz="900" dirty="0">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1753956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72835" y="2066351"/>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err="1">
                <a:solidFill>
                  <a:schemeClr val="bg1"/>
                </a:solidFill>
                <a:latin typeface="Gotham Bold" pitchFamily="50" charset="0"/>
                <a:ea typeface="Arial"/>
                <a:cs typeface="Arial"/>
                <a:sym typeface="Arial"/>
              </a:rPr>
              <a:t>Administración</a:t>
            </a:r>
            <a:r>
              <a:rPr lang="en-US" sz="4000" b="1" dirty="0">
                <a:solidFill>
                  <a:schemeClr val="bg1"/>
                </a:solidFill>
                <a:latin typeface="Gotham Bold" pitchFamily="50" charset="0"/>
                <a:ea typeface="Arial"/>
                <a:cs typeface="Arial"/>
                <a:sym typeface="Arial"/>
              </a:rPr>
              <a:t> de </a:t>
            </a:r>
            <a:r>
              <a:rPr lang="en-US" sz="4000" b="1" dirty="0" err="1">
                <a:solidFill>
                  <a:schemeClr val="bg1"/>
                </a:solidFill>
                <a:latin typeface="Gotham Bold" pitchFamily="50" charset="0"/>
                <a:ea typeface="Arial"/>
                <a:cs typeface="Arial"/>
                <a:sym typeface="Arial"/>
              </a:rPr>
              <a:t>Medicamentos</a:t>
            </a:r>
            <a:br>
              <a:rPr lang="en-US" sz="2000" dirty="0">
                <a:solidFill>
                  <a:schemeClr val="dk1"/>
                </a:solidFill>
                <a:latin typeface="Calibri"/>
                <a:ea typeface="Calibri"/>
                <a:cs typeface="Calibri"/>
                <a:sym typeface="Calibri"/>
              </a:rPr>
            </a:b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693589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597642"/>
            <a:ext cx="11294378" cy="782323"/>
          </a:xfrm>
        </p:spPr>
        <p:txBody>
          <a:bodyPr>
            <a:noAutofit/>
          </a:bodyPr>
          <a:lstStyle/>
          <a:p>
            <a:pPr algn="l"/>
            <a:r>
              <a:rPr lang="en-US" sz="4000" dirty="0" err="1">
                <a:solidFill>
                  <a:srgbClr val="0C1B55"/>
                </a:solidFill>
                <a:latin typeface="Gotham Bold" pitchFamily="50" charset="0"/>
                <a:ea typeface="Arial"/>
                <a:cs typeface="Arial"/>
                <a:sym typeface="Arial"/>
              </a:rPr>
              <a:t>Administración</a:t>
            </a:r>
            <a:r>
              <a:rPr lang="en-US" sz="4000" dirty="0">
                <a:solidFill>
                  <a:srgbClr val="0C1B55"/>
                </a:solidFill>
                <a:latin typeface="Gotham Bold" pitchFamily="50" charset="0"/>
                <a:ea typeface="Arial"/>
                <a:cs typeface="Arial"/>
                <a:sym typeface="Arial"/>
              </a:rPr>
              <a:t> de </a:t>
            </a:r>
            <a:r>
              <a:rPr lang="en-US" sz="4000" dirty="0" err="1">
                <a:solidFill>
                  <a:srgbClr val="0C1B55"/>
                </a:solidFill>
                <a:latin typeface="Gotham Bold" pitchFamily="50" charset="0"/>
                <a:ea typeface="Arial"/>
                <a:cs typeface="Arial"/>
                <a:sym typeface="Arial"/>
              </a:rPr>
              <a:t>Medicamentos</a:t>
            </a:r>
            <a:br>
              <a:rPr lang="en-US" sz="4000" dirty="0">
                <a:solidFill>
                  <a:srgbClr val="498500"/>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621327" y="988804"/>
            <a:ext cx="11294377" cy="6124754"/>
          </a:xfrm>
          <a:prstGeom prst="rect">
            <a:avLst/>
          </a:prstGeom>
          <a:noFill/>
        </p:spPr>
        <p:txBody>
          <a:bodyPr wrap="square" rtlCol="0">
            <a:spAutoFit/>
          </a:bodyPr>
          <a:lstStyle/>
          <a:p>
            <a:pPr marL="457200" lvl="0" indent="-457200" algn="l" rtl="0">
              <a:spcBef>
                <a:spcPts val="0"/>
              </a:spcBef>
              <a:spcAft>
                <a:spcPts val="0"/>
              </a:spcAft>
              <a:buClr>
                <a:srgbClr val="498500"/>
              </a:buClr>
              <a:buSzPts val="1800"/>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Los proveedores deben tener un permiso por escrito para administrar medicamentos recetados a cada niño que esté bajo su cuidado. </a:t>
            </a:r>
          </a:p>
          <a:p>
            <a:pPr marL="457200" lvl="0" indent="-457200" algn="l" rtl="0">
              <a:spcBef>
                <a:spcPts val="0"/>
              </a:spcBef>
              <a:spcAft>
                <a:spcPts val="0"/>
              </a:spcAft>
              <a:buClr>
                <a:srgbClr val="498500"/>
              </a:buClr>
              <a:buSzPts val="1800"/>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Hable con la familia sobre el horario de las dosis y siga las instrucciones del fabricante o la etiqueta de la receta para cualquier medicamento</a:t>
            </a:r>
          </a:p>
          <a:p>
            <a:pPr marL="457200" lvl="0" indent="-457200" algn="l" rtl="0">
              <a:spcBef>
                <a:spcPts val="0"/>
              </a:spcBef>
              <a:spcAft>
                <a:spcPts val="0"/>
              </a:spcAft>
              <a:buClr>
                <a:srgbClr val="498500"/>
              </a:buClr>
              <a:buSzPts val="1800"/>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Todos los medicamentos deben guardarse en su envase original</a:t>
            </a:r>
          </a:p>
          <a:p>
            <a:pPr marL="457200" lvl="0" indent="-457200" algn="l" rtl="0">
              <a:spcBef>
                <a:spcPts val="0"/>
              </a:spcBef>
              <a:spcAft>
                <a:spcPts val="0"/>
              </a:spcAft>
              <a:buClr>
                <a:srgbClr val="498500"/>
              </a:buClr>
              <a:buSzPts val="1800"/>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Lávese las manos antes de administrar la medicina.</a:t>
            </a:r>
          </a:p>
          <a:p>
            <a:pPr marL="457200" lvl="0" indent="-457200" algn="l" rtl="0">
              <a:spcBef>
                <a:spcPts val="0"/>
              </a:spcBef>
              <a:spcAft>
                <a:spcPts val="0"/>
              </a:spcAft>
              <a:buClr>
                <a:srgbClr val="498500"/>
              </a:buClr>
              <a:buSzPts val="1800"/>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No llame a la medicina caramelo: explique qué es la medicina y por qué la toma el niño</a:t>
            </a:r>
          </a:p>
          <a:p>
            <a:pPr marL="457200" lvl="0" indent="-457200" algn="l" rtl="0">
              <a:spcBef>
                <a:spcPts val="0"/>
              </a:spcBef>
              <a:spcAft>
                <a:spcPts val="0"/>
              </a:spcAft>
              <a:buClr>
                <a:srgbClr val="498500"/>
              </a:buClr>
              <a:buSzPts val="1800"/>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Diga a los niños que sólo tomen la medicación con un adulto de confianza</a:t>
            </a:r>
          </a:p>
          <a:p>
            <a:pPr marL="457200" indent="-457200">
              <a:spcAft>
                <a:spcPts val="12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4020728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0"/>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83" name="Google Shape;183;p10"/>
          <p:cNvSpPr txBox="1">
            <a:spLocks noGrp="1"/>
          </p:cNvSpPr>
          <p:nvPr>
            <p:ph type="ctrTitle"/>
          </p:nvPr>
        </p:nvSpPr>
        <p:spPr>
          <a:xfrm>
            <a:off x="276296" y="206481"/>
            <a:ext cx="11294378" cy="78232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C1B55"/>
              </a:buClr>
              <a:buSzPts val="4000"/>
              <a:buFont typeface="Arial"/>
              <a:buNone/>
            </a:pPr>
            <a:r>
              <a:rPr lang="en-US" sz="4000">
                <a:solidFill>
                  <a:srgbClr val="0C1B55"/>
                </a:solidFill>
                <a:latin typeface="Arial"/>
                <a:ea typeface="Arial"/>
                <a:cs typeface="Arial"/>
                <a:sym typeface="Arial"/>
              </a:rPr>
              <a:t>Administración de medicamentos</a:t>
            </a:r>
            <a:endParaRPr sz="4000">
              <a:solidFill>
                <a:srgbClr val="0C1B55"/>
              </a:solidFill>
              <a:latin typeface="Arial"/>
              <a:ea typeface="Arial"/>
              <a:cs typeface="Arial"/>
              <a:sym typeface="Arial"/>
            </a:endParaRPr>
          </a:p>
        </p:txBody>
      </p:sp>
      <p:sp>
        <p:nvSpPr>
          <p:cNvPr id="184" name="Google Shape;18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graphicFrame>
        <p:nvGraphicFramePr>
          <p:cNvPr id="185" name="Google Shape;185;p10"/>
          <p:cNvGraphicFramePr/>
          <p:nvPr>
            <p:extLst>
              <p:ext uri="{D42A27DB-BD31-4B8C-83A1-F6EECF244321}">
                <p14:modId xmlns:p14="http://schemas.microsoft.com/office/powerpoint/2010/main" val="3502390572"/>
              </p:ext>
            </p:extLst>
          </p:nvPr>
        </p:nvGraphicFramePr>
        <p:xfrm>
          <a:off x="374510" y="988804"/>
          <a:ext cx="10335400" cy="5384217"/>
        </p:xfrm>
        <a:graphic>
          <a:graphicData uri="http://schemas.openxmlformats.org/drawingml/2006/table">
            <a:tbl>
              <a:tblPr firstRow="1" firstCol="1" bandRow="1">
                <a:noFill/>
              </a:tblPr>
              <a:tblGrid>
                <a:gridCol w="1477150">
                  <a:extLst>
                    <a:ext uri="{9D8B030D-6E8A-4147-A177-3AD203B41FA5}">
                      <a16:colId xmlns:a16="http://schemas.microsoft.com/office/drawing/2014/main" val="20000"/>
                    </a:ext>
                  </a:extLst>
                </a:gridCol>
                <a:gridCol w="5223510">
                  <a:extLst>
                    <a:ext uri="{9D8B030D-6E8A-4147-A177-3AD203B41FA5}">
                      <a16:colId xmlns:a16="http://schemas.microsoft.com/office/drawing/2014/main" val="20001"/>
                    </a:ext>
                  </a:extLst>
                </a:gridCol>
                <a:gridCol w="3634740">
                  <a:extLst>
                    <a:ext uri="{9D8B030D-6E8A-4147-A177-3AD203B41FA5}">
                      <a16:colId xmlns:a16="http://schemas.microsoft.com/office/drawing/2014/main" val="20002"/>
                    </a:ext>
                  </a:extLst>
                </a:gridCol>
              </a:tblGrid>
              <a:tr h="461575">
                <a:tc>
                  <a:txBody>
                    <a:bodyPr/>
                    <a:lstStyle/>
                    <a:p>
                      <a:pPr marL="0" marR="0" lvl="0" indent="0" algn="ctr" rtl="0">
                        <a:lnSpc>
                          <a:spcPct val="107000"/>
                        </a:lnSpc>
                        <a:spcBef>
                          <a:spcPts val="0"/>
                        </a:spcBef>
                        <a:spcAft>
                          <a:spcPts val="0"/>
                        </a:spcAft>
                        <a:buNone/>
                      </a:pPr>
                      <a:r>
                        <a:rPr lang="en-US" sz="2800">
                          <a:latin typeface="Gotham Book" panose="02000604040000020004" pitchFamily="50" charset="0"/>
                        </a:rPr>
                        <a:t>RUTA</a:t>
                      </a:r>
                      <a:endParaRPr sz="28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800">
                          <a:latin typeface="Gotham Book" panose="02000604040000020004" pitchFamily="50" charset="0"/>
                        </a:rPr>
                        <a:t>DESCRIPCIÓN</a:t>
                      </a:r>
                      <a:endParaRPr sz="28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800">
                          <a:latin typeface="Gotham Book" panose="02000604040000020004" pitchFamily="50" charset="0"/>
                        </a:rPr>
                        <a:t>EJEMPLOS</a:t>
                      </a:r>
                      <a:endParaRPr sz="2800" u="none" strike="noStrike" cap="none">
                        <a:latin typeface="Gotham Book" panose="02000604040000020004" pitchFamily="50" charset="0"/>
                        <a:ea typeface="Arial"/>
                        <a:cs typeface="Arial"/>
                        <a:sym typeface="Arial"/>
                      </a:endParaRPr>
                    </a:p>
                  </a:txBody>
                  <a:tcPr marL="68575" marR="68575" marT="0" marB="0"/>
                </a:tc>
                <a:extLst>
                  <a:ext uri="{0D108BD9-81ED-4DB2-BD59-A6C34878D82A}">
                    <a16:rowId xmlns:a16="http://schemas.microsoft.com/office/drawing/2014/main" val="10000"/>
                  </a:ext>
                </a:extLst>
              </a:tr>
              <a:tr h="1209450">
                <a:tc>
                  <a:txBody>
                    <a:bodyPr/>
                    <a:lstStyle/>
                    <a:p>
                      <a:pPr marL="0" marR="0" lvl="0" indent="0" algn="ctr" rtl="0">
                        <a:lnSpc>
                          <a:spcPct val="107000"/>
                        </a:lnSpc>
                        <a:spcBef>
                          <a:spcPts val="0"/>
                        </a:spcBef>
                        <a:spcAft>
                          <a:spcPts val="0"/>
                        </a:spcAft>
                        <a:buNone/>
                      </a:pPr>
                      <a:r>
                        <a:rPr lang="en-US" sz="2000" u="none" strike="noStrike" cap="none">
                          <a:latin typeface="Gotham Book" panose="02000604040000020004" pitchFamily="50" charset="0"/>
                        </a:rPr>
                        <a:t>Oral</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000" dirty="0">
                          <a:latin typeface="Gotham Book" panose="02000604040000020004" pitchFamily="50" charset="0"/>
                        </a:rPr>
                        <a:t>Se toman </a:t>
                      </a:r>
                      <a:r>
                        <a:rPr lang="en-US" sz="2000" dirty="0" err="1">
                          <a:latin typeface="Gotham Book" panose="02000604040000020004" pitchFamily="50" charset="0"/>
                        </a:rPr>
                        <a:t>por</a:t>
                      </a:r>
                      <a:r>
                        <a:rPr lang="en-US" sz="2000" dirty="0">
                          <a:latin typeface="Gotham Book" panose="02000604040000020004" pitchFamily="50" charset="0"/>
                        </a:rPr>
                        <a:t> </a:t>
                      </a:r>
                      <a:r>
                        <a:rPr lang="en-US" sz="2000" dirty="0" err="1">
                          <a:latin typeface="Gotham Book" panose="02000604040000020004" pitchFamily="50" charset="0"/>
                        </a:rPr>
                        <a:t>vía</a:t>
                      </a:r>
                      <a:r>
                        <a:rPr lang="en-US" sz="2000" dirty="0">
                          <a:latin typeface="Gotham Book" panose="02000604040000020004" pitchFamily="50" charset="0"/>
                        </a:rPr>
                        <a:t> oral, </a:t>
                      </a:r>
                      <a:r>
                        <a:rPr lang="en-US" sz="2000" dirty="0" err="1">
                          <a:latin typeface="Gotham Book" panose="02000604040000020004" pitchFamily="50" charset="0"/>
                        </a:rPr>
                        <a:t>como</a:t>
                      </a:r>
                      <a:r>
                        <a:rPr lang="en-US" sz="2000" dirty="0">
                          <a:latin typeface="Gotham Book" panose="02000604040000020004" pitchFamily="50" charset="0"/>
                        </a:rPr>
                        <a:t> </a:t>
                      </a:r>
                      <a:r>
                        <a:rPr lang="en-US" sz="2000" dirty="0" err="1">
                          <a:latin typeface="Gotham Book" panose="02000604040000020004" pitchFamily="50" charset="0"/>
                        </a:rPr>
                        <a:t>píldoras</a:t>
                      </a:r>
                      <a:r>
                        <a:rPr lang="en-US" sz="2000" dirty="0">
                          <a:latin typeface="Gotham Book" panose="02000604040000020004" pitchFamily="50" charset="0"/>
                        </a:rPr>
                        <a:t>, </a:t>
                      </a:r>
                      <a:r>
                        <a:rPr lang="en-US" sz="2000" dirty="0" err="1">
                          <a:latin typeface="Gotham Book" panose="02000604040000020004" pitchFamily="50" charset="0"/>
                        </a:rPr>
                        <a:t>comprimidos</a:t>
                      </a:r>
                      <a:r>
                        <a:rPr lang="en-US" sz="2000" dirty="0">
                          <a:latin typeface="Gotham Book" panose="02000604040000020004" pitchFamily="50" charset="0"/>
                        </a:rPr>
                        <a:t>, </a:t>
                      </a:r>
                      <a:r>
                        <a:rPr lang="en-US" sz="2000" dirty="0" err="1">
                          <a:latin typeface="Gotham Book" panose="02000604040000020004" pitchFamily="50" charset="0"/>
                        </a:rPr>
                        <a:t>cápsulas</a:t>
                      </a:r>
                      <a:r>
                        <a:rPr lang="en-US" sz="2000" dirty="0">
                          <a:latin typeface="Gotham Book" panose="02000604040000020004" pitchFamily="50" charset="0"/>
                        </a:rPr>
                        <a:t> o </a:t>
                      </a:r>
                      <a:r>
                        <a:rPr lang="en-US" sz="2000" dirty="0" err="1">
                          <a:latin typeface="Gotham Book" panose="02000604040000020004" pitchFamily="50" charset="0"/>
                        </a:rPr>
                        <a:t>líquido</a:t>
                      </a:r>
                      <a:r>
                        <a:rPr lang="en-US" sz="2000" dirty="0">
                          <a:latin typeface="Gotham Book" panose="02000604040000020004" pitchFamily="50" charset="0"/>
                        </a:rPr>
                        <a:t>.  Son </a:t>
                      </a:r>
                      <a:r>
                        <a:rPr lang="en-US" sz="2000" dirty="0" err="1">
                          <a:latin typeface="Gotham Book" panose="02000604040000020004" pitchFamily="50" charset="0"/>
                        </a:rPr>
                        <a:t>los</a:t>
                      </a:r>
                      <a:r>
                        <a:rPr lang="en-US" sz="2000" dirty="0">
                          <a:latin typeface="Gotham Book" panose="02000604040000020004" pitchFamily="50" charset="0"/>
                        </a:rPr>
                        <a:t> </a:t>
                      </a:r>
                      <a:r>
                        <a:rPr lang="en-US" sz="2000" dirty="0" err="1">
                          <a:latin typeface="Gotham Book" panose="02000604040000020004" pitchFamily="50" charset="0"/>
                        </a:rPr>
                        <a:t>más</a:t>
                      </a:r>
                      <a:r>
                        <a:rPr lang="en-US" sz="2000" dirty="0">
                          <a:latin typeface="Gotham Book" panose="02000604040000020004" pitchFamily="50" charset="0"/>
                        </a:rPr>
                        <a:t> </a:t>
                      </a:r>
                      <a:r>
                        <a:rPr lang="en-US" sz="2000" dirty="0" err="1">
                          <a:latin typeface="Gotham Book" panose="02000604040000020004" pitchFamily="50" charset="0"/>
                        </a:rPr>
                        <a:t>comunes</a:t>
                      </a:r>
                      <a:r>
                        <a:rPr lang="en-US" sz="2000" dirty="0">
                          <a:latin typeface="Gotham Book" panose="02000604040000020004" pitchFamily="50" charset="0"/>
                        </a:rPr>
                        <a:t>.</a:t>
                      </a:r>
                      <a:endParaRPr sz="2000" u="none" strike="noStrike" cap="none" dirty="0">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000">
                          <a:latin typeface="Gotham Book" panose="02000604040000020004" pitchFamily="50" charset="0"/>
                        </a:rPr>
                        <a:t>Medicamentos para la tos, Tylenol, medicamentos con receta, antibióticos</a:t>
                      </a:r>
                      <a:endParaRPr sz="2000" u="none" strike="noStrike" cap="none">
                        <a:latin typeface="Gotham Book" panose="02000604040000020004" pitchFamily="50" charset="0"/>
                        <a:ea typeface="Arial"/>
                        <a:cs typeface="Arial"/>
                        <a:sym typeface="Arial"/>
                      </a:endParaRPr>
                    </a:p>
                  </a:txBody>
                  <a:tcPr marL="68575" marR="68575" marT="0" marB="0"/>
                </a:tc>
                <a:extLst>
                  <a:ext uri="{0D108BD9-81ED-4DB2-BD59-A6C34878D82A}">
                    <a16:rowId xmlns:a16="http://schemas.microsoft.com/office/drawing/2014/main" val="10001"/>
                  </a:ext>
                </a:extLst>
              </a:tr>
              <a:tr h="1209450">
                <a:tc>
                  <a:txBody>
                    <a:bodyPr/>
                    <a:lstStyle/>
                    <a:p>
                      <a:pPr marL="0" marR="0" lvl="0" indent="0" algn="ctr" rtl="0">
                        <a:lnSpc>
                          <a:spcPct val="107000"/>
                        </a:lnSpc>
                        <a:spcBef>
                          <a:spcPts val="0"/>
                        </a:spcBef>
                        <a:spcAft>
                          <a:spcPts val="0"/>
                        </a:spcAft>
                        <a:buNone/>
                      </a:pPr>
                      <a:r>
                        <a:rPr lang="en-US" sz="2000">
                          <a:latin typeface="Gotham Book" panose="02000604040000020004" pitchFamily="50" charset="0"/>
                        </a:rPr>
                        <a:t>Tópica</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000">
                          <a:latin typeface="Gotham Book" panose="02000604040000020004" pitchFamily="50" charset="0"/>
                        </a:rPr>
                        <a:t>Cremas, pomadas y gotas que se frotan sobre la piel o se introducen en zonas abiertas del cuerpo.</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1900">
                          <a:latin typeface="Gotham Book" panose="02000604040000020004" pitchFamily="50" charset="0"/>
                        </a:rPr>
                        <a:t>Protector solar, crema para la dermatitis del pañal, gotas para ojos, crema con esteroides o antibióticos</a:t>
                      </a:r>
                      <a:endParaRPr sz="1900" u="none" strike="noStrike" cap="none">
                        <a:latin typeface="Gotham Book" panose="02000604040000020004" pitchFamily="50" charset="0"/>
                        <a:ea typeface="Arial"/>
                        <a:cs typeface="Arial"/>
                        <a:sym typeface="Arial"/>
                      </a:endParaRPr>
                    </a:p>
                  </a:txBody>
                  <a:tcPr marL="68575" marR="68575" marT="0" marB="0"/>
                </a:tc>
                <a:extLst>
                  <a:ext uri="{0D108BD9-81ED-4DB2-BD59-A6C34878D82A}">
                    <a16:rowId xmlns:a16="http://schemas.microsoft.com/office/drawing/2014/main" val="10002"/>
                  </a:ext>
                </a:extLst>
              </a:tr>
              <a:tr h="1209450">
                <a:tc>
                  <a:txBody>
                    <a:bodyPr/>
                    <a:lstStyle/>
                    <a:p>
                      <a:pPr marL="0" marR="0" lvl="0" indent="0" algn="ctr" rtl="0">
                        <a:lnSpc>
                          <a:spcPct val="107000"/>
                        </a:lnSpc>
                        <a:spcBef>
                          <a:spcPts val="0"/>
                        </a:spcBef>
                        <a:spcAft>
                          <a:spcPts val="0"/>
                        </a:spcAft>
                        <a:buNone/>
                      </a:pPr>
                      <a:r>
                        <a:rPr lang="en-US" sz="2000" u="none" strike="noStrike" cap="none">
                          <a:latin typeface="Gotham Book" panose="02000604040000020004" pitchFamily="50" charset="0"/>
                        </a:rPr>
                        <a:t>Inhalantes</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000">
                          <a:latin typeface="Gotham Book" panose="02000604040000020004" pitchFamily="50" charset="0"/>
                        </a:rPr>
                        <a:t>Aerosoles que se pulverizan en la nariz o la garganta o nebulizadores que se respiran por la boca</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000">
                          <a:latin typeface="Gotham Book" panose="02000604040000020004" pitchFamily="50" charset="0"/>
                        </a:rPr>
                        <a:t>Inhalantes para el asma, aerosoles nasales para infecciones respiratoria</a:t>
                      </a:r>
                      <a:endParaRPr sz="2000" u="none" strike="noStrike" cap="none">
                        <a:latin typeface="Gotham Book" panose="02000604040000020004" pitchFamily="50" charset="0"/>
                        <a:ea typeface="Arial"/>
                        <a:cs typeface="Arial"/>
                        <a:sym typeface="Arial"/>
                      </a:endParaRPr>
                    </a:p>
                  </a:txBody>
                  <a:tcPr marL="68575" marR="68575" marT="0" marB="0"/>
                </a:tc>
                <a:extLst>
                  <a:ext uri="{0D108BD9-81ED-4DB2-BD59-A6C34878D82A}">
                    <a16:rowId xmlns:a16="http://schemas.microsoft.com/office/drawing/2014/main" val="10003"/>
                  </a:ext>
                </a:extLst>
              </a:tr>
              <a:tr h="1209450">
                <a:tc>
                  <a:txBody>
                    <a:bodyPr/>
                    <a:lstStyle/>
                    <a:p>
                      <a:pPr marL="0" marR="0" lvl="0" indent="0" algn="ctr" rtl="0">
                        <a:lnSpc>
                          <a:spcPct val="107000"/>
                        </a:lnSpc>
                        <a:spcBef>
                          <a:spcPts val="0"/>
                        </a:spcBef>
                        <a:spcAft>
                          <a:spcPts val="0"/>
                        </a:spcAft>
                        <a:buNone/>
                      </a:pPr>
                      <a:r>
                        <a:rPr lang="en-US" sz="2000" u="none" strike="noStrike" cap="none">
                          <a:latin typeface="Gotham Book" panose="02000604040000020004" pitchFamily="50" charset="0"/>
                        </a:rPr>
                        <a:t>In</a:t>
                      </a:r>
                      <a:r>
                        <a:rPr lang="en-US" sz="2000">
                          <a:latin typeface="Gotham Book" panose="02000604040000020004" pitchFamily="50" charset="0"/>
                        </a:rPr>
                        <a:t>y</a:t>
                      </a:r>
                      <a:r>
                        <a:rPr lang="en-US" sz="2000" u="none" strike="noStrike" cap="none">
                          <a:latin typeface="Gotham Book" panose="02000604040000020004" pitchFamily="50" charset="0"/>
                        </a:rPr>
                        <a:t>ectable</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n-US" sz="2000">
                          <a:latin typeface="Gotham Book" panose="02000604040000020004" pitchFamily="50" charset="0"/>
                        </a:rPr>
                        <a:t>Se administra como inyección en el músculo en jeringa o en un cartucho automático precargado</a:t>
                      </a:r>
                      <a:endParaRPr sz="2000" u="none" strike="noStrike" cap="none">
                        <a:latin typeface="Gotham Book" panose="02000604040000020004" pitchFamily="50" charset="0"/>
                        <a:ea typeface="Arial"/>
                        <a:cs typeface="Arial"/>
                        <a:sym typeface="Arial"/>
                      </a:endParaRPr>
                    </a:p>
                  </a:txBody>
                  <a:tcPr marL="68575" marR="68575" marT="0" marB="0"/>
                </a:tc>
                <a:tc>
                  <a:txBody>
                    <a:bodyPr/>
                    <a:lstStyle/>
                    <a:p>
                      <a:pPr marL="0" lvl="0" indent="0" algn="ctr" rtl="0">
                        <a:lnSpc>
                          <a:spcPct val="107000"/>
                        </a:lnSpc>
                        <a:spcBef>
                          <a:spcPts val="0"/>
                        </a:spcBef>
                        <a:spcAft>
                          <a:spcPts val="0"/>
                        </a:spcAft>
                        <a:buClr>
                          <a:schemeClr val="dk1"/>
                        </a:buClr>
                        <a:buSzPts val="1100"/>
                        <a:buFont typeface="Arial"/>
                        <a:buNone/>
                      </a:pPr>
                      <a:r>
                        <a:rPr lang="en-US" sz="2000" dirty="0" err="1">
                          <a:latin typeface="Gotham Book" panose="02000604040000020004" pitchFamily="50" charset="0"/>
                        </a:rPr>
                        <a:t>Insulina</a:t>
                      </a:r>
                      <a:r>
                        <a:rPr lang="en-US" sz="2000" dirty="0">
                          <a:latin typeface="Gotham Book" panose="02000604040000020004" pitchFamily="50" charset="0"/>
                        </a:rPr>
                        <a:t> para la diabetes</a:t>
                      </a:r>
                      <a:endParaRPr sz="2000" dirty="0">
                        <a:latin typeface="Gotham Book" panose="02000604040000020004" pitchFamily="50" charset="0"/>
                      </a:endParaRPr>
                    </a:p>
                    <a:p>
                      <a:pPr marL="0" lvl="0" indent="0" algn="ctr" rtl="0">
                        <a:lnSpc>
                          <a:spcPct val="107000"/>
                        </a:lnSpc>
                        <a:spcBef>
                          <a:spcPts val="0"/>
                        </a:spcBef>
                        <a:spcAft>
                          <a:spcPts val="0"/>
                        </a:spcAft>
                        <a:buClr>
                          <a:schemeClr val="dk1"/>
                        </a:buClr>
                        <a:buSzPts val="1100"/>
                        <a:buFont typeface="Arial"/>
                        <a:buNone/>
                      </a:pPr>
                      <a:r>
                        <a:rPr lang="en-US" sz="2000" dirty="0">
                          <a:latin typeface="Gotham Book" panose="02000604040000020004" pitchFamily="50" charset="0"/>
                        </a:rPr>
                        <a:t>El </a:t>
                      </a:r>
                      <a:r>
                        <a:rPr lang="en-US" sz="2000" dirty="0" err="1">
                          <a:latin typeface="Gotham Book" panose="02000604040000020004" pitchFamily="50" charset="0"/>
                        </a:rPr>
                        <a:t>más</a:t>
                      </a:r>
                      <a:r>
                        <a:rPr lang="en-US" sz="2000" dirty="0">
                          <a:latin typeface="Gotham Book" panose="02000604040000020004" pitchFamily="50" charset="0"/>
                        </a:rPr>
                        <a:t> </a:t>
                      </a:r>
                      <a:r>
                        <a:rPr lang="en-US" sz="2000" dirty="0" err="1">
                          <a:latin typeface="Gotham Book" panose="02000604040000020004" pitchFamily="50" charset="0"/>
                        </a:rPr>
                        <a:t>común</a:t>
                      </a:r>
                      <a:r>
                        <a:rPr lang="en-US" sz="2000" dirty="0">
                          <a:latin typeface="Gotham Book" panose="02000604040000020004" pitchFamily="50" charset="0"/>
                        </a:rPr>
                        <a:t> es EpiPen </a:t>
                      </a:r>
                      <a:r>
                        <a:rPr lang="en-US" sz="2000" dirty="0" err="1">
                          <a:latin typeface="Gotham Book" panose="02000604040000020004" pitchFamily="50" charset="0"/>
                        </a:rPr>
                        <a:t>epinefrina</a:t>
                      </a:r>
                      <a:r>
                        <a:rPr lang="en-US" sz="2000" dirty="0">
                          <a:latin typeface="Gotham Book" panose="02000604040000020004" pitchFamily="50" charset="0"/>
                        </a:rPr>
                        <a:t> </a:t>
                      </a:r>
                      <a:r>
                        <a:rPr lang="en-US" sz="2000" dirty="0" err="1">
                          <a:latin typeface="Gotham Book" panose="02000604040000020004" pitchFamily="50" charset="0"/>
                        </a:rPr>
                        <a:t>automática</a:t>
                      </a:r>
                      <a:endParaRPr sz="2000" dirty="0">
                        <a:latin typeface="Gotham Book" panose="02000604040000020004" pitchFamily="50" charset="0"/>
                      </a:endParaRPr>
                    </a:p>
                    <a:p>
                      <a:pPr marL="0" marR="0" lvl="0" indent="0" algn="ctr" rtl="0">
                        <a:lnSpc>
                          <a:spcPct val="107000"/>
                        </a:lnSpc>
                        <a:spcBef>
                          <a:spcPts val="0"/>
                        </a:spcBef>
                        <a:spcAft>
                          <a:spcPts val="0"/>
                        </a:spcAft>
                        <a:buNone/>
                      </a:pPr>
                      <a:endParaRPr sz="2000" dirty="0">
                        <a:latin typeface="Gotham Book" panose="02000604040000020004" pitchFamily="50" charset="0"/>
                      </a:endParaRPr>
                    </a:p>
                  </a:txBody>
                  <a:tcPr marL="68575" marR="68575"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91" name="Google Shape;191;p11"/>
          <p:cNvSpPr txBox="1">
            <a:spLocks noGrp="1"/>
          </p:cNvSpPr>
          <p:nvPr>
            <p:ph type="ctrTitle"/>
          </p:nvPr>
        </p:nvSpPr>
        <p:spPr>
          <a:xfrm>
            <a:off x="276296" y="206481"/>
            <a:ext cx="11294378" cy="11814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a:solidFill>
                  <a:srgbClr val="0C1B55"/>
                </a:solidFill>
                <a:latin typeface="Gotham Book" pitchFamily="50" charset="0"/>
                <a:ea typeface="Arial"/>
                <a:cs typeface="Arial"/>
                <a:sym typeface="Arial"/>
              </a:rPr>
              <a:t>Administración de </a:t>
            </a:r>
            <a:r>
              <a:rPr lang="en-US" sz="4000" dirty="0" err="1">
                <a:solidFill>
                  <a:srgbClr val="0C1B55"/>
                </a:solidFill>
                <a:latin typeface="Gotham Book" pitchFamily="50" charset="0"/>
                <a:ea typeface="Arial"/>
                <a:cs typeface="Arial"/>
                <a:sym typeface="Arial"/>
              </a:rPr>
              <a:t>medicamentos</a:t>
            </a:r>
            <a:r>
              <a:rPr lang="en-US" sz="4000" dirty="0">
                <a:solidFill>
                  <a:srgbClr val="0C1B55"/>
                </a:solidFill>
                <a:latin typeface="Gotham Book" pitchFamily="50" charset="0"/>
                <a:ea typeface="Arial"/>
                <a:cs typeface="Arial"/>
                <a:sym typeface="Arial"/>
              </a:rPr>
              <a:t>: </a:t>
            </a:r>
            <a:br>
              <a:rPr lang="en-US" sz="4000" dirty="0">
                <a:solidFill>
                  <a:srgbClr val="0C1B55"/>
                </a:solidFill>
                <a:latin typeface="Gotham Book" pitchFamily="50" charset="0"/>
                <a:ea typeface="Arial"/>
                <a:cs typeface="Arial"/>
                <a:sym typeface="Arial"/>
              </a:rPr>
            </a:br>
            <a:r>
              <a:rPr lang="en-US" sz="4000" dirty="0" err="1">
                <a:solidFill>
                  <a:srgbClr val="0C1B55"/>
                </a:solidFill>
                <a:latin typeface="Gotham Book" pitchFamily="50" charset="0"/>
                <a:ea typeface="Arial"/>
                <a:cs typeface="Arial"/>
                <a:sym typeface="Arial"/>
              </a:rPr>
              <a:t>los</a:t>
            </a:r>
            <a:r>
              <a:rPr lang="en-US" sz="4000" dirty="0">
                <a:solidFill>
                  <a:srgbClr val="0C1B55"/>
                </a:solidFill>
                <a:latin typeface="Gotham Book" pitchFamily="50" charset="0"/>
                <a:ea typeface="Arial"/>
                <a:cs typeface="Arial"/>
                <a:sym typeface="Arial"/>
              </a:rPr>
              <a:t> 5 </a:t>
            </a:r>
            <a:r>
              <a:rPr lang="en-US" sz="4000" dirty="0" err="1">
                <a:solidFill>
                  <a:srgbClr val="0C1B55"/>
                </a:solidFill>
                <a:latin typeface="Gotham Book" pitchFamily="50" charset="0"/>
                <a:ea typeface="Arial"/>
                <a:cs typeface="Arial"/>
                <a:sym typeface="Arial"/>
              </a:rPr>
              <a:t>correctos</a:t>
            </a:r>
            <a:endParaRPr dirty="0">
              <a:latin typeface="Gotham Book" pitchFamily="50" charset="0"/>
            </a:endParaRPr>
          </a:p>
        </p:txBody>
      </p:sp>
      <p:grpSp>
        <p:nvGrpSpPr>
          <p:cNvPr id="192" name="Google Shape;192;p11"/>
          <p:cNvGrpSpPr/>
          <p:nvPr/>
        </p:nvGrpSpPr>
        <p:grpSpPr>
          <a:xfrm>
            <a:off x="653872" y="1483225"/>
            <a:ext cx="6906259" cy="4949682"/>
            <a:chOff x="1349409" y="95296"/>
            <a:chExt cx="6906259" cy="4949682"/>
          </a:xfrm>
        </p:grpSpPr>
        <p:sp>
          <p:nvSpPr>
            <p:cNvPr id="193" name="Google Shape;193;p11"/>
            <p:cNvSpPr/>
            <p:nvPr/>
          </p:nvSpPr>
          <p:spPr>
            <a:xfrm>
              <a:off x="4034642" y="1805521"/>
              <a:ext cx="1635970" cy="1486502"/>
            </a:xfrm>
            <a:prstGeom prst="roundRect">
              <a:avLst>
                <a:gd name="adj" fmla="val 16667"/>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txBox="1"/>
            <p:nvPr/>
          </p:nvSpPr>
          <p:spPr>
            <a:xfrm>
              <a:off x="4034537" y="1878096"/>
              <a:ext cx="1635900" cy="1341300"/>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400" b="1" dirty="0">
                  <a:solidFill>
                    <a:schemeClr val="lt1"/>
                  </a:solidFill>
                  <a:latin typeface="Gotham Bold" pitchFamily="50" charset="0"/>
                </a:rPr>
                <a:t>Los 5 </a:t>
              </a:r>
              <a:r>
                <a:rPr lang="en-US" sz="2400" b="1" dirty="0" err="1">
                  <a:solidFill>
                    <a:schemeClr val="lt1"/>
                  </a:solidFill>
                  <a:latin typeface="Gotham Bold" pitchFamily="50" charset="0"/>
                </a:rPr>
                <a:t>correctos</a:t>
              </a:r>
              <a:endParaRPr sz="2400" dirty="0">
                <a:latin typeface="Gotham Bold" pitchFamily="50" charset="0"/>
              </a:endParaRPr>
            </a:p>
          </p:txBody>
        </p:sp>
        <p:sp>
          <p:nvSpPr>
            <p:cNvPr id="195" name="Google Shape;195;p11"/>
            <p:cNvSpPr/>
            <p:nvPr/>
          </p:nvSpPr>
          <p:spPr>
            <a:xfrm rot="-5423904">
              <a:off x="4648255" y="1187599"/>
              <a:ext cx="393401" cy="515891"/>
            </a:xfrm>
            <a:prstGeom prst="rightArrow">
              <a:avLst>
                <a:gd name="adj1" fmla="val 60000"/>
                <a:gd name="adj2" fmla="val 50000"/>
              </a:avLst>
            </a:prstGeom>
            <a:solidFill>
              <a:srgbClr val="0C1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txBox="1"/>
            <p:nvPr/>
          </p:nvSpPr>
          <p:spPr>
            <a:xfrm rot="5376096">
              <a:off x="4707675" y="1349786"/>
              <a:ext cx="275381" cy="3095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Calibri"/>
                <a:buNone/>
              </a:pPr>
              <a:endParaRPr sz="2200" b="0" i="0" u="none" strike="noStrike" cap="none">
                <a:solidFill>
                  <a:schemeClr val="lt1"/>
                </a:solidFill>
                <a:latin typeface="Arial"/>
                <a:ea typeface="Arial"/>
                <a:cs typeface="Arial"/>
                <a:sym typeface="Arial"/>
              </a:endParaRPr>
            </a:p>
          </p:txBody>
        </p:sp>
        <p:sp>
          <p:nvSpPr>
            <p:cNvPr id="197" name="Google Shape;197;p11"/>
            <p:cNvSpPr/>
            <p:nvPr/>
          </p:nvSpPr>
          <p:spPr>
            <a:xfrm>
              <a:off x="3844362" y="95296"/>
              <a:ext cx="1989139" cy="967993"/>
            </a:xfrm>
            <a:prstGeom prst="roundRect">
              <a:avLst>
                <a:gd name="adj" fmla="val 16667"/>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txBox="1"/>
            <p:nvPr/>
          </p:nvSpPr>
          <p:spPr>
            <a:xfrm>
              <a:off x="3891616" y="142550"/>
              <a:ext cx="1894631" cy="87348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Gotham Book" panose="02000604040000020004" pitchFamily="50" charset="0"/>
                </a:rPr>
                <a:t>Niño </a:t>
              </a:r>
              <a:r>
                <a:rPr lang="en-US" sz="2400" dirty="0" err="1">
                  <a:solidFill>
                    <a:schemeClr val="lt1"/>
                  </a:solidFill>
                  <a:latin typeface="Gotham Book" panose="02000604040000020004" pitchFamily="50" charset="0"/>
                </a:rPr>
                <a:t>correcto</a:t>
              </a:r>
              <a:endParaRPr dirty="0">
                <a:latin typeface="Gotham Book" panose="02000604040000020004" pitchFamily="50" charset="0"/>
              </a:endParaRPr>
            </a:p>
          </p:txBody>
        </p:sp>
        <p:sp>
          <p:nvSpPr>
            <p:cNvPr id="199" name="Google Shape;199;p11"/>
            <p:cNvSpPr/>
            <p:nvPr/>
          </p:nvSpPr>
          <p:spPr>
            <a:xfrm rot="-392148">
              <a:off x="5801434" y="2252574"/>
              <a:ext cx="335449" cy="515891"/>
            </a:xfrm>
            <a:prstGeom prst="rightArrow">
              <a:avLst>
                <a:gd name="adj1" fmla="val 60000"/>
                <a:gd name="adj2" fmla="val 50000"/>
              </a:avLst>
            </a:prstGeom>
            <a:solidFill>
              <a:srgbClr val="0C1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txBox="1"/>
            <p:nvPr/>
          </p:nvSpPr>
          <p:spPr>
            <a:xfrm rot="-392148">
              <a:off x="5801761" y="2361479"/>
              <a:ext cx="234814" cy="3095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Calibri"/>
                <a:buNone/>
              </a:pPr>
              <a:endParaRPr sz="2200" b="0" i="0" u="none" strike="noStrike" cap="none">
                <a:solidFill>
                  <a:schemeClr val="lt1"/>
                </a:solidFill>
                <a:latin typeface="Arial"/>
                <a:ea typeface="Arial"/>
                <a:cs typeface="Arial"/>
                <a:sym typeface="Arial"/>
              </a:endParaRPr>
            </a:p>
          </p:txBody>
        </p:sp>
        <p:sp>
          <p:nvSpPr>
            <p:cNvPr id="201" name="Google Shape;201;p11"/>
            <p:cNvSpPr/>
            <p:nvPr/>
          </p:nvSpPr>
          <p:spPr>
            <a:xfrm>
              <a:off x="6266529" y="1788840"/>
              <a:ext cx="1989139" cy="967993"/>
            </a:xfrm>
            <a:prstGeom prst="roundRect">
              <a:avLst>
                <a:gd name="adj" fmla="val 16667"/>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txBox="1"/>
            <p:nvPr/>
          </p:nvSpPr>
          <p:spPr>
            <a:xfrm>
              <a:off x="6313783" y="1836094"/>
              <a:ext cx="1894631" cy="87348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000" dirty="0" err="1">
                  <a:solidFill>
                    <a:schemeClr val="lt1"/>
                  </a:solidFill>
                  <a:latin typeface="Gotham Book" panose="02000604040000020004" pitchFamily="50" charset="0"/>
                </a:rPr>
                <a:t>Medicamento</a:t>
              </a:r>
              <a:r>
                <a:rPr lang="en-US" sz="2000" dirty="0">
                  <a:solidFill>
                    <a:schemeClr val="lt1"/>
                  </a:solidFill>
                  <a:latin typeface="Gotham Book" panose="02000604040000020004" pitchFamily="50" charset="0"/>
                </a:rPr>
                <a:t> </a:t>
              </a:r>
              <a:r>
                <a:rPr lang="en-US" sz="2000" dirty="0" err="1">
                  <a:solidFill>
                    <a:schemeClr val="lt1"/>
                  </a:solidFill>
                  <a:latin typeface="Gotham Book" panose="02000604040000020004" pitchFamily="50" charset="0"/>
                </a:rPr>
                <a:t>correcto</a:t>
              </a:r>
              <a:endParaRPr sz="2000" dirty="0">
                <a:latin typeface="Gotham Book" panose="02000604040000020004" pitchFamily="50" charset="0"/>
              </a:endParaRPr>
            </a:p>
          </p:txBody>
        </p:sp>
        <p:sp>
          <p:nvSpPr>
            <p:cNvPr id="203" name="Google Shape;203;p11"/>
            <p:cNvSpPr/>
            <p:nvPr/>
          </p:nvSpPr>
          <p:spPr>
            <a:xfrm rot="3542985">
              <a:off x="5227763" y="3467192"/>
              <a:ext cx="553068" cy="515891"/>
            </a:xfrm>
            <a:prstGeom prst="rightArrow">
              <a:avLst>
                <a:gd name="adj1" fmla="val 60000"/>
                <a:gd name="adj2" fmla="val 50000"/>
              </a:avLst>
            </a:prstGeom>
            <a:solidFill>
              <a:srgbClr val="0C1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txBox="1"/>
            <p:nvPr/>
          </p:nvSpPr>
          <p:spPr>
            <a:xfrm rot="3542985">
              <a:off x="5265349" y="3504005"/>
              <a:ext cx="398301" cy="3095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Calibri"/>
                <a:buNone/>
              </a:pPr>
              <a:endParaRPr sz="2200" b="0" i="0" u="none" strike="noStrike" cap="none">
                <a:solidFill>
                  <a:schemeClr val="lt1"/>
                </a:solidFill>
                <a:latin typeface="Arial"/>
                <a:ea typeface="Arial"/>
                <a:cs typeface="Arial"/>
                <a:sym typeface="Arial"/>
              </a:endParaRPr>
            </a:p>
          </p:txBody>
        </p:sp>
        <p:sp>
          <p:nvSpPr>
            <p:cNvPr id="205" name="Google Shape;205;p11"/>
            <p:cNvSpPr/>
            <p:nvPr/>
          </p:nvSpPr>
          <p:spPr>
            <a:xfrm>
              <a:off x="5064738" y="4076985"/>
              <a:ext cx="1989139" cy="967993"/>
            </a:xfrm>
            <a:prstGeom prst="roundRect">
              <a:avLst>
                <a:gd name="adj" fmla="val 16667"/>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txBox="1"/>
            <p:nvPr/>
          </p:nvSpPr>
          <p:spPr>
            <a:xfrm>
              <a:off x="5111992" y="4124239"/>
              <a:ext cx="1894631" cy="87348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dirty="0" err="1">
                  <a:solidFill>
                    <a:schemeClr val="lt1"/>
                  </a:solidFill>
                  <a:latin typeface="Gotham Book" panose="02000604040000020004" pitchFamily="50" charset="0"/>
                </a:rPr>
                <a:t>Dosis</a:t>
              </a:r>
              <a:r>
                <a:rPr lang="en-US" sz="2400" dirty="0">
                  <a:solidFill>
                    <a:schemeClr val="lt1"/>
                  </a:solidFill>
                  <a:latin typeface="Gotham Book" panose="02000604040000020004" pitchFamily="50" charset="0"/>
                </a:rPr>
                <a:t> </a:t>
              </a:r>
              <a:r>
                <a:rPr lang="en-US" sz="2400" dirty="0" err="1">
                  <a:solidFill>
                    <a:schemeClr val="lt1"/>
                  </a:solidFill>
                  <a:latin typeface="Gotham Book" panose="02000604040000020004" pitchFamily="50" charset="0"/>
                </a:rPr>
                <a:t>correcta</a:t>
              </a:r>
              <a:endParaRPr dirty="0">
                <a:latin typeface="Gotham Book" panose="02000604040000020004" pitchFamily="50" charset="0"/>
              </a:endParaRPr>
            </a:p>
          </p:txBody>
        </p:sp>
        <p:sp>
          <p:nvSpPr>
            <p:cNvPr id="207" name="Google Shape;207;p11"/>
            <p:cNvSpPr/>
            <p:nvPr/>
          </p:nvSpPr>
          <p:spPr>
            <a:xfrm rot="7358179">
              <a:off x="3873635" y="3463138"/>
              <a:ext cx="571289" cy="515891"/>
            </a:xfrm>
            <a:prstGeom prst="rightArrow">
              <a:avLst>
                <a:gd name="adj1" fmla="val 60000"/>
                <a:gd name="adj2" fmla="val 50000"/>
              </a:avLst>
            </a:prstGeom>
            <a:solidFill>
              <a:srgbClr val="0C1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txBox="1"/>
            <p:nvPr/>
          </p:nvSpPr>
          <p:spPr>
            <a:xfrm rot="-3441821">
              <a:off x="3992752" y="3501151"/>
              <a:ext cx="416522" cy="3095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Calibri"/>
                <a:buNone/>
              </a:pPr>
              <a:endParaRPr sz="2200" b="0" i="0" u="none" strike="noStrike" cap="none">
                <a:solidFill>
                  <a:schemeClr val="lt1"/>
                </a:solidFill>
                <a:latin typeface="Arial"/>
                <a:ea typeface="Arial"/>
                <a:cs typeface="Arial"/>
                <a:sym typeface="Arial"/>
              </a:endParaRPr>
            </a:p>
          </p:txBody>
        </p:sp>
        <p:sp>
          <p:nvSpPr>
            <p:cNvPr id="209" name="Google Shape;209;p11"/>
            <p:cNvSpPr/>
            <p:nvPr/>
          </p:nvSpPr>
          <p:spPr>
            <a:xfrm>
              <a:off x="2569407" y="4076970"/>
              <a:ext cx="1989139" cy="967993"/>
            </a:xfrm>
            <a:prstGeom prst="roundRect">
              <a:avLst>
                <a:gd name="adj" fmla="val 16667"/>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txBox="1"/>
            <p:nvPr/>
          </p:nvSpPr>
          <p:spPr>
            <a:xfrm>
              <a:off x="2616661" y="4124224"/>
              <a:ext cx="1894631" cy="87348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Gotham Book" panose="02000604040000020004" pitchFamily="50" charset="0"/>
                </a:rPr>
                <a:t>Forma </a:t>
              </a:r>
              <a:r>
                <a:rPr lang="en-US" sz="2400" dirty="0" err="1">
                  <a:solidFill>
                    <a:schemeClr val="lt1"/>
                  </a:solidFill>
                  <a:latin typeface="Gotham Book" panose="02000604040000020004" pitchFamily="50" charset="0"/>
                </a:rPr>
                <a:t>correcta</a:t>
              </a:r>
              <a:endParaRPr dirty="0">
                <a:latin typeface="Gotham Book" panose="02000604040000020004" pitchFamily="50" charset="0"/>
              </a:endParaRPr>
            </a:p>
          </p:txBody>
        </p:sp>
        <p:sp>
          <p:nvSpPr>
            <p:cNvPr id="211" name="Google Shape;211;p11"/>
            <p:cNvSpPr/>
            <p:nvPr/>
          </p:nvSpPr>
          <p:spPr>
            <a:xfrm rot="-10423379">
              <a:off x="3494539" y="2252415"/>
              <a:ext cx="387363" cy="515891"/>
            </a:xfrm>
            <a:prstGeom prst="rightArrow">
              <a:avLst>
                <a:gd name="adj1" fmla="val 60000"/>
                <a:gd name="adj2" fmla="val 50000"/>
              </a:avLst>
            </a:prstGeom>
            <a:solidFill>
              <a:srgbClr val="0C1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txBox="1"/>
            <p:nvPr/>
          </p:nvSpPr>
          <p:spPr>
            <a:xfrm rot="376621">
              <a:off x="3610400" y="2361946"/>
              <a:ext cx="271154" cy="3095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Calibri"/>
                <a:buNone/>
              </a:pPr>
              <a:endParaRPr sz="2200" b="0" i="0" u="none" strike="noStrike" cap="none">
                <a:solidFill>
                  <a:schemeClr val="lt1"/>
                </a:solidFill>
                <a:latin typeface="Arial"/>
                <a:ea typeface="Arial"/>
                <a:cs typeface="Arial"/>
                <a:sym typeface="Arial"/>
              </a:endParaRPr>
            </a:p>
          </p:txBody>
        </p:sp>
        <p:sp>
          <p:nvSpPr>
            <p:cNvPr id="213" name="Google Shape;213;p11"/>
            <p:cNvSpPr/>
            <p:nvPr/>
          </p:nvSpPr>
          <p:spPr>
            <a:xfrm>
              <a:off x="1349409" y="1788836"/>
              <a:ext cx="1989139" cy="967993"/>
            </a:xfrm>
            <a:prstGeom prst="roundRect">
              <a:avLst>
                <a:gd name="adj" fmla="val 16667"/>
              </a:avLst>
            </a:prstGeom>
            <a:solidFill>
              <a:srgbClr val="00A886"/>
            </a:solidFill>
            <a:ln w="12700" cap="flat" cmpd="sng">
              <a:solidFill>
                <a:srgbClr val="00A88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txBox="1"/>
            <p:nvPr/>
          </p:nvSpPr>
          <p:spPr>
            <a:xfrm>
              <a:off x="1396663" y="1836090"/>
              <a:ext cx="1894631" cy="87348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dirty="0" err="1">
                  <a:solidFill>
                    <a:schemeClr val="lt1"/>
                  </a:solidFill>
                  <a:latin typeface="Gotham Book" panose="02000604040000020004" pitchFamily="50" charset="0"/>
                </a:rPr>
                <a:t>Momento</a:t>
              </a:r>
              <a:r>
                <a:rPr lang="en-US" sz="2400" dirty="0">
                  <a:solidFill>
                    <a:schemeClr val="lt1"/>
                  </a:solidFill>
                  <a:latin typeface="Gotham Book" panose="02000604040000020004" pitchFamily="50" charset="0"/>
                </a:rPr>
                <a:t> </a:t>
              </a:r>
              <a:r>
                <a:rPr lang="en-US" sz="2400" dirty="0" err="1">
                  <a:solidFill>
                    <a:schemeClr val="lt1"/>
                  </a:solidFill>
                  <a:latin typeface="Gotham Book" panose="02000604040000020004" pitchFamily="50" charset="0"/>
                </a:rPr>
                <a:t>correcto</a:t>
              </a:r>
              <a:endParaRPr dirty="0">
                <a:latin typeface="Gotham Book" panose="02000604040000020004" pitchFamily="50" charset="0"/>
              </a:endParaRPr>
            </a:p>
          </p:txBody>
        </p:sp>
      </p:grpSp>
      <p:grpSp>
        <p:nvGrpSpPr>
          <p:cNvPr id="215" name="Google Shape;215;p11"/>
          <p:cNvGrpSpPr/>
          <p:nvPr/>
        </p:nvGrpSpPr>
        <p:grpSpPr>
          <a:xfrm>
            <a:off x="7841365" y="1916481"/>
            <a:ext cx="3618420" cy="3415985"/>
            <a:chOff x="0" y="35134"/>
            <a:chExt cx="3618420" cy="3415985"/>
          </a:xfrm>
        </p:grpSpPr>
        <p:sp>
          <p:nvSpPr>
            <p:cNvPr id="216" name="Google Shape;216;p11"/>
            <p:cNvSpPr/>
            <p:nvPr/>
          </p:nvSpPr>
          <p:spPr>
            <a:xfrm>
              <a:off x="0" y="35134"/>
              <a:ext cx="3618420" cy="1267200"/>
            </a:xfrm>
            <a:prstGeom prst="rect">
              <a:avLst/>
            </a:prstGeom>
            <a:solidFill>
              <a:srgbClr val="00A886"/>
            </a:solidFill>
            <a:ln w="12700" cap="flat" cmpd="sng">
              <a:solidFill>
                <a:srgbClr val="4C7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txBox="1"/>
            <p:nvPr/>
          </p:nvSpPr>
          <p:spPr>
            <a:xfrm>
              <a:off x="0" y="35134"/>
              <a:ext cx="3618420" cy="12672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dirty="0">
                  <a:solidFill>
                    <a:schemeClr val="lt1"/>
                  </a:solidFill>
                  <a:latin typeface="Gotham Bold" pitchFamily="50" charset="0"/>
                </a:rPr>
                <a:t>Verifique </a:t>
              </a:r>
              <a:r>
                <a:rPr lang="en-US" sz="2800" b="1" dirty="0" err="1">
                  <a:solidFill>
                    <a:schemeClr val="lt1"/>
                  </a:solidFill>
                  <a:latin typeface="Gotham Bold" pitchFamily="50" charset="0"/>
                </a:rPr>
                <a:t>los</a:t>
              </a:r>
              <a:r>
                <a:rPr lang="en-US" sz="2800" b="1" dirty="0">
                  <a:solidFill>
                    <a:schemeClr val="lt1"/>
                  </a:solidFill>
                  <a:latin typeface="Gotham Bold" pitchFamily="50" charset="0"/>
                </a:rPr>
                <a:t> 5 </a:t>
              </a:r>
              <a:r>
                <a:rPr lang="en-US" sz="2800" b="1" dirty="0" err="1">
                  <a:solidFill>
                    <a:schemeClr val="lt1"/>
                  </a:solidFill>
                  <a:latin typeface="Gotham Bold" pitchFamily="50" charset="0"/>
                </a:rPr>
                <a:t>correctos</a:t>
              </a:r>
              <a:endParaRPr dirty="0">
                <a:latin typeface="Gotham Bold" pitchFamily="50" charset="0"/>
              </a:endParaRPr>
            </a:p>
          </p:txBody>
        </p:sp>
        <p:sp>
          <p:nvSpPr>
            <p:cNvPr id="218" name="Google Shape;218;p11"/>
            <p:cNvSpPr/>
            <p:nvPr/>
          </p:nvSpPr>
          <p:spPr>
            <a:xfrm>
              <a:off x="0" y="1337469"/>
              <a:ext cx="3618420" cy="2113650"/>
            </a:xfrm>
            <a:prstGeom prst="rect">
              <a:avLst/>
            </a:prstGeom>
            <a:solidFill>
              <a:schemeClr val="lt1">
                <a:alpha val="89803"/>
              </a:schemeClr>
            </a:solidFill>
            <a:ln w="38100" cap="flat" cmpd="sng">
              <a:solidFill>
                <a:srgbClr val="00A886">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txBox="1"/>
            <p:nvPr/>
          </p:nvSpPr>
          <p:spPr>
            <a:xfrm>
              <a:off x="0" y="1337469"/>
              <a:ext cx="3618420" cy="2113650"/>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rgbClr val="0C1B55"/>
                </a:buClr>
                <a:buSzPts val="2400"/>
                <a:buFont typeface="Arial"/>
                <a:buChar char="•"/>
              </a:pPr>
              <a:r>
                <a:rPr lang="en-US" sz="2000" dirty="0" err="1">
                  <a:solidFill>
                    <a:srgbClr val="0C1B55"/>
                  </a:solidFill>
                  <a:latin typeface="Gotham Book" pitchFamily="50" charset="0"/>
                </a:rPr>
                <a:t>Cuando</a:t>
              </a:r>
              <a:r>
                <a:rPr lang="en-US" sz="2000" dirty="0">
                  <a:solidFill>
                    <a:srgbClr val="0C1B55"/>
                  </a:solidFill>
                  <a:latin typeface="Gotham Book" pitchFamily="50" charset="0"/>
                </a:rPr>
                <a:t> se </a:t>
              </a:r>
              <a:r>
                <a:rPr lang="en-US" sz="2000" dirty="0" err="1">
                  <a:solidFill>
                    <a:srgbClr val="0C1B55"/>
                  </a:solidFill>
                  <a:latin typeface="Gotham Book" pitchFamily="50" charset="0"/>
                </a:rPr>
                <a:t>retira</a:t>
              </a:r>
              <a:r>
                <a:rPr lang="en-US" sz="2000" dirty="0">
                  <a:solidFill>
                    <a:srgbClr val="0C1B55"/>
                  </a:solidFill>
                  <a:latin typeface="Gotham Book" pitchFamily="50" charset="0"/>
                </a:rPr>
                <a:t> </a:t>
              </a:r>
              <a:r>
                <a:rPr lang="en-US" sz="2000" dirty="0" err="1">
                  <a:solidFill>
                    <a:srgbClr val="0C1B55"/>
                  </a:solidFill>
                  <a:latin typeface="Gotham Book" pitchFamily="50" charset="0"/>
                </a:rPr>
                <a:t>el</a:t>
              </a:r>
              <a:r>
                <a:rPr lang="en-US" sz="2000" dirty="0">
                  <a:solidFill>
                    <a:srgbClr val="0C1B55"/>
                  </a:solidFill>
                  <a:latin typeface="Gotham Book" pitchFamily="50" charset="0"/>
                </a:rPr>
                <a:t> </a:t>
              </a:r>
              <a:r>
                <a:rPr lang="en-US" sz="2000" dirty="0" err="1">
                  <a:solidFill>
                    <a:srgbClr val="0C1B55"/>
                  </a:solidFill>
                  <a:latin typeface="Gotham Book" pitchFamily="50" charset="0"/>
                </a:rPr>
                <a:t>medicamento</a:t>
              </a:r>
              <a:r>
                <a:rPr lang="en-US" sz="2000" dirty="0">
                  <a:solidFill>
                    <a:srgbClr val="0C1B55"/>
                  </a:solidFill>
                  <a:latin typeface="Gotham Book" pitchFamily="50" charset="0"/>
                </a:rPr>
                <a:t> del </a:t>
              </a:r>
              <a:r>
                <a:rPr lang="en-US" sz="2000" dirty="0" err="1">
                  <a:solidFill>
                    <a:srgbClr val="0C1B55"/>
                  </a:solidFill>
                  <a:latin typeface="Gotham Book" pitchFamily="50" charset="0"/>
                </a:rPr>
                <a:t>envase</a:t>
              </a:r>
              <a:endParaRPr sz="2000" dirty="0">
                <a:latin typeface="Gotham Book" pitchFamily="50" charset="0"/>
              </a:endParaRPr>
            </a:p>
            <a:p>
              <a:pPr marL="228600" marR="0" lvl="1" indent="-215900" algn="l" rtl="0">
                <a:lnSpc>
                  <a:spcPct val="90000"/>
                </a:lnSpc>
                <a:spcBef>
                  <a:spcPts val="360"/>
                </a:spcBef>
                <a:spcAft>
                  <a:spcPts val="0"/>
                </a:spcAft>
                <a:buClr>
                  <a:srgbClr val="0C1B55"/>
                </a:buClr>
                <a:buSzPts val="2200"/>
                <a:buFont typeface="Arial"/>
                <a:buChar char="•"/>
              </a:pPr>
              <a:r>
                <a:rPr lang="en-US" sz="2000" dirty="0" err="1">
                  <a:solidFill>
                    <a:srgbClr val="0C1B55"/>
                  </a:solidFill>
                  <a:latin typeface="Gotham Book" pitchFamily="50" charset="0"/>
                </a:rPr>
                <a:t>Inmediatamente</a:t>
              </a:r>
              <a:r>
                <a:rPr lang="en-US" sz="2000" dirty="0">
                  <a:solidFill>
                    <a:srgbClr val="0C1B55"/>
                  </a:solidFill>
                  <a:latin typeface="Gotham Book" pitchFamily="50" charset="0"/>
                </a:rPr>
                <a:t> antes de </a:t>
              </a:r>
              <a:r>
                <a:rPr lang="en-US" sz="2000" dirty="0" err="1">
                  <a:solidFill>
                    <a:srgbClr val="0C1B55"/>
                  </a:solidFill>
                  <a:latin typeface="Gotham Book" pitchFamily="50" charset="0"/>
                </a:rPr>
                <a:t>administrarlo</a:t>
              </a:r>
              <a:endParaRPr sz="2000" dirty="0">
                <a:latin typeface="Gotham Book" pitchFamily="50" charset="0"/>
              </a:endParaRPr>
            </a:p>
            <a:p>
              <a:pPr marL="228600" marR="0" lvl="1" indent="-215900" algn="l" rtl="0">
                <a:lnSpc>
                  <a:spcPct val="90000"/>
                </a:lnSpc>
                <a:spcBef>
                  <a:spcPts val="360"/>
                </a:spcBef>
                <a:spcAft>
                  <a:spcPts val="0"/>
                </a:spcAft>
                <a:buClr>
                  <a:srgbClr val="0C1B55"/>
                </a:buClr>
                <a:buSzPts val="2200"/>
                <a:buFont typeface="Arial"/>
                <a:buChar char="•"/>
              </a:pPr>
              <a:r>
                <a:rPr lang="en-US" sz="2000" dirty="0">
                  <a:solidFill>
                    <a:srgbClr val="0C1B55"/>
                  </a:solidFill>
                  <a:latin typeface="Gotham Book" pitchFamily="50" charset="0"/>
                </a:rPr>
                <a:t>Luego de </a:t>
              </a:r>
              <a:r>
                <a:rPr lang="en-US" sz="2000" dirty="0" err="1">
                  <a:solidFill>
                    <a:srgbClr val="0C1B55"/>
                  </a:solidFill>
                  <a:latin typeface="Gotham Book" pitchFamily="50" charset="0"/>
                </a:rPr>
                <a:t>administrarlo</a:t>
              </a:r>
              <a:endParaRPr sz="2000" dirty="0">
                <a:latin typeface="Gotham Book" pitchFamily="50" charset="0"/>
              </a:endParaRPr>
            </a:p>
          </p:txBody>
        </p:sp>
      </p:grpSp>
      <p:sp>
        <p:nvSpPr>
          <p:cNvPr id="220" name="Google Shape;2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667325"/>
            <a:ext cx="8802389" cy="791205"/>
          </a:xfrm>
        </p:spPr>
        <p:txBody>
          <a:bodyPr>
            <a:normAutofit fontScale="90000"/>
          </a:bodyPr>
          <a:lstStyle/>
          <a:p>
            <a:pPr algn="l"/>
            <a:r>
              <a:rPr lang="en-US" sz="4400" dirty="0" err="1">
                <a:solidFill>
                  <a:srgbClr val="0C1B55"/>
                </a:solidFill>
                <a:latin typeface="Gotham Bold" pitchFamily="50" charset="0"/>
                <a:ea typeface="Arial"/>
                <a:cs typeface="Arial"/>
                <a:sym typeface="Arial"/>
              </a:rPr>
              <a:t>Administración</a:t>
            </a:r>
            <a:r>
              <a:rPr lang="en-US" sz="4400" dirty="0">
                <a:solidFill>
                  <a:srgbClr val="0C1B55"/>
                </a:solidFill>
                <a:latin typeface="Gotham Bold" pitchFamily="50" charset="0"/>
                <a:ea typeface="Arial"/>
                <a:cs typeface="Arial"/>
                <a:sym typeface="Arial"/>
              </a:rPr>
              <a:t> de </a:t>
            </a:r>
            <a:r>
              <a:rPr lang="en-US" sz="4400" dirty="0" err="1">
                <a:solidFill>
                  <a:srgbClr val="0C1B55"/>
                </a:solidFill>
                <a:latin typeface="Gotham Bold" pitchFamily="50" charset="0"/>
                <a:ea typeface="Arial"/>
                <a:cs typeface="Arial"/>
                <a:sym typeface="Arial"/>
              </a:rPr>
              <a:t>Medicamentos</a:t>
            </a:r>
            <a:br>
              <a:rPr lang="en-US" sz="4000" dirty="0">
                <a:solidFill>
                  <a:srgbClr val="498500"/>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4669909" cy="4154984"/>
          </a:xfrm>
          <a:prstGeom prst="rect">
            <a:avLst/>
          </a:prstGeom>
          <a:noFill/>
        </p:spPr>
        <p:txBody>
          <a:bodyPr wrap="square" rtlCol="0">
            <a:spAutoFit/>
          </a:bodyPr>
          <a:lstStyle/>
          <a:p>
            <a:pPr marL="0" marR="0" lvl="0" indent="0" rtl="0">
              <a:spcBef>
                <a:spcPts val="0"/>
              </a:spcBef>
              <a:spcAft>
                <a:spcPts val="0"/>
              </a:spcAft>
              <a:buNone/>
            </a:pPr>
            <a:r>
              <a:rPr lang="es-ES" sz="2400" i="0" dirty="0">
                <a:solidFill>
                  <a:schemeClr val="dk1"/>
                </a:solidFill>
                <a:latin typeface="Gotham Book" panose="02000604040000020004" pitchFamily="50" charset="0"/>
                <a:ea typeface="Arial"/>
                <a:cs typeface="Arial"/>
                <a:sym typeface="Arial"/>
              </a:rPr>
              <a:t>Usted cuida a Libby, una niña de 3 años que pesa 40 libras. Libby tiene calor, así que le tomas la temperatura y ves que tiene fiebre. Tiene permiso por escrito de los padres para que Libby tome </a:t>
            </a:r>
            <a:r>
              <a:rPr lang="es-ES" sz="2400" i="0" dirty="0" err="1">
                <a:solidFill>
                  <a:schemeClr val="dk1"/>
                </a:solidFill>
                <a:latin typeface="Gotham Book" panose="02000604040000020004" pitchFamily="50" charset="0"/>
                <a:ea typeface="Arial"/>
                <a:cs typeface="Arial"/>
                <a:sym typeface="Arial"/>
              </a:rPr>
              <a:t>Tylenol</a:t>
            </a:r>
            <a:r>
              <a:rPr lang="es-ES" sz="2400" i="0" dirty="0">
                <a:solidFill>
                  <a:schemeClr val="dk1"/>
                </a:solidFill>
                <a:latin typeface="Gotham Book" panose="02000604040000020004" pitchFamily="50" charset="0"/>
                <a:ea typeface="Arial"/>
                <a:cs typeface="Arial"/>
                <a:sym typeface="Arial"/>
              </a:rPr>
              <a:t> si lo necesita.</a:t>
            </a:r>
          </a:p>
          <a:p>
            <a:pPr marL="0" marR="0" lvl="0" indent="0" rtl="0">
              <a:spcBef>
                <a:spcPts val="0"/>
              </a:spcBef>
              <a:spcAft>
                <a:spcPts val="0"/>
              </a:spcAft>
              <a:buNone/>
            </a:pPr>
            <a:r>
              <a:rPr lang="es-ES" sz="2400" i="0" dirty="0">
                <a:solidFill>
                  <a:schemeClr val="dk1"/>
                </a:solidFill>
                <a:latin typeface="Gotham Book" panose="02000604040000020004" pitchFamily="50" charset="0"/>
                <a:ea typeface="Arial"/>
                <a:cs typeface="Arial"/>
                <a:sym typeface="Arial"/>
              </a:rPr>
              <a:t> </a:t>
            </a:r>
            <a:endParaRPr lang="es-ES" sz="2400" dirty="0">
              <a:latin typeface="Gotham Book" panose="02000604040000020004" pitchFamily="50" charset="0"/>
            </a:endParaRPr>
          </a:p>
          <a:p>
            <a:pPr marL="0" marR="0" lvl="0" indent="0" rtl="0">
              <a:spcBef>
                <a:spcPts val="0"/>
              </a:spcBef>
              <a:spcAft>
                <a:spcPts val="0"/>
              </a:spcAft>
              <a:buNone/>
            </a:pPr>
            <a:r>
              <a:rPr lang="es-ES" sz="2400" i="0" dirty="0">
                <a:solidFill>
                  <a:schemeClr val="dk1"/>
                </a:solidFill>
                <a:latin typeface="Gotham Book" panose="02000604040000020004" pitchFamily="50" charset="0"/>
                <a:ea typeface="Arial"/>
                <a:cs typeface="Arial"/>
                <a:sym typeface="Arial"/>
              </a:rPr>
              <a:t>¿Qué cantidad de </a:t>
            </a:r>
            <a:r>
              <a:rPr lang="es-ES" sz="2400" i="0" dirty="0" err="1">
                <a:solidFill>
                  <a:schemeClr val="dk1"/>
                </a:solidFill>
                <a:latin typeface="Gotham Book" panose="02000604040000020004" pitchFamily="50" charset="0"/>
                <a:ea typeface="Arial"/>
                <a:cs typeface="Arial"/>
                <a:sym typeface="Arial"/>
              </a:rPr>
              <a:t>Tylenol</a:t>
            </a:r>
            <a:r>
              <a:rPr lang="es-ES" sz="2400" i="0" dirty="0">
                <a:solidFill>
                  <a:schemeClr val="dk1"/>
                </a:solidFill>
                <a:latin typeface="Gotham Book" panose="02000604040000020004" pitchFamily="50" charset="0"/>
                <a:ea typeface="Arial"/>
                <a:cs typeface="Arial"/>
                <a:sym typeface="Arial"/>
              </a:rPr>
              <a:t> le daría a Libby?</a:t>
            </a:r>
            <a:endParaRPr lang="en-US" sz="2400" dirty="0">
              <a:solidFill>
                <a:srgbClr val="0C1B55"/>
              </a:solidFill>
              <a:latin typeface="Gotham Book" panose="02000604040000020004" pitchFamily="50" charset="0"/>
            </a:endParaRP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able&#10;&#10;Description automatically generated">
            <a:extLst>
              <a:ext uri="{FF2B5EF4-FFF2-40B4-BE49-F238E27FC236}">
                <a16:creationId xmlns:a16="http://schemas.microsoft.com/office/drawing/2014/main" id="{B5916920-5656-CAFB-7CA4-E90657780F37}"/>
              </a:ext>
            </a:extLst>
          </p:cNvPr>
          <p:cNvPicPr>
            <a:picLocks noChangeAspect="1"/>
          </p:cNvPicPr>
          <p:nvPr/>
        </p:nvPicPr>
        <p:blipFill rotWithShape="1">
          <a:blip r:embed="rId8">
            <a:extLst>
              <a:ext uri="{28A0092B-C50C-407E-A947-70E740481C1C}">
                <a14:useLocalDpi xmlns:a14="http://schemas.microsoft.com/office/drawing/2010/main" val="0"/>
              </a:ext>
            </a:extLst>
          </a:blip>
          <a:srcRect b="17325"/>
          <a:stretch/>
        </p:blipFill>
        <p:spPr>
          <a:xfrm>
            <a:off x="5107153" y="2057083"/>
            <a:ext cx="6496954" cy="3528494"/>
          </a:xfrm>
          <a:prstGeom prst="rect">
            <a:avLst/>
          </a:prstGeom>
        </p:spPr>
      </p:pic>
      <p:sp>
        <p:nvSpPr>
          <p:cNvPr id="6" name="Arrow: Right 5">
            <a:extLst>
              <a:ext uri="{FF2B5EF4-FFF2-40B4-BE49-F238E27FC236}">
                <a16:creationId xmlns:a16="http://schemas.microsoft.com/office/drawing/2014/main" id="{3A694EC2-E9AA-DE75-4DEA-50094A17341F}"/>
              </a:ext>
            </a:extLst>
          </p:cNvPr>
          <p:cNvSpPr/>
          <p:nvPr/>
        </p:nvSpPr>
        <p:spPr>
          <a:xfrm rot="5400000">
            <a:off x="6432407" y="170548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7138553" y="171159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390398" y="261486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B6ECD40-8257-9C53-39F7-8560AD5FEA98}"/>
              </a:ext>
            </a:extLst>
          </p:cNvPr>
          <p:cNvSpPr/>
          <p:nvPr/>
        </p:nvSpPr>
        <p:spPr>
          <a:xfrm rot="5400000">
            <a:off x="10482776" y="2602579"/>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dirty="0" err="1">
                <a:solidFill>
                  <a:srgbClr val="0C1B55"/>
                </a:solidFill>
                <a:latin typeface="Gotham Bold" pitchFamily="50" charset="0"/>
                <a:ea typeface="Arial"/>
                <a:cs typeface="Arial"/>
                <a:sym typeface="Arial"/>
              </a:rPr>
              <a:t>Administración</a:t>
            </a:r>
            <a:r>
              <a:rPr lang="en-US" sz="4000" dirty="0">
                <a:solidFill>
                  <a:srgbClr val="0C1B55"/>
                </a:solidFill>
                <a:latin typeface="Gotham Bold" pitchFamily="50" charset="0"/>
                <a:ea typeface="Arial"/>
                <a:cs typeface="Arial"/>
                <a:sym typeface="Arial"/>
              </a:rPr>
              <a:t> de </a:t>
            </a:r>
            <a:r>
              <a:rPr lang="en-US" sz="4000" dirty="0" err="1">
                <a:solidFill>
                  <a:srgbClr val="0C1B55"/>
                </a:solidFill>
                <a:latin typeface="Gotham Bold" pitchFamily="50" charset="0"/>
                <a:ea typeface="Arial"/>
                <a:cs typeface="Arial"/>
                <a:sym typeface="Arial"/>
              </a:rPr>
              <a:t>Medicamentos</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437245" y="1152503"/>
            <a:ext cx="5339396" cy="5047536"/>
          </a:xfrm>
          <a:prstGeom prst="rect">
            <a:avLst/>
          </a:prstGeom>
          <a:noFill/>
        </p:spPr>
        <p:txBody>
          <a:bodyPr wrap="square" rtlCol="0">
            <a:spAutoFit/>
          </a:bodyPr>
          <a:lstStyle/>
          <a:p>
            <a:pPr marL="0" marR="0" lvl="0" indent="0" rtl="0">
              <a:spcBef>
                <a:spcPts val="0"/>
              </a:spcBef>
              <a:spcAft>
                <a:spcPts val="0"/>
              </a:spcAft>
              <a:buNone/>
            </a:pPr>
            <a:r>
              <a:rPr lang="es-ES" sz="2400" i="0" dirty="0">
                <a:solidFill>
                  <a:schemeClr val="dk1"/>
                </a:solidFill>
                <a:latin typeface="Gotham Book" panose="02000604040000020004" pitchFamily="50" charset="0"/>
                <a:ea typeface="Arial"/>
                <a:cs typeface="Arial"/>
                <a:sym typeface="Arial"/>
              </a:rPr>
              <a:t>Usted cuida a </a:t>
            </a:r>
            <a:r>
              <a:rPr lang="es-ES" sz="2400" i="0" dirty="0" err="1">
                <a:solidFill>
                  <a:schemeClr val="dk1"/>
                </a:solidFill>
                <a:latin typeface="Gotham Book" panose="02000604040000020004" pitchFamily="50" charset="0"/>
                <a:ea typeface="Arial"/>
                <a:cs typeface="Arial"/>
                <a:sym typeface="Arial"/>
              </a:rPr>
              <a:t>Jaylen</a:t>
            </a:r>
            <a:r>
              <a:rPr lang="es-ES" sz="2400" i="0" dirty="0">
                <a:solidFill>
                  <a:schemeClr val="dk1"/>
                </a:solidFill>
                <a:latin typeface="Gotham Book" panose="02000604040000020004" pitchFamily="50" charset="0"/>
                <a:ea typeface="Arial"/>
                <a:cs typeface="Arial"/>
                <a:sym typeface="Arial"/>
              </a:rPr>
              <a:t>, un niño de 13 meses que pesa 17 libras. </a:t>
            </a:r>
            <a:r>
              <a:rPr lang="es-ES" sz="2400" i="0" dirty="0" err="1">
                <a:solidFill>
                  <a:schemeClr val="dk1"/>
                </a:solidFill>
                <a:latin typeface="Gotham Book" panose="02000604040000020004" pitchFamily="50" charset="0"/>
                <a:ea typeface="Arial"/>
                <a:cs typeface="Arial"/>
                <a:sym typeface="Arial"/>
              </a:rPr>
              <a:t>Jaylen</a:t>
            </a:r>
            <a:r>
              <a:rPr lang="es-ES" sz="2400" i="0" dirty="0">
                <a:solidFill>
                  <a:schemeClr val="dk1"/>
                </a:solidFill>
                <a:latin typeface="Gotham Book" panose="02000604040000020004" pitchFamily="50" charset="0"/>
                <a:ea typeface="Arial"/>
                <a:cs typeface="Arial"/>
                <a:sym typeface="Arial"/>
              </a:rPr>
              <a:t> fue vacunado esta mañana y parece estar incómodo. Usted tiene permiso por escrito de los padres para darle a </a:t>
            </a:r>
            <a:r>
              <a:rPr lang="es-ES" sz="2400" i="0" dirty="0" err="1">
                <a:solidFill>
                  <a:schemeClr val="dk1"/>
                </a:solidFill>
                <a:latin typeface="Gotham Book" panose="02000604040000020004" pitchFamily="50" charset="0"/>
                <a:ea typeface="Arial"/>
                <a:cs typeface="Arial"/>
                <a:sym typeface="Arial"/>
              </a:rPr>
              <a:t>Jaylen</a:t>
            </a:r>
            <a:r>
              <a:rPr lang="es-ES" sz="2400" i="0" dirty="0">
                <a:solidFill>
                  <a:schemeClr val="dk1"/>
                </a:solidFill>
                <a:latin typeface="Gotham Book" panose="02000604040000020004" pitchFamily="50" charset="0"/>
                <a:ea typeface="Arial"/>
                <a:cs typeface="Arial"/>
                <a:sym typeface="Arial"/>
              </a:rPr>
              <a:t> un poco de Motrin para ayudar a aliviar cualquier dolor que pueda estar experimentando. </a:t>
            </a:r>
          </a:p>
          <a:p>
            <a:pPr marL="0" marR="0" lvl="0" indent="0" rtl="0">
              <a:spcBef>
                <a:spcPts val="0"/>
              </a:spcBef>
              <a:spcAft>
                <a:spcPts val="0"/>
              </a:spcAft>
              <a:buNone/>
            </a:pPr>
            <a:endParaRPr lang="es-ES" sz="2400" dirty="0">
              <a:latin typeface="Gotham Book" panose="02000604040000020004" pitchFamily="50" charset="0"/>
            </a:endParaRPr>
          </a:p>
          <a:p>
            <a:pPr marL="0" marR="0" lvl="0" indent="0" rtl="0">
              <a:spcBef>
                <a:spcPts val="0"/>
              </a:spcBef>
              <a:spcAft>
                <a:spcPts val="0"/>
              </a:spcAft>
              <a:buNone/>
            </a:pPr>
            <a:r>
              <a:rPr lang="es-ES" sz="2400" i="0" dirty="0">
                <a:solidFill>
                  <a:schemeClr val="dk1"/>
                </a:solidFill>
                <a:latin typeface="Gotham Book" panose="02000604040000020004" pitchFamily="50" charset="0"/>
                <a:ea typeface="Arial"/>
                <a:cs typeface="Arial"/>
                <a:sym typeface="Arial"/>
              </a:rPr>
              <a:t>¿Qué cantidad de Motrin le daría a </a:t>
            </a:r>
            <a:r>
              <a:rPr lang="es-ES" sz="2400" i="0" dirty="0" err="1">
                <a:solidFill>
                  <a:schemeClr val="dk1"/>
                </a:solidFill>
                <a:latin typeface="Gotham Book" panose="02000604040000020004" pitchFamily="50" charset="0"/>
                <a:ea typeface="Arial"/>
                <a:cs typeface="Arial"/>
                <a:sym typeface="Arial"/>
              </a:rPr>
              <a:t>Jaylen</a:t>
            </a:r>
            <a:r>
              <a:rPr lang="es-ES" sz="2400" i="0" dirty="0">
                <a:solidFill>
                  <a:schemeClr val="dk1"/>
                </a:solidFill>
                <a:latin typeface="Gotham Book" panose="02000604040000020004" pitchFamily="50" charset="0"/>
                <a:ea typeface="Arial"/>
                <a:cs typeface="Arial"/>
                <a:sym typeface="Arial"/>
              </a:rPr>
              <a:t>? </a:t>
            </a:r>
            <a:endParaRPr lang="es-ES" sz="2400" dirty="0">
              <a:solidFill>
                <a:schemeClr val="dk1"/>
              </a:solidFill>
              <a:latin typeface="Gotham Book" panose="02000604040000020004" pitchFamily="50" charset="0"/>
              <a:ea typeface="Calibri"/>
              <a:cs typeface="Calibri"/>
              <a:sym typeface="Calibri"/>
            </a:endParaRPr>
          </a:p>
          <a:p>
            <a:pPr marL="457200" indent="-457200">
              <a:spcBef>
                <a:spcPts val="1200"/>
              </a:spcBef>
              <a:buClr>
                <a:srgbClr val="00A886"/>
              </a:buClr>
              <a:buFont typeface="Wingdings" panose="05000000000000000000" pitchFamily="2" charset="2"/>
              <a:buChar char="§"/>
            </a:pPr>
            <a:endParaRPr lang="en-US" sz="2400" dirty="0">
              <a:solidFill>
                <a:srgbClr val="0C1B55"/>
              </a:solidFill>
              <a:latin typeface="Gotham Book" panose="02000604040000020004" pitchFamily="50" charset="0"/>
            </a:endParaRP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5" name="Arrow: Right 4">
            <a:extLst>
              <a:ext uri="{FF2B5EF4-FFF2-40B4-BE49-F238E27FC236}">
                <a16:creationId xmlns:a16="http://schemas.microsoft.com/office/drawing/2014/main" id="{52DC8F0D-7C9B-E628-2080-03998157F1F7}"/>
              </a:ext>
            </a:extLst>
          </p:cNvPr>
          <p:cNvSpPr/>
          <p:nvPr/>
        </p:nvSpPr>
        <p:spPr>
          <a:xfrm rot="10800000">
            <a:off x="5922946" y="1296317"/>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3E24ABA4-7F2F-514C-BD46-3A4F983E57A8}"/>
              </a:ext>
            </a:extLst>
          </p:cNvPr>
          <p:cNvPicPr>
            <a:picLocks noChangeAspect="1"/>
          </p:cNvPicPr>
          <p:nvPr/>
        </p:nvPicPr>
        <p:blipFill rotWithShape="1">
          <a:blip r:embed="rId8">
            <a:extLst>
              <a:ext uri="{28A0092B-C50C-407E-A947-70E740481C1C}">
                <a14:useLocalDpi xmlns:a14="http://schemas.microsoft.com/office/drawing/2010/main" val="0"/>
              </a:ext>
            </a:extLst>
          </a:blip>
          <a:srcRect b="9514"/>
          <a:stretch/>
        </p:blipFill>
        <p:spPr>
          <a:xfrm>
            <a:off x="5922946" y="2170890"/>
            <a:ext cx="6009807" cy="3184881"/>
          </a:xfrm>
          <a:prstGeom prst="rect">
            <a:avLst/>
          </a:prstGeom>
        </p:spPr>
      </p:pic>
      <p:sp>
        <p:nvSpPr>
          <p:cNvPr id="11" name="Arrow: Right 10">
            <a:extLst>
              <a:ext uri="{FF2B5EF4-FFF2-40B4-BE49-F238E27FC236}">
                <a16:creationId xmlns:a16="http://schemas.microsoft.com/office/drawing/2014/main" id="{1B6ECD40-8257-9C53-39F7-8560AD5FEA98}"/>
              </a:ext>
            </a:extLst>
          </p:cNvPr>
          <p:cNvSpPr/>
          <p:nvPr/>
        </p:nvSpPr>
        <p:spPr>
          <a:xfrm rot="5400000">
            <a:off x="10849308" y="254572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816318" y="2598753"/>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6632368"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a:off x="6135217" y="376333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0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7"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4400" b="1" dirty="0">
                <a:solidFill>
                  <a:schemeClr val="bg1"/>
                </a:solidFill>
                <a:latin typeface="Gotham Bold" pitchFamily="50" charset="0"/>
                <a:ea typeface="Arial"/>
                <a:cs typeface="Arial"/>
                <a:sym typeface="Arial"/>
              </a:rPr>
              <a:t>Manejo y Almacenamiento de Materiales Peligrosos y Eliminación Adecuada de Bio-contaminantes </a:t>
            </a:r>
            <a:br>
              <a:rPr lang="es-ES" sz="1200" dirty="0">
                <a:latin typeface="Gotham Bold" pitchFamily="50" charset="0"/>
              </a:rPr>
            </a:br>
            <a:br>
              <a:rPr kumimoji="0" lang="en-US" sz="4300" b="0" i="0" u="none" strike="noStrike" kern="1200" cap="none" spc="0" normalizeH="0" baseline="0" noProof="0" dirty="0">
                <a:ln>
                  <a:noFill/>
                </a:ln>
                <a:solidFill>
                  <a:schemeClr val="bg1"/>
                </a:solidFill>
                <a:effectLst/>
                <a:uLnTx/>
                <a:uFillTx/>
                <a:latin typeface="Gotham Bold" pitchFamily="50" charset="0"/>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cs typeface="Calibri" panose="020F0502020204030204" pitchFamily="34" charset="0"/>
            </a:endParaRPr>
          </a:p>
        </p:txBody>
      </p:sp>
    </p:spTree>
    <p:extLst>
      <p:ext uri="{BB962C8B-B14F-4D97-AF65-F5344CB8AC3E}">
        <p14:creationId xmlns:p14="http://schemas.microsoft.com/office/powerpoint/2010/main" val="827513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1615556"/>
            <a:ext cx="12192000" cy="887801"/>
          </a:xfrm>
        </p:spPr>
        <p:txBody>
          <a:bodyPr>
            <a:noAutofit/>
          </a:bodyPr>
          <a:lstStyle/>
          <a:p>
            <a:pPr algn="l"/>
            <a:r>
              <a:rPr lang="es-ES" sz="4000" dirty="0">
                <a:solidFill>
                  <a:srgbClr val="0C1B55"/>
                </a:solidFill>
                <a:latin typeface="Gotham Bold" pitchFamily="50" charset="0"/>
                <a:ea typeface="Arial"/>
                <a:cs typeface="Arial"/>
                <a:sym typeface="Arial"/>
              </a:rPr>
              <a:t>Manténgase saludable: Prevención de la Propagación de Enfermedades y Eliminación Adecuada de Bio-contaminantes </a:t>
            </a:r>
            <a:br>
              <a:rPr lang="es-ES" sz="4000" dirty="0">
                <a:solidFill>
                  <a:srgbClr val="0C1B55"/>
                </a:solidFill>
                <a:latin typeface="Gotham Bold" pitchFamily="50" charset="0"/>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EFD2D46A-F81D-3E13-28E7-5CD52C6C9C27}"/>
              </a:ext>
            </a:extLst>
          </p:cNvPr>
          <p:cNvGraphicFramePr/>
          <p:nvPr>
            <p:extLst>
              <p:ext uri="{D42A27DB-BD31-4B8C-83A1-F6EECF244321}">
                <p14:modId xmlns:p14="http://schemas.microsoft.com/office/powerpoint/2010/main" val="591291216"/>
              </p:ext>
            </p:extLst>
          </p:nvPr>
        </p:nvGraphicFramePr>
        <p:xfrm>
          <a:off x="506186" y="1894115"/>
          <a:ext cx="11409518" cy="4523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18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dirty="0">
                <a:solidFill>
                  <a:srgbClr val="0C1B55"/>
                </a:solidFill>
                <a:latin typeface="Gotham Bold" pitchFamily="50" charset="0"/>
                <a:ea typeface="Montserrat"/>
                <a:cs typeface="Montserrat"/>
                <a:sym typeface="Montserrat"/>
              </a:rPr>
              <a:t>Temas </a:t>
            </a:r>
            <a:r>
              <a:rPr lang="en-US" sz="4000" b="1" dirty="0" err="1">
                <a:solidFill>
                  <a:srgbClr val="0C1B55"/>
                </a:solidFill>
                <a:latin typeface="Gotham Bold" pitchFamily="50" charset="0"/>
                <a:ea typeface="Montserrat"/>
                <a:cs typeface="Montserrat"/>
                <a:sym typeface="Montserrat"/>
              </a:rPr>
              <a:t>en</a:t>
            </a:r>
            <a:r>
              <a:rPr lang="en-US" sz="4000" b="1" dirty="0">
                <a:solidFill>
                  <a:srgbClr val="0C1B55"/>
                </a:solidFill>
                <a:latin typeface="Gotham Bold" pitchFamily="50" charset="0"/>
                <a:ea typeface="Montserrat"/>
                <a:cs typeface="Montserrat"/>
                <a:sym typeface="Montserrat"/>
              </a:rPr>
              <a:t> </a:t>
            </a:r>
            <a:r>
              <a:rPr lang="en-US" sz="4000" b="1" dirty="0" err="1">
                <a:solidFill>
                  <a:srgbClr val="0C1B55"/>
                </a:solidFill>
                <a:latin typeface="Gotham Bold" pitchFamily="50" charset="0"/>
                <a:ea typeface="Montserrat"/>
                <a:cs typeface="Montserrat"/>
                <a:sym typeface="Montserrat"/>
              </a:rPr>
              <a:t>Salud</a:t>
            </a:r>
            <a:r>
              <a:rPr lang="en-US" sz="4000" b="1" dirty="0">
                <a:solidFill>
                  <a:srgbClr val="0C1B55"/>
                </a:solidFill>
                <a:latin typeface="Gotham Bold" pitchFamily="50" charset="0"/>
                <a:ea typeface="Montserrat"/>
                <a:cs typeface="Montserrat"/>
                <a:sym typeface="Montserrat"/>
              </a:rPr>
              <a:t> y </a:t>
            </a:r>
            <a:r>
              <a:rPr lang="en-US" sz="4000" b="1" dirty="0" err="1">
                <a:solidFill>
                  <a:srgbClr val="0C1B55"/>
                </a:solidFill>
                <a:latin typeface="Gotham Bold" pitchFamily="50" charset="0"/>
                <a:ea typeface="Montserrat"/>
                <a:cs typeface="Montserrat"/>
                <a:sym typeface="Montserrat"/>
              </a:rPr>
              <a:t>Seguridad</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194066"/>
            <a:ext cx="11139362" cy="5522024"/>
          </a:xfrm>
          <a:prstGeom prst="rect">
            <a:avLst/>
          </a:prstGeom>
          <a:noFill/>
        </p:spPr>
        <p:txBody>
          <a:bodyPr wrap="square" rtlCol="0">
            <a:spAutoFit/>
          </a:bodyPr>
          <a:lstStyle/>
          <a:p>
            <a:pPr marL="257175" marR="0" lvl="0" indent="-257175" algn="l" rtl="0">
              <a:spcBef>
                <a:spcPts val="0"/>
              </a:spcBef>
              <a:spcAft>
                <a:spcPts val="0"/>
              </a:spcAft>
              <a:buClr>
                <a:srgbClr val="00A886"/>
              </a:buClr>
              <a:buSzPts val="240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Desarrollo infantil</a:t>
            </a:r>
            <a:endParaRPr lang="es-ES" sz="2800" dirty="0">
              <a:latin typeface="Gotham Book" panose="02000604040000020004" pitchFamily="50" charset="0"/>
            </a:endParaRPr>
          </a:p>
          <a:p>
            <a:pPr marL="257175" marR="0" lvl="0" indent="-257175" algn="l" rtl="0">
              <a:spcBef>
                <a:spcPts val="450"/>
              </a:spcBef>
              <a:spcAft>
                <a:spcPts val="0"/>
              </a:spcAft>
              <a:buClr>
                <a:srgbClr val="00A886"/>
              </a:buClr>
              <a:buSzPts val="240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Prevención del síndrome del bebé sacudido, traumatismo craneoencefálico y Abuso Infantil </a:t>
            </a:r>
            <a:endParaRPr lang="es-ES" sz="2800" dirty="0">
              <a:latin typeface="Gotham Book" panose="02000604040000020004" pitchFamily="50" charset="0"/>
            </a:endParaRPr>
          </a:p>
          <a:p>
            <a:pPr marL="257175" marR="0" lvl="0" indent="-257175" algn="l" rtl="0">
              <a:spcBef>
                <a:spcPts val="450"/>
              </a:spcBef>
              <a:spcAft>
                <a:spcPts val="0"/>
              </a:spcAft>
              <a:buClr>
                <a:srgbClr val="00A886"/>
              </a:buClr>
              <a:buSzPts val="240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Reconocimiento y Denuncia de Abuso y Negligencia Infantil </a:t>
            </a:r>
            <a:endParaRPr lang="es-ES" sz="2800" dirty="0">
              <a:latin typeface="Gotham Book" panose="02000604040000020004" pitchFamily="50" charset="0"/>
            </a:endParaRPr>
          </a:p>
          <a:p>
            <a:pPr marL="257175" marR="0" lvl="0" indent="-257175" algn="l" rtl="0">
              <a:spcBef>
                <a:spcPts val="450"/>
              </a:spcBef>
              <a:spcAft>
                <a:spcPts val="0"/>
              </a:spcAft>
              <a:buClr>
                <a:srgbClr val="00A886"/>
              </a:buClr>
              <a:buSzPts val="240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Prevención del Síndrome de Muerte Súbita del Bebé y uso de Prácticas de Sueño Seguro </a:t>
            </a:r>
            <a:endParaRPr lang="es-ES" sz="2800" dirty="0">
              <a:latin typeface="Gotham Book" panose="02000604040000020004" pitchFamily="50" charset="0"/>
            </a:endParaRPr>
          </a:p>
          <a:p>
            <a:pPr marL="257175" marR="0" lvl="0" indent="-257175" algn="l" rtl="0">
              <a:spcBef>
                <a:spcPts val="450"/>
              </a:spcBef>
              <a:spcAft>
                <a:spcPts val="0"/>
              </a:spcAft>
              <a:buClr>
                <a:srgbClr val="00A886"/>
              </a:buClr>
              <a:buSzPts val="240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Seguridad de las Instalaciones y Estructuras Físicas, incluida la identificación y la protección contra los peligros, masas de agua y el tráfico de vehículos </a:t>
            </a:r>
            <a:endParaRPr lang="es-ES" sz="2800" dirty="0">
              <a:latin typeface="Gotham Book" panose="02000604040000020004" pitchFamily="50" charset="0"/>
            </a:endParaRPr>
          </a:p>
          <a:p>
            <a:pPr marL="257175" marR="0" lvl="0" indent="-257175" algn="l" rtl="0">
              <a:spcBef>
                <a:spcPts val="450"/>
              </a:spcBef>
              <a:spcAft>
                <a:spcPts val="0"/>
              </a:spcAft>
              <a:buClr>
                <a:srgbClr val="00A886"/>
              </a:buClr>
              <a:buSzPts val="2400"/>
              <a:buFont typeface="Noto Sans Symbols"/>
              <a:buChar char="▪"/>
            </a:pPr>
            <a:r>
              <a:rPr lang="es-ES" sz="2800" b="0" i="0" u="none" strike="noStrike" cap="none" dirty="0">
                <a:solidFill>
                  <a:srgbClr val="0C1B55"/>
                </a:solidFill>
                <a:latin typeface="Gotham Book" panose="02000604040000020004" pitchFamily="50" charset="0"/>
                <a:ea typeface="Arial"/>
                <a:cs typeface="Arial"/>
                <a:sym typeface="Arial"/>
              </a:rPr>
              <a:t>Prevención y Control de Enfermedades Infecciosas (incluidas las vacunas)</a:t>
            </a:r>
            <a:endParaRPr lang="es-ES" sz="2800" dirty="0">
              <a:latin typeface="Gotham Book" panose="02000604040000020004" pitchFamily="50" charset="0"/>
            </a:endParaRPr>
          </a:p>
          <a:p>
            <a:endParaRPr lang="en-US" sz="24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2779285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06480"/>
            <a:ext cx="12192000" cy="7064480"/>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56913" y="761117"/>
            <a:ext cx="11294378" cy="1181448"/>
          </a:xfrm>
        </p:spPr>
        <p:txBody>
          <a:bodyPr>
            <a:noAutofit/>
          </a:bodyPr>
          <a:lstStyle/>
          <a:p>
            <a:pPr algn="l"/>
            <a:r>
              <a:rPr lang="es-ES" sz="4000">
                <a:solidFill>
                  <a:srgbClr val="0C1B55"/>
                </a:solidFill>
                <a:latin typeface="Gotham Bold" pitchFamily="50" charset="0"/>
                <a:ea typeface="Arial"/>
                <a:cs typeface="Arial"/>
                <a:sym typeface="Arial"/>
              </a:rPr>
              <a:t>Manejo y Almacenamiento de Materiales Peligrosos: Envenenamiento</a:t>
            </a:r>
            <a:br>
              <a:rPr lang="es-ES" sz="400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3912433" y="1568418"/>
            <a:ext cx="7838289" cy="5201424"/>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Los niños son mucho más vulnerables a la exposición a materiales peligrosos que los adultos</a:t>
            </a:r>
            <a:endParaRPr lang="es-ES" sz="2800" dirty="0">
              <a:solidFill>
                <a:srgbClr val="0C1B55"/>
              </a:solidFill>
              <a:latin typeface="Gotham Book" panose="02000604040000020004" pitchFamily="50" charset="0"/>
            </a:endParaRPr>
          </a:p>
          <a:p>
            <a:pPr marL="342900" indent="-342900">
              <a:spcAft>
                <a:spcPts val="24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Guarde los productos en sus envases originales y etiquete claramente los productos de limpieza caseros</a:t>
            </a:r>
          </a:p>
          <a:p>
            <a:pPr marL="342900" indent="-342900">
              <a:spcAft>
                <a:spcPts val="24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Mantenga siempre los productos tóxicos fuera de la vista y del alcance de los niños </a:t>
            </a:r>
          </a:p>
          <a:p>
            <a:pPr marL="342900" indent="-342900">
              <a:spcAft>
                <a:spcPts val="2400"/>
              </a:spcAft>
              <a:buClr>
                <a:srgbClr val="00A886"/>
              </a:buClr>
              <a:buFont typeface="Wingdings" panose="05000000000000000000" pitchFamily="2" charset="2"/>
              <a:buChar char="§"/>
            </a:pPr>
            <a:endParaRPr lang="es-ES" sz="2000" dirty="0"/>
          </a:p>
        </p:txBody>
      </p:sp>
      <p:graphicFrame>
        <p:nvGraphicFramePr>
          <p:cNvPr id="5" name="Diagram 4">
            <a:extLst>
              <a:ext uri="{FF2B5EF4-FFF2-40B4-BE49-F238E27FC236}">
                <a16:creationId xmlns:a16="http://schemas.microsoft.com/office/drawing/2014/main" id="{8AC57FDD-61B5-2C07-40A9-B39439E40329}"/>
              </a:ext>
            </a:extLst>
          </p:cNvPr>
          <p:cNvGraphicFramePr/>
          <p:nvPr>
            <p:extLst>
              <p:ext uri="{D42A27DB-BD31-4B8C-83A1-F6EECF244321}">
                <p14:modId xmlns:p14="http://schemas.microsoft.com/office/powerpoint/2010/main" val="2881768912"/>
              </p:ext>
            </p:extLst>
          </p:nvPr>
        </p:nvGraphicFramePr>
        <p:xfrm>
          <a:off x="344965" y="1568418"/>
          <a:ext cx="3567468" cy="4937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Google Shape;814;p56">
            <a:extLst>
              <a:ext uri="{FF2B5EF4-FFF2-40B4-BE49-F238E27FC236}">
                <a16:creationId xmlns:a16="http://schemas.microsoft.com/office/drawing/2014/main" id="{2A69EBF8-956B-DFE6-8703-315379F9CB18}"/>
              </a:ext>
            </a:extLst>
          </p:cNvPr>
          <p:cNvSpPr txBox="1"/>
          <p:nvPr/>
        </p:nvSpPr>
        <p:spPr>
          <a:xfrm>
            <a:off x="944004" y="3194283"/>
            <a:ext cx="2158960"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C1B55"/>
                </a:solidFill>
                <a:latin typeface="Calibri"/>
                <a:ea typeface="Calibri"/>
                <a:cs typeface="Calibri"/>
                <a:sym typeface="Calibri"/>
              </a:rPr>
              <a:t>MANTENGA A LOS NIÑOS SEGUROS</a:t>
            </a:r>
            <a:endParaRPr sz="2000" dirty="0">
              <a:solidFill>
                <a:srgbClr val="0C1B55"/>
              </a:solidFill>
            </a:endParaRPr>
          </a:p>
        </p:txBody>
      </p:sp>
    </p:spTree>
    <p:extLst>
      <p:ext uri="{BB962C8B-B14F-4D97-AF65-F5344CB8AC3E}">
        <p14:creationId xmlns:p14="http://schemas.microsoft.com/office/powerpoint/2010/main" val="2828348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797205"/>
            <a:ext cx="11294378" cy="1181448"/>
          </a:xfrm>
        </p:spPr>
        <p:txBody>
          <a:bodyPr>
            <a:noAutofit/>
          </a:bodyPr>
          <a:lstStyle/>
          <a:p>
            <a:pPr algn="l"/>
            <a:r>
              <a:rPr lang="es-ES" sz="4000" dirty="0">
                <a:solidFill>
                  <a:srgbClr val="0C1B55"/>
                </a:solidFill>
                <a:latin typeface="Gotham Bold" pitchFamily="50" charset="0"/>
                <a:ea typeface="Arial"/>
                <a:cs typeface="Arial"/>
                <a:sym typeface="Arial"/>
              </a:rPr>
              <a:t>Manejo y Almacenamiento de Materiales Peligrosos: Medicamentos</a:t>
            </a:r>
            <a:r>
              <a:rPr lang="es-ES" sz="4000" b="1" dirty="0">
                <a:solidFill>
                  <a:srgbClr val="0C1B55"/>
                </a:solidFill>
                <a:latin typeface="Gotham Bold" pitchFamily="50" charset="0"/>
                <a:ea typeface="Arial"/>
                <a:cs typeface="Arial"/>
                <a:sym typeface="Arial"/>
              </a:rPr>
              <a:t> </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3F316AB9-BCCA-1FE4-5077-0311A7CAA76C}"/>
              </a:ext>
            </a:extLst>
          </p:cNvPr>
          <p:cNvGraphicFramePr/>
          <p:nvPr>
            <p:extLst>
              <p:ext uri="{D42A27DB-BD31-4B8C-83A1-F6EECF244321}">
                <p14:modId xmlns:p14="http://schemas.microsoft.com/office/powerpoint/2010/main" val="2590492733"/>
              </p:ext>
            </p:extLst>
          </p:nvPr>
        </p:nvGraphicFramePr>
        <p:xfrm>
          <a:off x="1531098" y="1387929"/>
          <a:ext cx="9437915" cy="4980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3199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8" y="277079"/>
            <a:ext cx="11855519" cy="1638648"/>
          </a:xfrm>
        </p:spPr>
        <p:txBody>
          <a:bodyPr>
            <a:noAutofit/>
          </a:bodyPr>
          <a:lstStyle/>
          <a:p>
            <a:pPr algn="l"/>
            <a:r>
              <a:rPr lang="es-ES" sz="4000" dirty="0">
                <a:solidFill>
                  <a:srgbClr val="0C1B55"/>
                </a:solidFill>
                <a:latin typeface="Gotham Bold" pitchFamily="50" charset="0"/>
                <a:ea typeface="Arial"/>
                <a:cs typeface="Arial"/>
                <a:sym typeface="Arial"/>
              </a:rPr>
              <a:t>Manejo y Almacenamiento de Materiales Peligrosos: Productos de Identidad Engañosa </a:t>
            </a:r>
            <a:endParaRPr lang="en-US" sz="4000" dirty="0">
              <a:solidFill>
                <a:srgbClr val="0C1B55"/>
              </a:solidFill>
              <a:latin typeface="Gotham Bold" pitchFamily="50" charset="0"/>
              <a:cs typeface="Calibri" panose="020F0502020204030204" pitchFamily="34" charset="0"/>
            </a:endParaRPr>
          </a:p>
        </p:txBody>
      </p:sp>
      <p:pic>
        <p:nvPicPr>
          <p:cNvPr id="3" name="Picture 2" descr="A picture containing refrigerator, bottle, indoor, white goods&#10;&#10;Description automatically generated">
            <a:extLst>
              <a:ext uri="{FF2B5EF4-FFF2-40B4-BE49-F238E27FC236}">
                <a16:creationId xmlns:a16="http://schemas.microsoft.com/office/drawing/2014/main" id="{3F22A0E0-1CF4-CF43-DDCA-8B135DE8B637}"/>
              </a:ext>
            </a:extLst>
          </p:cNvPr>
          <p:cNvPicPr>
            <a:picLocks noChangeAspect="1"/>
          </p:cNvPicPr>
          <p:nvPr/>
        </p:nvPicPr>
        <p:blipFill rotWithShape="1">
          <a:blip r:embed="rId4">
            <a:extLst>
              <a:ext uri="{28A0092B-C50C-407E-A947-70E740481C1C}">
                <a14:useLocalDpi xmlns:a14="http://schemas.microsoft.com/office/drawing/2010/main" val="0"/>
              </a:ext>
            </a:extLst>
          </a:blip>
          <a:srcRect t="10666" b="-857"/>
          <a:stretch/>
        </p:blipFill>
        <p:spPr>
          <a:xfrm>
            <a:off x="3941233" y="1455752"/>
            <a:ext cx="4297670" cy="5232245"/>
          </a:xfrm>
          <a:prstGeom prst="rect">
            <a:avLst/>
          </a:prstGeom>
        </p:spPr>
      </p:pic>
    </p:spTree>
    <p:extLst>
      <p:ext uri="{BB962C8B-B14F-4D97-AF65-F5344CB8AC3E}">
        <p14:creationId xmlns:p14="http://schemas.microsoft.com/office/powerpoint/2010/main" val="3513010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440441" y="1379494"/>
            <a:ext cx="9383612" cy="1035838"/>
          </a:xfrm>
        </p:spPr>
        <p:txBody>
          <a:bodyPr>
            <a:normAutofit fontScale="90000"/>
          </a:bodyPr>
          <a:lstStyle/>
          <a:p>
            <a:pPr algn="l"/>
            <a:r>
              <a:rPr lang="es-ES" sz="4400" dirty="0">
                <a:solidFill>
                  <a:srgbClr val="0C1B55"/>
                </a:solidFill>
                <a:latin typeface="Gotham Bold" pitchFamily="50" charset="0"/>
                <a:ea typeface="Arial"/>
                <a:cs typeface="Arial"/>
                <a:sym typeface="Arial"/>
              </a:rPr>
              <a:t>Manejo y Almacenamiento de Materiales Peligrosos: Productos de Identidad Engañosa </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A picture containing bottle, indoor, plastic&#10;&#10;Description automatically generated">
            <a:extLst>
              <a:ext uri="{FF2B5EF4-FFF2-40B4-BE49-F238E27FC236}">
                <a16:creationId xmlns:a16="http://schemas.microsoft.com/office/drawing/2014/main" id="{4918D6A9-8D2D-F271-4854-7C1A660E9A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18"/>
          <a:stretch/>
        </p:blipFill>
        <p:spPr>
          <a:xfrm>
            <a:off x="2791829" y="1858780"/>
            <a:ext cx="5951158" cy="4479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2861292" y="2530243"/>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448551" y="257164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223798" y="4252905"/>
            <a:ext cx="1376901" cy="461665"/>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25792" y="4252906"/>
            <a:ext cx="1791486" cy="461665"/>
          </a:xfrm>
          <a:prstGeom prst="rect">
            <a:avLst/>
          </a:prstGeom>
          <a:solidFill>
            <a:srgbClr val="00A886"/>
          </a:solidFill>
          <a:ln>
            <a:solidFill>
              <a:srgbClr val="00A886"/>
            </a:solidFill>
          </a:ln>
        </p:spPr>
        <p:txBody>
          <a:bodyPr wrap="square" rtlCol="0">
            <a:spAutoFit/>
          </a:bodyPr>
          <a:lstStyle/>
          <a:p>
            <a:pPr algn="ctr"/>
            <a:r>
              <a:rPr lang="en-US" sz="2400" dirty="0" err="1">
                <a:solidFill>
                  <a:schemeClr val="bg1"/>
                </a:solidFill>
                <a:latin typeface="Gotham Book" panose="02000604040000020004" pitchFamily="50" charset="0"/>
              </a:rPr>
              <a:t>Fabuloso</a:t>
            </a:r>
            <a:endParaRPr lang="en-US" sz="2400" dirty="0">
              <a:solidFill>
                <a:schemeClr val="bg1"/>
              </a:solidFill>
              <a:latin typeface="Gotham Book" panose="02000604040000020004" pitchFamily="50" charset="0"/>
            </a:endParaRPr>
          </a:p>
        </p:txBody>
      </p:sp>
      <p:sp>
        <p:nvSpPr>
          <p:cNvPr id="3" name="Google Shape;851;p59">
            <a:extLst>
              <a:ext uri="{FF2B5EF4-FFF2-40B4-BE49-F238E27FC236}">
                <a16:creationId xmlns:a16="http://schemas.microsoft.com/office/drawing/2014/main" id="{6E193CF2-AACC-4CFA-AE3B-46BF65637CB1}"/>
              </a:ext>
            </a:extLst>
          </p:cNvPr>
          <p:cNvSpPr txBox="1"/>
          <p:nvPr/>
        </p:nvSpPr>
        <p:spPr>
          <a:xfrm>
            <a:off x="4299653" y="4222127"/>
            <a:ext cx="1166170" cy="523220"/>
          </a:xfrm>
          <a:prstGeom prst="rect">
            <a:avLst/>
          </a:prstGeom>
          <a:solidFill>
            <a:srgbClr val="00A886"/>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bg1"/>
                </a:solidFill>
                <a:latin typeface="Arial"/>
                <a:ea typeface="Arial"/>
                <a:cs typeface="Arial"/>
                <a:sym typeface="Arial"/>
              </a:rPr>
              <a:t>Jugo</a:t>
            </a:r>
            <a:endParaRPr dirty="0">
              <a:solidFill>
                <a:schemeClr val="bg1"/>
              </a:solidFill>
            </a:endParaRPr>
          </a:p>
        </p:txBody>
      </p:sp>
      <p:sp>
        <p:nvSpPr>
          <p:cNvPr id="5" name="Google Shape;852;p59">
            <a:extLst>
              <a:ext uri="{FF2B5EF4-FFF2-40B4-BE49-F238E27FC236}">
                <a16:creationId xmlns:a16="http://schemas.microsoft.com/office/drawing/2014/main" id="{8245F186-47BF-74FD-EBC0-9E8B61D0C77A}"/>
              </a:ext>
            </a:extLst>
          </p:cNvPr>
          <p:cNvSpPr txBox="1"/>
          <p:nvPr/>
        </p:nvSpPr>
        <p:spPr>
          <a:xfrm>
            <a:off x="5913242" y="4181059"/>
            <a:ext cx="1841156" cy="523220"/>
          </a:xfrm>
          <a:prstGeom prst="rect">
            <a:avLst/>
          </a:prstGeom>
          <a:solidFill>
            <a:srgbClr val="00A886"/>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chemeClr val="bg1"/>
                </a:solidFill>
                <a:latin typeface="Arial"/>
                <a:ea typeface="Arial"/>
                <a:cs typeface="Arial"/>
                <a:sym typeface="Arial"/>
              </a:rPr>
              <a:t>Fabuloso</a:t>
            </a:r>
            <a:endParaRPr sz="2800" b="1"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23506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07802" y="942165"/>
            <a:ext cx="8802389" cy="1035838"/>
          </a:xfrm>
        </p:spPr>
        <p:txBody>
          <a:bodyPr>
            <a:noAutofit/>
          </a:bodyPr>
          <a:lstStyle/>
          <a:p>
            <a:pPr algn="l"/>
            <a:r>
              <a:rPr lang="es-ES" sz="4000" dirty="0">
                <a:solidFill>
                  <a:srgbClr val="0C1B55"/>
                </a:solidFill>
                <a:latin typeface="Gotham Bold" pitchFamily="50" charset="0"/>
                <a:ea typeface="Arial"/>
                <a:cs typeface="Arial"/>
                <a:sym typeface="Arial"/>
              </a:rPr>
              <a:t>Manejo y Almacenamiento de Materiales Peligrosos: Productos de Identidad Engañosa </a:t>
            </a:r>
            <a:endParaRPr lang="en-US" sz="4000" dirty="0">
              <a:solidFill>
                <a:srgbClr val="0C1B55"/>
              </a:solidFill>
              <a:latin typeface="Gotham Bold" pitchFamily="50" charset="0"/>
              <a:cs typeface="Calibri" panose="020F0502020204030204" pitchFamily="34" charset="0"/>
            </a:endParaRP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DF006028-72A1-1035-AEEC-82C0C6CD57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020"/>
          <a:stretch/>
        </p:blipFill>
        <p:spPr>
          <a:xfrm>
            <a:off x="2802829" y="1978002"/>
            <a:ext cx="6386655" cy="4336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979693"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6620272"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682093" y="5383173"/>
            <a:ext cx="1376901" cy="461665"/>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Ex Lax</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951501" y="5383174"/>
            <a:ext cx="1791486" cy="461665"/>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Chocolate</a:t>
            </a:r>
          </a:p>
        </p:txBody>
      </p:sp>
    </p:spTree>
    <p:extLst>
      <p:ext uri="{BB962C8B-B14F-4D97-AF65-F5344CB8AC3E}">
        <p14:creationId xmlns:p14="http://schemas.microsoft.com/office/powerpoint/2010/main" val="25749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30487" y="1310870"/>
            <a:ext cx="11850722" cy="1035838"/>
          </a:xfrm>
        </p:spPr>
        <p:txBody>
          <a:bodyPr>
            <a:normAutofit fontScale="90000"/>
          </a:bodyPr>
          <a:lstStyle/>
          <a:p>
            <a:pPr algn="l"/>
            <a:r>
              <a:rPr lang="es-ES" sz="4400" dirty="0">
                <a:solidFill>
                  <a:srgbClr val="0C1B55"/>
                </a:solidFill>
                <a:latin typeface="Gotham Bold" pitchFamily="50" charset="0"/>
                <a:ea typeface="Arial"/>
                <a:cs typeface="Arial"/>
                <a:sym typeface="Arial"/>
              </a:rPr>
              <a:t>Manejo y Almacenamiento de Materiales Peligrosos: Productos de Identidad Engañosa </a:t>
            </a:r>
            <a:br>
              <a:rPr lang="es-ES" sz="1000" dirty="0"/>
            </a:br>
            <a:endParaRPr lang="en-US" sz="4000" dirty="0">
              <a:solidFill>
                <a:srgbClr val="0C1B55"/>
              </a:solidFill>
              <a:latin typeface="Gotham Bold" pitchFamily="50" charset="0"/>
              <a:cs typeface="Calibri" panose="020F0502020204030204" pitchFamily="34" charset="0"/>
            </a:endParaRP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799" y="232301"/>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wo glass bottles with liquid in them&#10;&#10;Description automatically generated with low confidence">
            <a:extLst>
              <a:ext uri="{FF2B5EF4-FFF2-40B4-BE49-F238E27FC236}">
                <a16:creationId xmlns:a16="http://schemas.microsoft.com/office/drawing/2014/main" id="{B6EC22E8-B644-94C3-3B47-51E4A1ACC9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649"/>
          <a:stretch/>
        </p:blipFill>
        <p:spPr>
          <a:xfrm>
            <a:off x="3080120" y="1474826"/>
            <a:ext cx="6031759" cy="4744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309185" y="2121692"/>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020700" y="3602040"/>
            <a:ext cx="1791487" cy="830997"/>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Jugo de manzana</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379815" y="3602040"/>
            <a:ext cx="1385279" cy="830997"/>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Pine Sol</a:t>
            </a:r>
          </a:p>
        </p:txBody>
      </p:sp>
    </p:spTree>
    <p:extLst>
      <p:ext uri="{BB962C8B-B14F-4D97-AF65-F5344CB8AC3E}">
        <p14:creationId xmlns:p14="http://schemas.microsoft.com/office/powerpoint/2010/main" val="1871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419963"/>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3" y="530386"/>
            <a:ext cx="8802389" cy="1035838"/>
          </a:xfrm>
        </p:spPr>
        <p:txBody>
          <a:bodyPr>
            <a:normAutofit fontScale="90000"/>
          </a:bodyPr>
          <a:lstStyle/>
          <a:p>
            <a:pPr algn="l"/>
            <a:r>
              <a:rPr lang="es-ES" sz="4000" dirty="0">
                <a:solidFill>
                  <a:srgbClr val="0C1B55"/>
                </a:solidFill>
                <a:latin typeface="Gotham Bold" pitchFamily="50" charset="0"/>
                <a:ea typeface="Arial"/>
                <a:cs typeface="Arial"/>
                <a:sym typeface="Arial"/>
              </a:rPr>
              <a:t>Manejo y Almacenamiento de Materiales Peligrosos: Productos de Identidad Engañosa </a:t>
            </a:r>
            <a:endParaRPr lang="en-US" sz="4000" dirty="0">
              <a:solidFill>
                <a:srgbClr val="0C1B55"/>
              </a:solidFill>
              <a:latin typeface="Gotham Bold" pitchFamily="50" charset="0"/>
              <a:cs typeface="Calibri" panose="020F0502020204030204" pitchFamily="34" charset="0"/>
            </a:endParaRP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bottle, indoor, beverage&#10;&#10;Description automatically generated">
            <a:extLst>
              <a:ext uri="{FF2B5EF4-FFF2-40B4-BE49-F238E27FC236}">
                <a16:creationId xmlns:a16="http://schemas.microsoft.com/office/drawing/2014/main" id="{7B28FB5B-F004-0A92-A2AF-7AC62D0A64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71"/>
          <a:stretch/>
        </p:blipFill>
        <p:spPr>
          <a:xfrm>
            <a:off x="2750202" y="1566224"/>
            <a:ext cx="6123970" cy="465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023751"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850455" y="3641167"/>
            <a:ext cx="1791487" cy="830997"/>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Rubbing Alcohol</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96000" y="3641166"/>
            <a:ext cx="1385279" cy="830997"/>
          </a:xfrm>
          <a:prstGeom prst="rect">
            <a:avLst/>
          </a:prstGeom>
          <a:solidFill>
            <a:srgbClr val="00A886"/>
          </a:solidFill>
          <a:ln>
            <a:solidFill>
              <a:srgbClr val="00A886"/>
            </a:solidFill>
          </a:ln>
        </p:spPr>
        <p:txBody>
          <a:bodyPr wrap="square" rtlCol="0">
            <a:spAutoFit/>
          </a:bodyPr>
          <a:lstStyle/>
          <a:p>
            <a:pPr algn="ctr"/>
            <a:endParaRPr lang="en-US" sz="1000" dirty="0">
              <a:solidFill>
                <a:schemeClr val="bg1"/>
              </a:solidFill>
              <a:latin typeface="Gotham Book" panose="02000604040000020004" pitchFamily="50" charset="0"/>
            </a:endParaRPr>
          </a:p>
          <a:p>
            <a:pPr algn="ctr"/>
            <a:r>
              <a:rPr lang="en-US" sz="2400" dirty="0">
                <a:solidFill>
                  <a:schemeClr val="bg1"/>
                </a:solidFill>
                <a:latin typeface="Gotham Book" panose="02000604040000020004" pitchFamily="50" charset="0"/>
              </a:rPr>
              <a:t>Agua</a:t>
            </a:r>
          </a:p>
          <a:p>
            <a:pPr algn="ctr"/>
            <a:endParaRPr lang="en-US" sz="1400" dirty="0">
              <a:solidFill>
                <a:schemeClr val="bg1"/>
              </a:solidFill>
              <a:latin typeface="Gotham Book" panose="02000604040000020004" pitchFamily="50" charset="0"/>
            </a:endParaRPr>
          </a:p>
        </p:txBody>
      </p:sp>
    </p:spTree>
    <p:extLst>
      <p:ext uri="{BB962C8B-B14F-4D97-AF65-F5344CB8AC3E}">
        <p14:creationId xmlns:p14="http://schemas.microsoft.com/office/powerpoint/2010/main" val="40301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710199"/>
            <a:ext cx="11294378" cy="1181448"/>
          </a:xfrm>
        </p:spPr>
        <p:txBody>
          <a:bodyPr>
            <a:noAutofit/>
          </a:bodyPr>
          <a:lstStyle/>
          <a:p>
            <a:pPr algn="l"/>
            <a:r>
              <a:rPr lang="es-ES" sz="4000" dirty="0">
                <a:solidFill>
                  <a:srgbClr val="0C1B55"/>
                </a:solidFill>
                <a:latin typeface="Gotham Bold" pitchFamily="50" charset="0"/>
                <a:ea typeface="Arial"/>
                <a:cs typeface="Arial"/>
                <a:sym typeface="Arial"/>
              </a:rPr>
              <a:t>Manejo y Almacenamiento de Materiales Peligrosos: Control de Envenenamiento Control</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775072" y="1820278"/>
            <a:ext cx="10641855" cy="4708981"/>
          </a:xfrm>
          <a:prstGeom prst="rect">
            <a:avLst/>
          </a:prstGeom>
          <a:noFill/>
        </p:spPr>
        <p:txBody>
          <a:bodyPr wrap="square" rtlCol="0">
            <a:spAutoFit/>
          </a:bodyPr>
          <a:lstStyle/>
          <a:p>
            <a:pPr marL="0" marR="0" lvl="1" indent="0" algn="l" rtl="0">
              <a:spcBef>
                <a:spcPts val="0"/>
              </a:spcBef>
              <a:spcAft>
                <a:spcPts val="0"/>
              </a:spcAft>
              <a:buClr>
                <a:srgbClr val="498500"/>
              </a:buClr>
              <a:buSzPct val="100000"/>
              <a:buFont typeface="Arial"/>
              <a:buNone/>
            </a:pPr>
            <a:r>
              <a:rPr lang="es-ES" sz="2800" b="1" i="0" u="none" strike="noStrike" cap="none" dirty="0">
                <a:solidFill>
                  <a:srgbClr val="0C1B55"/>
                </a:solidFill>
                <a:latin typeface="Gotham Book" panose="02000604040000020004" pitchFamily="50" charset="0"/>
                <a:ea typeface="Arial"/>
                <a:cs typeface="Arial"/>
                <a:sym typeface="Arial"/>
              </a:rPr>
              <a:t>Si usted cree que un niño puede haberse envenenado, llame al Servicio de Control de Envenenamiento: </a:t>
            </a:r>
            <a:endParaRPr lang="es-ES" sz="2000" dirty="0">
              <a:solidFill>
                <a:srgbClr val="0C1B55"/>
              </a:solidFill>
              <a:latin typeface="Gotham Book" panose="02000604040000020004" pitchFamily="50" charset="0"/>
            </a:endParaRPr>
          </a:p>
          <a:p>
            <a:pPr marL="0" marR="0" lvl="1" indent="0" algn="l" rtl="0">
              <a:spcBef>
                <a:spcPts val="0"/>
              </a:spcBef>
              <a:spcAft>
                <a:spcPts val="0"/>
              </a:spcAft>
              <a:buClr>
                <a:srgbClr val="498500"/>
              </a:buClr>
              <a:buSzPct val="100000"/>
              <a:buFont typeface="Arial"/>
              <a:buNone/>
            </a:pPr>
            <a:r>
              <a:rPr lang="es-ES" sz="2800" b="1" i="0" u="none" strike="noStrike" cap="none" dirty="0">
                <a:solidFill>
                  <a:srgbClr val="0C1B55"/>
                </a:solidFill>
                <a:latin typeface="Gotham Book" panose="02000604040000020004" pitchFamily="50" charset="0"/>
                <a:ea typeface="Arial"/>
                <a:cs typeface="Arial"/>
                <a:sym typeface="Arial"/>
              </a:rPr>
              <a:t>1-800-222-1222</a:t>
            </a:r>
          </a:p>
          <a:p>
            <a:pPr marL="0" marR="0" lvl="0" indent="0" rtl="0">
              <a:spcBef>
                <a:spcPts val="0"/>
              </a:spcBef>
              <a:spcAft>
                <a:spcPts val="0"/>
              </a:spcAft>
              <a:buNone/>
            </a:pPr>
            <a:r>
              <a:rPr lang="es-ES" sz="2400" u="sng" dirty="0">
                <a:solidFill>
                  <a:srgbClr val="0C1B55"/>
                </a:solidFill>
                <a:latin typeface="Gotham Book" panose="02000604040000020004" pitchFamily="50" charset="0"/>
                <a:ea typeface="Arial"/>
                <a:cs typeface="Arial"/>
                <a:sym typeface="Arial"/>
              </a:rPr>
              <a:t>Información importante:</a:t>
            </a:r>
            <a:endParaRPr lang="es-ES" sz="2400" dirty="0">
              <a:solidFill>
                <a:srgbClr val="0C1B55"/>
              </a:solidFill>
              <a:latin typeface="Gotham Book" panose="02000604040000020004" pitchFamily="50" charset="0"/>
            </a:endParaRPr>
          </a:p>
          <a:p>
            <a:pPr marL="0" marR="0" lvl="0" indent="0" rtl="0">
              <a:spcBef>
                <a:spcPts val="0"/>
              </a:spcBef>
              <a:spcAft>
                <a:spcPts val="0"/>
              </a:spcAft>
              <a:buNone/>
            </a:pPr>
            <a:endParaRPr lang="es-ES" sz="2400" dirty="0">
              <a:solidFill>
                <a:srgbClr val="0C1B55"/>
              </a:solidFill>
              <a:latin typeface="Gotham Book" panose="02000604040000020004" pitchFamily="50" charset="0"/>
              <a:ea typeface="Arial"/>
              <a:cs typeface="Arial"/>
              <a:sym typeface="Arial"/>
            </a:endParaRPr>
          </a:p>
          <a:p>
            <a:pPr marL="0" marR="0" lvl="0" indent="0" rtl="0">
              <a:spcBef>
                <a:spcPts val="0"/>
              </a:spcBef>
              <a:spcAft>
                <a:spcPts val="0"/>
              </a:spcAft>
              <a:buNone/>
            </a:pPr>
            <a:r>
              <a:rPr lang="es-ES" sz="2400" dirty="0">
                <a:solidFill>
                  <a:srgbClr val="0C1B55"/>
                </a:solidFill>
                <a:latin typeface="Gotham Book" panose="02000604040000020004" pitchFamily="50" charset="0"/>
                <a:ea typeface="Arial"/>
                <a:cs typeface="Arial"/>
                <a:sym typeface="Arial"/>
              </a:rPr>
              <a:t>Peso del niño</a:t>
            </a:r>
            <a:endParaRPr lang="es-ES" sz="2400" dirty="0">
              <a:solidFill>
                <a:srgbClr val="0C1B55"/>
              </a:solidFill>
              <a:latin typeface="Gotham Book" panose="02000604040000020004" pitchFamily="50" charset="0"/>
            </a:endParaRPr>
          </a:p>
          <a:p>
            <a:pPr marL="0" marR="0" lvl="0" indent="0" rtl="0">
              <a:spcBef>
                <a:spcPts val="0"/>
              </a:spcBef>
              <a:spcAft>
                <a:spcPts val="0"/>
              </a:spcAft>
              <a:buNone/>
            </a:pPr>
            <a:r>
              <a:rPr lang="es-ES" sz="2400" dirty="0">
                <a:solidFill>
                  <a:srgbClr val="0C1B55"/>
                </a:solidFill>
                <a:latin typeface="Gotham Book" panose="02000604040000020004" pitchFamily="50" charset="0"/>
                <a:ea typeface="Arial"/>
                <a:cs typeface="Arial"/>
                <a:sym typeface="Arial"/>
              </a:rPr>
              <a:t>Altura del niño</a:t>
            </a:r>
            <a:endParaRPr lang="es-ES" sz="2400" dirty="0">
              <a:solidFill>
                <a:srgbClr val="0C1B55"/>
              </a:solidFill>
              <a:latin typeface="Gotham Book" panose="02000604040000020004" pitchFamily="50" charset="0"/>
            </a:endParaRPr>
          </a:p>
          <a:p>
            <a:pPr marL="0" marR="0" lvl="0" indent="0" rtl="0">
              <a:spcBef>
                <a:spcPts val="0"/>
              </a:spcBef>
              <a:spcAft>
                <a:spcPts val="0"/>
              </a:spcAft>
              <a:buNone/>
            </a:pPr>
            <a:r>
              <a:rPr lang="es-ES" sz="2400" dirty="0">
                <a:solidFill>
                  <a:srgbClr val="0C1B55"/>
                </a:solidFill>
                <a:latin typeface="Gotham Book" panose="02000604040000020004" pitchFamily="50" charset="0"/>
                <a:ea typeface="Arial"/>
                <a:cs typeface="Arial"/>
                <a:sym typeface="Arial"/>
              </a:rPr>
              <a:t>Qué comieron o tocaron</a:t>
            </a:r>
            <a:endParaRPr lang="es-ES" sz="2400" dirty="0">
              <a:solidFill>
                <a:srgbClr val="0C1B55"/>
              </a:solidFill>
              <a:latin typeface="Gotham Book" panose="02000604040000020004" pitchFamily="50" charset="0"/>
            </a:endParaRPr>
          </a:p>
          <a:p>
            <a:pPr marL="0" marR="0" lvl="0" indent="0" rtl="0">
              <a:spcBef>
                <a:spcPts val="0"/>
              </a:spcBef>
              <a:spcAft>
                <a:spcPts val="0"/>
              </a:spcAft>
              <a:buNone/>
            </a:pPr>
            <a:r>
              <a:rPr lang="es-ES" sz="2400" dirty="0">
                <a:solidFill>
                  <a:srgbClr val="0C1B55"/>
                </a:solidFill>
                <a:latin typeface="Gotham Book" panose="02000604040000020004" pitchFamily="50" charset="0"/>
                <a:ea typeface="Arial"/>
                <a:cs typeface="Arial"/>
                <a:sym typeface="Arial"/>
              </a:rPr>
              <a:t>La cantidad consumida</a:t>
            </a:r>
            <a:endParaRPr lang="es-ES" sz="2400" dirty="0">
              <a:solidFill>
                <a:srgbClr val="0C1B55"/>
              </a:solidFill>
              <a:latin typeface="Gotham Book" panose="02000604040000020004" pitchFamily="50" charset="0"/>
            </a:endParaRPr>
          </a:p>
          <a:p>
            <a:pPr marL="0" marR="0" lvl="0" indent="0" rtl="0">
              <a:spcBef>
                <a:spcPts val="0"/>
              </a:spcBef>
              <a:spcAft>
                <a:spcPts val="0"/>
              </a:spcAft>
              <a:buNone/>
            </a:pPr>
            <a:r>
              <a:rPr lang="es-ES" sz="2400" dirty="0">
                <a:solidFill>
                  <a:srgbClr val="0C1B55"/>
                </a:solidFill>
                <a:latin typeface="Gotham Book" panose="02000604040000020004" pitchFamily="50" charset="0"/>
                <a:ea typeface="Arial"/>
                <a:cs typeface="Arial"/>
                <a:sym typeface="Arial"/>
              </a:rPr>
              <a:t>En qué parte del cuerpo tocó</a:t>
            </a:r>
            <a:endParaRPr lang="es-ES" sz="2400" dirty="0">
              <a:solidFill>
                <a:srgbClr val="0C1B55"/>
              </a:solidFill>
              <a:latin typeface="Gotham Book" panose="02000604040000020004" pitchFamily="50" charset="0"/>
            </a:endParaRPr>
          </a:p>
          <a:p>
            <a:pPr marL="0" marR="0" lvl="0" indent="0" rtl="0">
              <a:spcBef>
                <a:spcPts val="0"/>
              </a:spcBef>
              <a:spcAft>
                <a:spcPts val="0"/>
              </a:spcAft>
              <a:buNone/>
            </a:pPr>
            <a:r>
              <a:rPr lang="es-ES" sz="2400" dirty="0">
                <a:solidFill>
                  <a:srgbClr val="0C1B55"/>
                </a:solidFill>
                <a:latin typeface="Gotham Book" panose="02000604040000020004" pitchFamily="50" charset="0"/>
                <a:ea typeface="Arial"/>
                <a:cs typeface="Arial"/>
                <a:sym typeface="Arial"/>
              </a:rPr>
              <a:t>Cuándo fue consumido o tocado </a:t>
            </a:r>
          </a:p>
          <a:p>
            <a:pPr marL="342900" indent="-342900">
              <a:spcAft>
                <a:spcPts val="2400"/>
              </a:spcAft>
              <a:buClr>
                <a:srgbClr val="00A886"/>
              </a:buClr>
              <a:buFont typeface="Wingdings" panose="05000000000000000000" pitchFamily="2" charset="2"/>
              <a:buChar char="§"/>
            </a:pPr>
            <a:endParaRPr lang="en-US" sz="2400" dirty="0">
              <a:solidFill>
                <a:srgbClr val="0C1B55"/>
              </a:solidFill>
              <a:latin typeface="Gotham Book" panose="02000604040000020004" pitchFamily="50" charset="0"/>
            </a:endParaRPr>
          </a:p>
        </p:txBody>
      </p:sp>
      <p:grpSp>
        <p:nvGrpSpPr>
          <p:cNvPr id="14" name="Group 13">
            <a:extLst>
              <a:ext uri="{FF2B5EF4-FFF2-40B4-BE49-F238E27FC236}">
                <a16:creationId xmlns:a16="http://schemas.microsoft.com/office/drawing/2014/main" id="{8429A3E9-75D1-B1BC-863B-139F56048D8A}"/>
              </a:ext>
            </a:extLst>
          </p:cNvPr>
          <p:cNvGrpSpPr/>
          <p:nvPr/>
        </p:nvGrpSpPr>
        <p:grpSpPr>
          <a:xfrm>
            <a:off x="8024307" y="3258330"/>
            <a:ext cx="1084752" cy="2810772"/>
            <a:chOff x="1242595" y="2720002"/>
            <a:chExt cx="1084752" cy="2810772"/>
          </a:xfrm>
        </p:grpSpPr>
        <p:pic>
          <p:nvPicPr>
            <p:cNvPr id="6" name="Graphic 5" descr="Scale with solid fill">
              <a:extLst>
                <a:ext uri="{FF2B5EF4-FFF2-40B4-BE49-F238E27FC236}">
                  <a16:creationId xmlns:a16="http://schemas.microsoft.com/office/drawing/2014/main" id="{C024FEC0-24BD-73C0-3D13-B5BFCC92A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2595" y="2720002"/>
              <a:ext cx="723901" cy="723901"/>
            </a:xfrm>
            <a:prstGeom prst="rect">
              <a:avLst/>
            </a:prstGeom>
          </p:spPr>
        </p:pic>
        <p:grpSp>
          <p:nvGrpSpPr>
            <p:cNvPr id="13" name="Group 12">
              <a:extLst>
                <a:ext uri="{FF2B5EF4-FFF2-40B4-BE49-F238E27FC236}">
                  <a16:creationId xmlns:a16="http://schemas.microsoft.com/office/drawing/2014/main" id="{2F32F840-1C0E-2588-9219-8947C2603FD9}"/>
                </a:ext>
              </a:extLst>
            </p:cNvPr>
            <p:cNvGrpSpPr/>
            <p:nvPr/>
          </p:nvGrpSpPr>
          <p:grpSpPr>
            <a:xfrm>
              <a:off x="1242595" y="3439572"/>
              <a:ext cx="1084752" cy="2091202"/>
              <a:chOff x="1242595" y="3439572"/>
              <a:chExt cx="1084752" cy="2091202"/>
            </a:xfrm>
          </p:grpSpPr>
          <p:pic>
            <p:nvPicPr>
              <p:cNvPr id="8" name="Graphic 7" descr="Alterations &amp; Tailoring with solid fill">
                <a:extLst>
                  <a:ext uri="{FF2B5EF4-FFF2-40B4-BE49-F238E27FC236}">
                    <a16:creationId xmlns:a16="http://schemas.microsoft.com/office/drawing/2014/main" id="{EC96941D-135E-5E82-CB70-1936A2BB7C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2595" y="4125388"/>
                <a:ext cx="723901" cy="723901"/>
              </a:xfrm>
              <a:prstGeom prst="rect">
                <a:avLst/>
              </a:prstGeom>
            </p:spPr>
          </p:pic>
          <p:pic>
            <p:nvPicPr>
              <p:cNvPr id="10" name="Graphic 9" descr="Clock with solid fill">
                <a:extLst>
                  <a:ext uri="{FF2B5EF4-FFF2-40B4-BE49-F238E27FC236}">
                    <a16:creationId xmlns:a16="http://schemas.microsoft.com/office/drawing/2014/main" id="{D25DD78C-C107-8A9E-B5DB-F02ED78072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3446" y="3439572"/>
                <a:ext cx="723901" cy="723901"/>
              </a:xfrm>
              <a:prstGeom prst="rect">
                <a:avLst/>
              </a:prstGeom>
            </p:spPr>
          </p:pic>
          <p:pic>
            <p:nvPicPr>
              <p:cNvPr id="12" name="Graphic 11" descr="Clipboard Checked with solid fill">
                <a:extLst>
                  <a:ext uri="{FF2B5EF4-FFF2-40B4-BE49-F238E27FC236}">
                    <a16:creationId xmlns:a16="http://schemas.microsoft.com/office/drawing/2014/main" id="{5BFAF6FB-C6AC-AE8A-24EC-2C240CFAD1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03446" y="4806873"/>
                <a:ext cx="723901" cy="723901"/>
              </a:xfrm>
              <a:prstGeom prst="rect">
                <a:avLst/>
              </a:prstGeom>
            </p:spPr>
          </p:pic>
        </p:grpSp>
      </p:grpSp>
    </p:spTree>
    <p:extLst>
      <p:ext uri="{BB962C8B-B14F-4D97-AF65-F5344CB8AC3E}">
        <p14:creationId xmlns:p14="http://schemas.microsoft.com/office/powerpoint/2010/main" val="3248743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99803"/>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8240" y="321251"/>
            <a:ext cx="11855519" cy="1638648"/>
          </a:xfrm>
        </p:spPr>
        <p:txBody>
          <a:bodyPr>
            <a:noAutofit/>
          </a:bodyPr>
          <a:lstStyle/>
          <a:p>
            <a:pPr algn="l"/>
            <a:r>
              <a:rPr lang="es-ES" sz="4000" dirty="0">
                <a:solidFill>
                  <a:srgbClr val="0C1B55"/>
                </a:solidFill>
                <a:latin typeface="Gotham Bold" pitchFamily="50" charset="0"/>
                <a:ea typeface="Arial"/>
                <a:cs typeface="Arial"/>
                <a:sym typeface="Arial"/>
              </a:rPr>
              <a:t>Manejo y Almacenamiento de Materiales Peligrosos: ¿Mito o realidad?</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6" name="TextBox 5">
            <a:extLst>
              <a:ext uri="{FF2B5EF4-FFF2-40B4-BE49-F238E27FC236}">
                <a16:creationId xmlns:a16="http://schemas.microsoft.com/office/drawing/2014/main" id="{891FDA2E-F9EA-AD70-9319-FBEAE5D6C027}"/>
              </a:ext>
            </a:extLst>
          </p:cNvPr>
          <p:cNvSpPr txBox="1"/>
          <p:nvPr/>
        </p:nvSpPr>
        <p:spPr>
          <a:xfrm>
            <a:off x="414864" y="2312081"/>
            <a:ext cx="4005586" cy="2677656"/>
          </a:xfrm>
          <a:prstGeom prst="rect">
            <a:avLst/>
          </a:prstGeom>
          <a:noFill/>
        </p:spPr>
        <p:txBody>
          <a:bodyPr wrap="square" rtlCol="0">
            <a:spAutoFit/>
          </a:bodyPr>
          <a:lstStyle/>
          <a:p>
            <a:r>
              <a:rPr lang="en-US" sz="2800" b="1" dirty="0">
                <a:latin typeface="Gotham Book" panose="02000604040000020004" pitchFamily="50" charset="0"/>
              </a:rPr>
              <a:t>Myth or Fact?</a:t>
            </a:r>
          </a:p>
          <a:p>
            <a:endParaRPr lang="en-US" sz="2800" b="1" dirty="0">
              <a:latin typeface="Gotham Book" panose="02000604040000020004" pitchFamily="50" charset="0"/>
            </a:endParaRPr>
          </a:p>
          <a:p>
            <a:r>
              <a:rPr lang="es-ES" sz="2800" dirty="0">
                <a:solidFill>
                  <a:schemeClr val="dk1"/>
                </a:solidFill>
                <a:latin typeface="Gotham Book" panose="02000604040000020004" pitchFamily="50" charset="0"/>
                <a:ea typeface="Calibri"/>
                <a:cs typeface="Calibri"/>
                <a:sym typeface="Calibri"/>
              </a:rPr>
              <a:t>Si ingiero veneno, debería provocarme el vómito.</a:t>
            </a:r>
          </a:p>
          <a:p>
            <a:endParaRPr lang="en-US" sz="2800" dirty="0">
              <a:latin typeface="Gotham Book" panose="02000604040000020004" pitchFamily="50" charset="0"/>
            </a:endParaRPr>
          </a:p>
        </p:txBody>
      </p:sp>
      <p:pic>
        <p:nvPicPr>
          <p:cNvPr id="7" name="Picture 6" descr="A picture containing timeline&#10;&#10;Description automatically generated">
            <a:extLst>
              <a:ext uri="{FF2B5EF4-FFF2-40B4-BE49-F238E27FC236}">
                <a16:creationId xmlns:a16="http://schemas.microsoft.com/office/drawing/2014/main" id="{7FB87851-2302-09AB-2AD6-27B06E04AB50}"/>
              </a:ext>
            </a:extLst>
          </p:cNvPr>
          <p:cNvPicPr>
            <a:picLocks noChangeAspect="1"/>
          </p:cNvPicPr>
          <p:nvPr/>
        </p:nvPicPr>
        <p:blipFill rotWithShape="1">
          <a:blip r:embed="rId4">
            <a:extLst>
              <a:ext uri="{28A0092B-C50C-407E-A947-70E740481C1C}">
                <a14:useLocalDpi xmlns:a14="http://schemas.microsoft.com/office/drawing/2010/main" val="0"/>
              </a:ext>
            </a:extLst>
          </a:blip>
          <a:srcRect t="6746"/>
          <a:stretch/>
        </p:blipFill>
        <p:spPr>
          <a:xfrm>
            <a:off x="4955103" y="1355056"/>
            <a:ext cx="5951095" cy="5549610"/>
          </a:xfrm>
          <a:prstGeom prst="rect">
            <a:avLst/>
          </a:prstGeom>
        </p:spPr>
      </p:pic>
      <p:sp>
        <p:nvSpPr>
          <p:cNvPr id="3" name="Google Shape;929;p64">
            <a:extLst>
              <a:ext uri="{FF2B5EF4-FFF2-40B4-BE49-F238E27FC236}">
                <a16:creationId xmlns:a16="http://schemas.microsoft.com/office/drawing/2014/main" id="{6D52C97F-B35F-BDF5-AD0F-88650A1330A6}"/>
              </a:ext>
            </a:extLst>
          </p:cNvPr>
          <p:cNvSpPr txBox="1"/>
          <p:nvPr/>
        </p:nvSpPr>
        <p:spPr>
          <a:xfrm>
            <a:off x="5123344" y="1568248"/>
            <a:ext cx="4881786" cy="461665"/>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Calibri"/>
                <a:ea typeface="Calibri"/>
                <a:cs typeface="Calibri"/>
                <a:sym typeface="Calibri"/>
              </a:rPr>
              <a:t>Centro de </a:t>
            </a:r>
            <a:r>
              <a:rPr lang="en-US" sz="2400" b="1" dirty="0" err="1">
                <a:solidFill>
                  <a:schemeClr val="lt1"/>
                </a:solidFill>
                <a:latin typeface="Calibri"/>
                <a:ea typeface="Calibri"/>
                <a:cs typeface="Calibri"/>
                <a:sym typeface="Calibri"/>
              </a:rPr>
              <a:t>Intoxicaciones</a:t>
            </a:r>
            <a:r>
              <a:rPr lang="en-US" sz="2400" b="1" dirty="0">
                <a:solidFill>
                  <a:schemeClr val="lt1"/>
                </a:solidFill>
                <a:latin typeface="Calibri"/>
                <a:ea typeface="Calibri"/>
                <a:cs typeface="Calibri"/>
                <a:sym typeface="Calibri"/>
              </a:rPr>
              <a:t> de Missouri</a:t>
            </a:r>
            <a:endParaRPr dirty="0"/>
          </a:p>
        </p:txBody>
      </p:sp>
      <p:sp>
        <p:nvSpPr>
          <p:cNvPr id="4" name="Google Shape;930;p64">
            <a:extLst>
              <a:ext uri="{FF2B5EF4-FFF2-40B4-BE49-F238E27FC236}">
                <a16:creationId xmlns:a16="http://schemas.microsoft.com/office/drawing/2014/main" id="{78BBAE66-9690-AB76-ED06-E0161EAF667A}"/>
              </a:ext>
            </a:extLst>
          </p:cNvPr>
          <p:cNvSpPr txBox="1"/>
          <p:nvPr/>
        </p:nvSpPr>
        <p:spPr>
          <a:xfrm>
            <a:off x="6575505" y="1995148"/>
            <a:ext cx="1977464" cy="369332"/>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MITO VS REALIDAD</a:t>
            </a:r>
            <a:endParaRPr/>
          </a:p>
        </p:txBody>
      </p:sp>
      <p:sp>
        <p:nvSpPr>
          <p:cNvPr id="5" name="Google Shape;927;p64">
            <a:extLst>
              <a:ext uri="{FF2B5EF4-FFF2-40B4-BE49-F238E27FC236}">
                <a16:creationId xmlns:a16="http://schemas.microsoft.com/office/drawing/2014/main" id="{EC4266BF-C4B7-CDD4-D1F9-6177D5396E85}"/>
              </a:ext>
            </a:extLst>
          </p:cNvPr>
          <p:cNvSpPr txBox="1"/>
          <p:nvPr/>
        </p:nvSpPr>
        <p:spPr>
          <a:xfrm>
            <a:off x="5240078" y="3329979"/>
            <a:ext cx="1977463" cy="73862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Si </a:t>
            </a:r>
            <a:r>
              <a:rPr lang="en-US" sz="1400" dirty="0" err="1">
                <a:solidFill>
                  <a:schemeClr val="dk1"/>
                </a:solidFill>
                <a:latin typeface="Calibri"/>
                <a:ea typeface="Calibri"/>
                <a:cs typeface="Calibri"/>
                <a:sym typeface="Calibri"/>
              </a:rPr>
              <a:t>ingiero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veneno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debería</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provocarme</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el</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vómito</a:t>
            </a:r>
            <a:r>
              <a:rPr lang="en-US" sz="1400" dirty="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p:txBody>
      </p:sp>
      <p:sp>
        <p:nvSpPr>
          <p:cNvPr id="8" name="Google Shape;928;p64">
            <a:extLst>
              <a:ext uri="{FF2B5EF4-FFF2-40B4-BE49-F238E27FC236}">
                <a16:creationId xmlns:a16="http://schemas.microsoft.com/office/drawing/2014/main" id="{96FD9F46-5D14-81DC-1EA5-3B339106879C}"/>
              </a:ext>
            </a:extLst>
          </p:cNvPr>
          <p:cNvSpPr txBox="1"/>
          <p:nvPr/>
        </p:nvSpPr>
        <p:spPr>
          <a:xfrm>
            <a:off x="7809875" y="3345030"/>
            <a:ext cx="3096323" cy="18158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Los </a:t>
            </a:r>
            <a:r>
              <a:rPr lang="en-US" sz="1400" dirty="0" err="1">
                <a:solidFill>
                  <a:schemeClr val="dk1"/>
                </a:solidFill>
                <a:latin typeface="Calibri"/>
                <a:ea typeface="Calibri"/>
                <a:cs typeface="Calibri"/>
                <a:sym typeface="Calibri"/>
              </a:rPr>
              <a:t>centros</a:t>
            </a:r>
            <a:r>
              <a:rPr lang="en-US" sz="1400" dirty="0">
                <a:solidFill>
                  <a:schemeClr val="dk1"/>
                </a:solidFill>
                <a:latin typeface="Calibri"/>
                <a:ea typeface="Calibri"/>
                <a:cs typeface="Calibri"/>
                <a:sym typeface="Calibri"/>
              </a:rPr>
              <a:t> de </a:t>
            </a:r>
            <a:r>
              <a:rPr lang="en-US" sz="1400" dirty="0" err="1">
                <a:solidFill>
                  <a:schemeClr val="dk1"/>
                </a:solidFill>
                <a:latin typeface="Calibri"/>
                <a:ea typeface="Calibri"/>
                <a:cs typeface="Calibri"/>
                <a:sym typeface="Calibri"/>
              </a:rPr>
              <a:t>envenenamiento</a:t>
            </a:r>
            <a:r>
              <a:rPr lang="en-US" sz="1400" dirty="0">
                <a:solidFill>
                  <a:schemeClr val="dk1"/>
                </a:solidFill>
                <a:latin typeface="Calibri"/>
                <a:ea typeface="Calibri"/>
                <a:cs typeface="Calibri"/>
                <a:sym typeface="Calibri"/>
              </a:rPr>
              <a:t> NO </a:t>
            </a:r>
            <a:r>
              <a:rPr lang="en-US" sz="1400" dirty="0" err="1">
                <a:solidFill>
                  <a:schemeClr val="dk1"/>
                </a:solidFill>
                <a:latin typeface="Calibri"/>
                <a:ea typeface="Calibri"/>
                <a:cs typeface="Calibri"/>
                <a:sym typeface="Calibri"/>
              </a:rPr>
              <a:t>recomiendan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inducir</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el</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vómito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ningún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caso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Provocar</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el</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vómito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puede</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dañar</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los</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tejidos</a:t>
            </a:r>
            <a:r>
              <a:rPr lang="en-US" sz="1400" dirty="0">
                <a:solidFill>
                  <a:schemeClr val="dk1"/>
                </a:solidFill>
                <a:latin typeface="Calibri"/>
                <a:ea typeface="Calibri"/>
                <a:cs typeface="Calibri"/>
                <a:sym typeface="Calibri"/>
              </a:rPr>
              <a:t> de la boca y la </a:t>
            </a:r>
            <a:r>
              <a:rPr lang="en-US" sz="1400" dirty="0" err="1">
                <a:solidFill>
                  <a:schemeClr val="dk1"/>
                </a:solidFill>
                <a:latin typeface="Calibri"/>
                <a:ea typeface="Calibri"/>
                <a:cs typeface="Calibri"/>
                <a:sym typeface="Calibri"/>
              </a:rPr>
              <a:t>garganta</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empeorar</a:t>
            </a:r>
            <a:r>
              <a:rPr lang="en-US" sz="1400" dirty="0">
                <a:solidFill>
                  <a:schemeClr val="dk1"/>
                </a:solidFill>
                <a:latin typeface="Calibri"/>
                <a:ea typeface="Calibri"/>
                <a:cs typeface="Calibri"/>
                <a:sym typeface="Calibri"/>
              </a:rPr>
              <a:t> las </a:t>
            </a:r>
            <a:r>
              <a:rPr lang="en-US" sz="1400" dirty="0" err="1">
                <a:solidFill>
                  <a:schemeClr val="dk1"/>
                </a:solidFill>
                <a:latin typeface="Calibri"/>
                <a:ea typeface="Calibri"/>
                <a:cs typeface="Calibri"/>
                <a:sym typeface="Calibri"/>
              </a:rPr>
              <a:t>quemaduras</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químicas</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en</a:t>
            </a:r>
            <a:r>
              <a:rPr lang="en-US" sz="1400" dirty="0">
                <a:solidFill>
                  <a:schemeClr val="dk1"/>
                </a:solidFill>
                <a:latin typeface="Calibri"/>
                <a:ea typeface="Calibri"/>
                <a:cs typeface="Calibri"/>
                <a:sym typeface="Calibri"/>
              </a:rPr>
              <a:t> la </a:t>
            </a:r>
            <a:r>
              <a:rPr lang="en-US" sz="1400" dirty="0" err="1">
                <a:solidFill>
                  <a:schemeClr val="dk1"/>
                </a:solidFill>
                <a:latin typeface="Calibri"/>
                <a:ea typeface="Calibri"/>
                <a:cs typeface="Calibri"/>
                <a:sym typeface="Calibri"/>
              </a:rPr>
              <a:t>garganta</a:t>
            </a:r>
            <a:r>
              <a:rPr lang="en-US" sz="1400" dirty="0">
                <a:solidFill>
                  <a:schemeClr val="dk1"/>
                </a:solidFill>
                <a:latin typeface="Calibri"/>
                <a:ea typeface="Calibri"/>
                <a:cs typeface="Calibri"/>
                <a:sym typeface="Calibri"/>
              </a:rPr>
              <a:t> y </a:t>
            </a:r>
            <a:r>
              <a:rPr lang="en-US" sz="1400" dirty="0" err="1">
                <a:solidFill>
                  <a:schemeClr val="dk1"/>
                </a:solidFill>
                <a:latin typeface="Calibri"/>
                <a:ea typeface="Calibri"/>
                <a:cs typeface="Calibri"/>
                <a:sym typeface="Calibri"/>
              </a:rPr>
              <a:t>provocar</a:t>
            </a:r>
            <a:r>
              <a:rPr lang="en-US" sz="1400" dirty="0">
                <a:solidFill>
                  <a:schemeClr val="dk1"/>
                </a:solidFill>
                <a:latin typeface="Calibri"/>
                <a:ea typeface="Calibri"/>
                <a:cs typeface="Calibri"/>
                <a:sym typeface="Calibri"/>
              </a:rPr>
              <a:t> la </a:t>
            </a:r>
            <a:r>
              <a:rPr lang="en-US" sz="1400" dirty="0" err="1">
                <a:solidFill>
                  <a:schemeClr val="dk1"/>
                </a:solidFill>
                <a:latin typeface="Calibri"/>
                <a:ea typeface="Calibri"/>
                <a:cs typeface="Calibri"/>
                <a:sym typeface="Calibri"/>
              </a:rPr>
              <a:t>aspiración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inhalación</a:t>
            </a:r>
            <a:r>
              <a:rPr lang="en-US" sz="1400" dirty="0">
                <a:solidFill>
                  <a:schemeClr val="dk1"/>
                </a:solidFill>
                <a:latin typeface="Calibri"/>
                <a:ea typeface="Calibri"/>
                <a:cs typeface="Calibri"/>
                <a:sym typeface="Calibri"/>
              </a:rPr>
              <a:t> del </a:t>
            </a:r>
            <a:r>
              <a:rPr lang="en-US" sz="1400" dirty="0" err="1">
                <a:solidFill>
                  <a:schemeClr val="dk1"/>
                </a:solidFill>
                <a:latin typeface="Calibri"/>
                <a:ea typeface="Calibri"/>
                <a:cs typeface="Calibri"/>
                <a:sym typeface="Calibri"/>
              </a:rPr>
              <a:t>vómito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en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los</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pulmones</a:t>
            </a:r>
            <a:r>
              <a:rPr lang="en-US" sz="1400" dirty="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p:txBody>
      </p:sp>
      <p:sp>
        <p:nvSpPr>
          <p:cNvPr id="9" name="Google Shape;931;p64">
            <a:extLst>
              <a:ext uri="{FF2B5EF4-FFF2-40B4-BE49-F238E27FC236}">
                <a16:creationId xmlns:a16="http://schemas.microsoft.com/office/drawing/2014/main" id="{18754066-4BC5-DE2B-088C-07ACB0A6D1FE}"/>
              </a:ext>
            </a:extLst>
          </p:cNvPr>
          <p:cNvSpPr txBox="1"/>
          <p:nvPr/>
        </p:nvSpPr>
        <p:spPr>
          <a:xfrm>
            <a:off x="5579303" y="2823933"/>
            <a:ext cx="1106309"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C1B55"/>
                </a:solidFill>
                <a:latin typeface="Gotham Bold" pitchFamily="50" charset="0"/>
                <a:ea typeface="Calibri"/>
                <a:cs typeface="Calibri"/>
                <a:sym typeface="Calibri"/>
              </a:rPr>
              <a:t>MITOS</a:t>
            </a:r>
            <a:endParaRPr sz="2000" dirty="0">
              <a:solidFill>
                <a:srgbClr val="0C1B55"/>
              </a:solidFill>
              <a:latin typeface="Gotham Bold" pitchFamily="50" charset="0"/>
            </a:endParaRPr>
          </a:p>
        </p:txBody>
      </p:sp>
      <p:sp>
        <p:nvSpPr>
          <p:cNvPr id="10" name="Google Shape;932;p64">
            <a:extLst>
              <a:ext uri="{FF2B5EF4-FFF2-40B4-BE49-F238E27FC236}">
                <a16:creationId xmlns:a16="http://schemas.microsoft.com/office/drawing/2014/main" id="{7F8AEF32-4D33-36B9-A485-356641958BD9}"/>
              </a:ext>
            </a:extLst>
          </p:cNvPr>
          <p:cNvSpPr txBox="1"/>
          <p:nvPr/>
        </p:nvSpPr>
        <p:spPr>
          <a:xfrm>
            <a:off x="8498783" y="2868299"/>
            <a:ext cx="1977464"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C1B55"/>
                </a:solidFill>
                <a:latin typeface="Gotham Bold" pitchFamily="50" charset="0"/>
                <a:ea typeface="Calibri"/>
                <a:cs typeface="Calibri"/>
                <a:sym typeface="Calibri"/>
              </a:rPr>
              <a:t>REALIDAD</a:t>
            </a:r>
            <a:endParaRPr sz="2000" dirty="0">
              <a:solidFill>
                <a:srgbClr val="0C1B55"/>
              </a:solidFill>
              <a:latin typeface="Gotham Bold" pitchFamily="50" charset="0"/>
            </a:endParaRPr>
          </a:p>
        </p:txBody>
      </p:sp>
    </p:spTree>
    <p:extLst>
      <p:ext uri="{BB962C8B-B14F-4D97-AF65-F5344CB8AC3E}">
        <p14:creationId xmlns:p14="http://schemas.microsoft.com/office/powerpoint/2010/main" val="25106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5" name="Title 1">
            <a:extLst>
              <a:ext uri="{FF2B5EF4-FFF2-40B4-BE49-F238E27FC236}">
                <a16:creationId xmlns:a16="http://schemas.microsoft.com/office/drawing/2014/main" id="{2ED0274E-77CF-B79A-FAFF-76D9D89B78A9}"/>
              </a:ext>
            </a:extLst>
          </p:cNvPr>
          <p:cNvSpPr txBox="1">
            <a:spLocks/>
          </p:cNvSpPr>
          <p:nvPr/>
        </p:nvSpPr>
        <p:spPr>
          <a:xfrm>
            <a:off x="969832" y="4792031"/>
            <a:ext cx="11317941" cy="1031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b="1" dirty="0">
                <a:solidFill>
                  <a:srgbClr val="0C1B55"/>
                </a:solidFill>
                <a:latin typeface="Gotham Book" panose="02000604040000020004" pitchFamily="50" charset="0"/>
                <a:ea typeface="Arial"/>
                <a:cs typeface="Arial"/>
                <a:sym typeface="Arial"/>
              </a:rPr>
              <a:t>Por favor, </a:t>
            </a:r>
            <a:r>
              <a:rPr lang="en-US" sz="2800" b="1" dirty="0" err="1">
                <a:solidFill>
                  <a:srgbClr val="0C1B55"/>
                </a:solidFill>
                <a:latin typeface="Gotham Book" panose="02000604040000020004" pitchFamily="50" charset="0"/>
                <a:ea typeface="Arial"/>
                <a:cs typeface="Arial"/>
                <a:sym typeface="Arial"/>
              </a:rPr>
              <a:t>regrese</a:t>
            </a:r>
            <a:r>
              <a:rPr lang="en-US" sz="2800" b="1" dirty="0">
                <a:solidFill>
                  <a:srgbClr val="0C1B55"/>
                </a:solidFill>
                <a:latin typeface="Gotham Book" panose="02000604040000020004" pitchFamily="50" charset="0"/>
                <a:ea typeface="Arial"/>
                <a:cs typeface="Arial"/>
                <a:sym typeface="Arial"/>
              </a:rPr>
              <a:t> </a:t>
            </a:r>
            <a:r>
              <a:rPr lang="en-US" sz="2800" b="1" dirty="0" err="1">
                <a:solidFill>
                  <a:srgbClr val="0C1B55"/>
                </a:solidFill>
                <a:latin typeface="Gotham Book" panose="02000604040000020004" pitchFamily="50" charset="0"/>
                <a:ea typeface="Arial"/>
                <a:cs typeface="Arial"/>
                <a:sym typeface="Arial"/>
              </a:rPr>
              <a:t>en</a:t>
            </a:r>
            <a:r>
              <a:rPr lang="en-US" sz="2800" b="1" dirty="0">
                <a:solidFill>
                  <a:srgbClr val="0C1B55"/>
                </a:solidFill>
                <a:latin typeface="Gotham Book" panose="02000604040000020004" pitchFamily="50" charset="0"/>
                <a:ea typeface="Arial"/>
                <a:cs typeface="Arial"/>
                <a:sym typeface="Arial"/>
              </a:rPr>
              <a:t> 5 </a:t>
            </a:r>
            <a:r>
              <a:rPr lang="en-US" sz="2800" b="1" dirty="0" err="1">
                <a:solidFill>
                  <a:srgbClr val="0C1B55"/>
                </a:solidFill>
                <a:latin typeface="Gotham Book" panose="02000604040000020004" pitchFamily="50" charset="0"/>
                <a:ea typeface="Arial"/>
                <a:cs typeface="Arial"/>
                <a:sym typeface="Arial"/>
              </a:rPr>
              <a:t>minutos</a:t>
            </a:r>
            <a:r>
              <a:rPr lang="en-US" sz="2800" b="1" dirty="0">
                <a:solidFill>
                  <a:srgbClr val="0C1B55"/>
                </a:solidFill>
                <a:latin typeface="Gotham Book" panose="02000604040000020004" pitchFamily="50" charset="0"/>
                <a:ea typeface="Arial"/>
                <a:cs typeface="Arial"/>
                <a:sym typeface="Arial"/>
              </a:rPr>
              <a:t> </a:t>
            </a:r>
            <a:endParaRPr lang="en-US" sz="2800" dirty="0">
              <a:solidFill>
                <a:srgbClr val="0C1B55"/>
              </a:solidFill>
              <a:latin typeface="Gotham Book" panose="02000604040000020004" pitchFamily="50" charset="0"/>
              <a:ea typeface="Arial"/>
              <a:cs typeface="Arial"/>
              <a:sym typeface="Arial"/>
            </a:endParaRPr>
          </a:p>
          <a:p>
            <a:pPr>
              <a:spcAft>
                <a:spcPts val="1200"/>
              </a:spcAft>
            </a:pPr>
            <a:endParaRPr lang="en-US" sz="2800" dirty="0">
              <a:solidFill>
                <a:srgbClr val="0C1B55"/>
              </a:solidFill>
              <a:latin typeface="Gotham Book" panose="02000604040000020004" pitchFamily="50" charset="0"/>
              <a:cs typeface="Calibri" panose="020F0502020204030204" pitchFamily="34" charset="0"/>
            </a:endParaRPr>
          </a:p>
          <a:p>
            <a:pPr>
              <a:spcAft>
                <a:spcPts val="1200"/>
              </a:spcAft>
            </a:pPr>
            <a:r>
              <a:rPr lang="en-US" sz="2400" dirty="0">
                <a:solidFill>
                  <a:srgbClr val="0C1B55"/>
                </a:solidFill>
                <a:latin typeface="Gotham Book" panose="02000604040000020004" pitchFamily="50" charset="0"/>
                <a:cs typeface="Calibri" panose="020F0502020204030204" pitchFamily="34" charset="0"/>
              </a:rPr>
              <a:t> </a:t>
            </a: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969832" y="4076693"/>
            <a:ext cx="4204926" cy="7132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4400" b="1" dirty="0">
                <a:solidFill>
                  <a:srgbClr val="0C1B55"/>
                </a:solidFill>
                <a:latin typeface="Gotham Bold" pitchFamily="50" charset="0"/>
                <a:ea typeface="Arial"/>
                <a:cs typeface="Arial"/>
                <a:sym typeface="Arial"/>
              </a:rPr>
              <a:t>Descanso</a:t>
            </a:r>
            <a:br>
              <a:rPr lang="en-US" sz="1200" dirty="0"/>
            </a:br>
            <a:endParaRPr kumimoji="0" lang="en-US" sz="4000" b="0" i="0" u="none" strike="noStrike" kern="1200" cap="none" spc="0" normalizeH="0" baseline="0" noProof="0" dirty="0">
              <a:ln>
                <a:noFill/>
              </a:ln>
              <a:solidFill>
                <a:srgbClr val="0C1B55"/>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7656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dirty="0">
                <a:solidFill>
                  <a:srgbClr val="0C1B55"/>
                </a:solidFill>
                <a:latin typeface="Gotham Bold" pitchFamily="50" charset="0"/>
                <a:ea typeface="Montserrat"/>
                <a:cs typeface="Montserrat"/>
                <a:sym typeface="Montserrat"/>
              </a:rPr>
              <a:t>Temas </a:t>
            </a:r>
            <a:r>
              <a:rPr lang="en-US" sz="4000" b="1" dirty="0" err="1">
                <a:solidFill>
                  <a:srgbClr val="0C1B55"/>
                </a:solidFill>
                <a:latin typeface="Gotham Bold" pitchFamily="50" charset="0"/>
                <a:ea typeface="Montserrat"/>
                <a:cs typeface="Montserrat"/>
                <a:sym typeface="Montserrat"/>
              </a:rPr>
              <a:t>en</a:t>
            </a:r>
            <a:r>
              <a:rPr lang="en-US" sz="4000" b="1" dirty="0">
                <a:solidFill>
                  <a:srgbClr val="0C1B55"/>
                </a:solidFill>
                <a:latin typeface="Gotham Bold" pitchFamily="50" charset="0"/>
                <a:ea typeface="Montserrat"/>
                <a:cs typeface="Montserrat"/>
                <a:sym typeface="Montserrat"/>
              </a:rPr>
              <a:t> </a:t>
            </a:r>
            <a:r>
              <a:rPr lang="en-US" sz="4000" b="1" dirty="0" err="1">
                <a:solidFill>
                  <a:srgbClr val="0C1B55"/>
                </a:solidFill>
                <a:latin typeface="Gotham Bold" pitchFamily="50" charset="0"/>
                <a:ea typeface="Montserrat"/>
                <a:cs typeface="Montserrat"/>
                <a:sym typeface="Montserrat"/>
              </a:rPr>
              <a:t>Salud</a:t>
            </a:r>
            <a:r>
              <a:rPr lang="en-US" sz="4000" b="1" dirty="0">
                <a:solidFill>
                  <a:srgbClr val="0C1B55"/>
                </a:solidFill>
                <a:latin typeface="Gotham Bold" pitchFamily="50" charset="0"/>
                <a:ea typeface="Montserrat"/>
                <a:cs typeface="Montserrat"/>
                <a:sym typeface="Montserrat"/>
              </a:rPr>
              <a:t> y </a:t>
            </a:r>
            <a:r>
              <a:rPr lang="en-US" sz="4000" b="1" dirty="0" err="1">
                <a:solidFill>
                  <a:srgbClr val="0C1B55"/>
                </a:solidFill>
                <a:latin typeface="Gotham Bold" pitchFamily="50" charset="0"/>
                <a:ea typeface="Montserrat"/>
                <a:cs typeface="Montserrat"/>
                <a:sym typeface="Montserrat"/>
              </a:rPr>
              <a:t>Seguridad</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294309"/>
            <a:ext cx="11139362" cy="5152693"/>
          </a:xfrm>
          <a:prstGeom prst="rect">
            <a:avLst/>
          </a:prstGeom>
          <a:noFill/>
        </p:spPr>
        <p:txBody>
          <a:bodyPr wrap="square" rtlCol="0">
            <a:spAutoFit/>
          </a:bodyPr>
          <a:lstStyle/>
          <a:p>
            <a:pPr marL="457200" marR="0" lvl="0" indent="-457200" algn="l" rtl="0">
              <a:lnSpc>
                <a:spcPct val="100000"/>
              </a:lnSpc>
              <a:spcBef>
                <a:spcPts val="0"/>
              </a:spcBef>
              <a:spcAft>
                <a:spcPts val="0"/>
              </a:spcAft>
              <a:buClr>
                <a:srgbClr val="00A886"/>
              </a:buClr>
              <a:buSzPts val="2400"/>
              <a:buFont typeface="Wingdings" panose="05000000000000000000" pitchFamily="2" charset="2"/>
              <a:buChar char="§"/>
            </a:pPr>
            <a:r>
              <a:rPr lang="es-ES" sz="2800" b="0" i="0" u="none" strike="noStrike" cap="none" dirty="0">
                <a:solidFill>
                  <a:srgbClr val="0F243E"/>
                </a:solidFill>
                <a:latin typeface="Gotham Book" panose="02000604040000020004" pitchFamily="50" charset="0"/>
                <a:ea typeface="Arial"/>
                <a:cs typeface="Arial"/>
                <a:sym typeface="Arial"/>
              </a:rPr>
              <a:t>Administración de medicamentos, de acuerdo con las normas de consentimiento de los padres </a:t>
            </a:r>
            <a:endParaRPr lang="es-ES" sz="2000" dirty="0">
              <a:latin typeface="Gotham Book" panose="02000604040000020004" pitchFamily="50" charset="0"/>
            </a:endParaRPr>
          </a:p>
          <a:p>
            <a:pPr marL="457200" marR="0" lvl="0" indent="-457200" algn="l" rtl="0">
              <a:lnSpc>
                <a:spcPct val="100000"/>
              </a:lnSpc>
              <a:spcBef>
                <a:spcPts val="480"/>
              </a:spcBef>
              <a:spcAft>
                <a:spcPts val="0"/>
              </a:spcAft>
              <a:buClr>
                <a:srgbClr val="00A886"/>
              </a:buClr>
              <a:buSzPts val="2400"/>
              <a:buFont typeface="Wingdings" panose="05000000000000000000" pitchFamily="2" charset="2"/>
              <a:buChar char="§"/>
            </a:pPr>
            <a:r>
              <a:rPr lang="es-ES" sz="2800" b="0" i="0" u="none" strike="noStrike" cap="none" dirty="0">
                <a:solidFill>
                  <a:srgbClr val="0F243E"/>
                </a:solidFill>
                <a:latin typeface="Gotham Book" panose="02000604040000020004" pitchFamily="50" charset="0"/>
                <a:ea typeface="Arial"/>
                <a:cs typeface="Arial"/>
                <a:sym typeface="Arial"/>
              </a:rPr>
              <a:t>Manejo y almacenamiento de materiales peligrosos y eliminación adecuada de bio-contaminantes </a:t>
            </a:r>
            <a:endParaRPr lang="es-ES" sz="2000" dirty="0">
              <a:latin typeface="Gotham Book" panose="02000604040000020004" pitchFamily="50" charset="0"/>
            </a:endParaRPr>
          </a:p>
          <a:p>
            <a:pPr marL="457200" marR="0" lvl="0" indent="-457200" algn="l" rtl="0">
              <a:lnSpc>
                <a:spcPct val="100000"/>
              </a:lnSpc>
              <a:spcBef>
                <a:spcPts val="480"/>
              </a:spcBef>
              <a:spcAft>
                <a:spcPts val="0"/>
              </a:spcAft>
              <a:buClr>
                <a:srgbClr val="00A886"/>
              </a:buClr>
              <a:buSzPts val="2400"/>
              <a:buFont typeface="Wingdings" panose="05000000000000000000" pitchFamily="2" charset="2"/>
              <a:buChar char="§"/>
            </a:pPr>
            <a:r>
              <a:rPr lang="es-ES" sz="2800" b="0" i="0" u="none" strike="noStrike" cap="none" dirty="0">
                <a:solidFill>
                  <a:srgbClr val="0F243E"/>
                </a:solidFill>
                <a:latin typeface="Gotham Book" panose="02000604040000020004" pitchFamily="50" charset="0"/>
                <a:ea typeface="Arial"/>
                <a:cs typeface="Arial"/>
                <a:sym typeface="Arial"/>
              </a:rPr>
              <a:t>Planificación, preparación, y respuesta ante emergencias </a:t>
            </a:r>
            <a:endParaRPr lang="es-ES" sz="2000" dirty="0">
              <a:latin typeface="Gotham Book" panose="02000604040000020004" pitchFamily="50" charset="0"/>
            </a:endParaRPr>
          </a:p>
          <a:p>
            <a:pPr marL="457200" marR="0" lvl="0" indent="-457200" algn="l" rtl="0">
              <a:lnSpc>
                <a:spcPct val="100000"/>
              </a:lnSpc>
              <a:spcBef>
                <a:spcPts val="480"/>
              </a:spcBef>
              <a:spcAft>
                <a:spcPts val="0"/>
              </a:spcAft>
              <a:buClr>
                <a:srgbClr val="00A886"/>
              </a:buClr>
              <a:buSzPts val="2400"/>
              <a:buFont typeface="Wingdings" panose="05000000000000000000" pitchFamily="2" charset="2"/>
              <a:buChar char="§"/>
            </a:pPr>
            <a:r>
              <a:rPr lang="es-ES" sz="2800" b="0" i="0" u="none" strike="noStrike" cap="none" dirty="0">
                <a:solidFill>
                  <a:srgbClr val="0F243E"/>
                </a:solidFill>
                <a:latin typeface="Gotham Book" panose="02000604040000020004" pitchFamily="50" charset="0"/>
                <a:ea typeface="Arial"/>
                <a:cs typeface="Arial"/>
                <a:sym typeface="Arial"/>
              </a:rPr>
              <a:t>Prevención y respuesta a las emergencias producidas por los alimentos y las reacciones alérgicas </a:t>
            </a:r>
            <a:endParaRPr lang="es-ES" sz="2000" dirty="0">
              <a:latin typeface="Gotham Book" panose="02000604040000020004" pitchFamily="50" charset="0"/>
            </a:endParaRPr>
          </a:p>
          <a:p>
            <a:pPr marL="457200" marR="0" lvl="0" indent="-457200" algn="l" rtl="0">
              <a:lnSpc>
                <a:spcPct val="100000"/>
              </a:lnSpc>
              <a:spcBef>
                <a:spcPts val="480"/>
              </a:spcBef>
              <a:spcAft>
                <a:spcPts val="0"/>
              </a:spcAft>
              <a:buClr>
                <a:srgbClr val="00A886"/>
              </a:buClr>
              <a:buSzPts val="2400"/>
              <a:buFont typeface="Wingdings" panose="05000000000000000000" pitchFamily="2" charset="2"/>
              <a:buChar char="§"/>
            </a:pPr>
            <a:r>
              <a:rPr lang="es-ES" sz="2800" b="0" i="0" u="none" strike="noStrike" cap="none" dirty="0">
                <a:solidFill>
                  <a:srgbClr val="0F243E"/>
                </a:solidFill>
                <a:latin typeface="Gotham Book" panose="02000604040000020004" pitchFamily="50" charset="0"/>
                <a:ea typeface="Arial"/>
                <a:cs typeface="Arial"/>
                <a:sym typeface="Arial"/>
              </a:rPr>
              <a:t>Precauciones en el transporte de niños </a:t>
            </a:r>
            <a:endParaRPr lang="es-ES" sz="2000" dirty="0">
              <a:latin typeface="Gotham Book" panose="02000604040000020004" pitchFamily="50" charset="0"/>
            </a:endParaRPr>
          </a:p>
          <a:p>
            <a:pPr marL="457200" marR="0" lvl="0" indent="-457200" algn="l" rtl="0">
              <a:lnSpc>
                <a:spcPct val="100000"/>
              </a:lnSpc>
              <a:spcBef>
                <a:spcPts val="480"/>
              </a:spcBef>
              <a:spcAft>
                <a:spcPts val="0"/>
              </a:spcAft>
              <a:buClr>
                <a:srgbClr val="00A886"/>
              </a:buClr>
              <a:buSzPts val="2400"/>
              <a:buFont typeface="Wingdings" panose="05000000000000000000" pitchFamily="2" charset="2"/>
              <a:buChar char="§"/>
            </a:pPr>
            <a:r>
              <a:rPr lang="es-ES" sz="2800" b="0" i="0" u="none" strike="noStrike" cap="none" dirty="0">
                <a:solidFill>
                  <a:srgbClr val="0F243E"/>
                </a:solidFill>
                <a:latin typeface="Gotham Book" panose="02000604040000020004" pitchFamily="50" charset="0"/>
                <a:ea typeface="Arial"/>
                <a:cs typeface="Arial"/>
                <a:sym typeface="Arial"/>
              </a:rPr>
              <a:t>Certificación de primeros auxilios pediátricos y reanimación cardiopulmonar (RCP) </a:t>
            </a:r>
          </a:p>
          <a:p>
            <a:pPr marL="342900" indent="-342900">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524510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492801" y="2317018"/>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4400" b="1" dirty="0">
                <a:solidFill>
                  <a:schemeClr val="bg1"/>
                </a:solidFill>
                <a:latin typeface="Gotham Bold" pitchFamily="50" charset="0"/>
                <a:ea typeface="Arial"/>
                <a:cs typeface="Arial"/>
                <a:sym typeface="Arial"/>
              </a:rPr>
              <a:t>Planificación, Preparación, y Respuesta ante Emergencias </a:t>
            </a:r>
            <a:br>
              <a:rPr lang="es-ES" sz="1200" dirty="0"/>
            </a:b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807796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378" name="Google Shape;378;p21"/>
          <p:cNvSpPr txBox="1">
            <a:spLocks noGrp="1"/>
          </p:cNvSpPr>
          <p:nvPr>
            <p:ph type="ctrTitle"/>
          </p:nvPr>
        </p:nvSpPr>
        <p:spPr>
          <a:xfrm>
            <a:off x="276296" y="206481"/>
            <a:ext cx="11294378" cy="11814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ok" pitchFamily="50" charset="0"/>
                <a:ea typeface="Arial"/>
                <a:cs typeface="Arial"/>
                <a:sym typeface="Arial"/>
              </a:rPr>
              <a:t>Planificación</a:t>
            </a:r>
            <a:r>
              <a:rPr lang="en-US" sz="4000" dirty="0">
                <a:solidFill>
                  <a:srgbClr val="0C1B55"/>
                </a:solidFill>
                <a:latin typeface="Gotham Book" pitchFamily="50" charset="0"/>
                <a:ea typeface="Arial"/>
                <a:cs typeface="Arial"/>
                <a:sym typeface="Arial"/>
              </a:rPr>
              <a:t> para </a:t>
            </a:r>
            <a:r>
              <a:rPr lang="en-US" sz="4000" dirty="0" err="1">
                <a:solidFill>
                  <a:srgbClr val="0C1B55"/>
                </a:solidFill>
                <a:latin typeface="Gotham Book" pitchFamily="50" charset="0"/>
                <a:ea typeface="Arial"/>
                <a:cs typeface="Arial"/>
                <a:sym typeface="Arial"/>
              </a:rPr>
              <a:t>estar</a:t>
            </a:r>
            <a:r>
              <a:rPr lang="en-US" sz="4000" dirty="0">
                <a:solidFill>
                  <a:srgbClr val="0C1B55"/>
                </a:solidFill>
                <a:latin typeface="Gotham Book" pitchFamily="50" charset="0"/>
                <a:ea typeface="Arial"/>
                <a:cs typeface="Arial"/>
                <a:sym typeface="Arial"/>
              </a:rPr>
              <a:t> </a:t>
            </a:r>
            <a:r>
              <a:rPr lang="en-US" sz="4000" dirty="0" err="1">
                <a:solidFill>
                  <a:srgbClr val="0C1B55"/>
                </a:solidFill>
                <a:latin typeface="Gotham Book" pitchFamily="50" charset="0"/>
                <a:ea typeface="Arial"/>
                <a:cs typeface="Arial"/>
                <a:sym typeface="Arial"/>
              </a:rPr>
              <a:t>preparado</a:t>
            </a:r>
            <a:r>
              <a:rPr lang="en-US" sz="4000" dirty="0">
                <a:solidFill>
                  <a:srgbClr val="0C1B55"/>
                </a:solidFill>
                <a:latin typeface="Gotham Book" pitchFamily="50" charset="0"/>
                <a:ea typeface="Arial"/>
                <a:cs typeface="Arial"/>
                <a:sym typeface="Arial"/>
              </a:rPr>
              <a:t> y </a:t>
            </a:r>
            <a:r>
              <a:rPr lang="en-US" sz="4000" dirty="0" err="1">
                <a:solidFill>
                  <a:srgbClr val="0C1B55"/>
                </a:solidFill>
                <a:latin typeface="Gotham Book" pitchFamily="50" charset="0"/>
                <a:ea typeface="Arial"/>
                <a:cs typeface="Arial"/>
                <a:sym typeface="Arial"/>
              </a:rPr>
              <a:t>respuesta</a:t>
            </a:r>
            <a:r>
              <a:rPr lang="en-US" sz="4000" dirty="0">
                <a:solidFill>
                  <a:srgbClr val="0C1B55"/>
                </a:solidFill>
                <a:latin typeface="Gotham Book" pitchFamily="50" charset="0"/>
                <a:ea typeface="Arial"/>
                <a:cs typeface="Arial"/>
                <a:sym typeface="Arial"/>
              </a:rPr>
              <a:t> ante </a:t>
            </a:r>
            <a:r>
              <a:rPr lang="en-US" sz="4000" dirty="0" err="1">
                <a:solidFill>
                  <a:srgbClr val="0C1B55"/>
                </a:solidFill>
                <a:latin typeface="Gotham Book" pitchFamily="50" charset="0"/>
                <a:ea typeface="Arial"/>
                <a:cs typeface="Arial"/>
                <a:sym typeface="Arial"/>
              </a:rPr>
              <a:t>emergencias</a:t>
            </a:r>
            <a:r>
              <a:rPr lang="en-US" sz="4000" dirty="0">
                <a:solidFill>
                  <a:srgbClr val="0C1B55"/>
                </a:solidFill>
                <a:latin typeface="Gotham Book" pitchFamily="50" charset="0"/>
                <a:ea typeface="Arial"/>
                <a:cs typeface="Arial"/>
                <a:sym typeface="Arial"/>
              </a:rPr>
              <a:t>: ¡</a:t>
            </a:r>
            <a:r>
              <a:rPr lang="en-US" sz="4000" dirty="0" err="1">
                <a:solidFill>
                  <a:srgbClr val="0C1B55"/>
                </a:solidFill>
                <a:latin typeface="Gotham Book" pitchFamily="50" charset="0"/>
                <a:ea typeface="Arial"/>
                <a:cs typeface="Arial"/>
                <a:sym typeface="Arial"/>
              </a:rPr>
              <a:t>tener</a:t>
            </a:r>
            <a:r>
              <a:rPr lang="en-US" sz="4000" dirty="0">
                <a:solidFill>
                  <a:srgbClr val="0C1B55"/>
                </a:solidFill>
                <a:latin typeface="Gotham Book" pitchFamily="50" charset="0"/>
                <a:ea typeface="Arial"/>
                <a:cs typeface="Arial"/>
                <a:sym typeface="Arial"/>
              </a:rPr>
              <a:t> un plan! </a:t>
            </a:r>
            <a:endParaRPr dirty="0">
              <a:latin typeface="Gotham Book" pitchFamily="50" charset="0"/>
            </a:endParaRPr>
          </a:p>
        </p:txBody>
      </p:sp>
      <p:sp>
        <p:nvSpPr>
          <p:cNvPr id="379" name="Google Shape;379;p21"/>
          <p:cNvSpPr txBox="1"/>
          <p:nvPr/>
        </p:nvSpPr>
        <p:spPr>
          <a:xfrm>
            <a:off x="387458" y="1387929"/>
            <a:ext cx="10562482" cy="56938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latin typeface="Gotham Book" panose="02000604040000020004" pitchFamily="50" charset="0"/>
              </a:rPr>
              <a:t>Un plan para:</a:t>
            </a:r>
            <a:endParaRPr dirty="0">
              <a:latin typeface="Gotham Book" panose="02000604040000020004" pitchFamily="50" charset="0"/>
            </a:endParaRPr>
          </a:p>
          <a:p>
            <a:pPr marL="0" marR="0" lvl="0" indent="0" algn="l" rtl="0">
              <a:spcBef>
                <a:spcPts val="0"/>
              </a:spcBef>
              <a:spcAft>
                <a:spcPts val="0"/>
              </a:spcAft>
              <a:buNone/>
            </a:pPr>
            <a:r>
              <a:rPr lang="en-US" sz="2800" b="1" i="0" dirty="0">
                <a:solidFill>
                  <a:srgbClr val="000000"/>
                </a:solidFill>
                <a:latin typeface="Gotham Book" panose="02000604040000020004" pitchFamily="50" charset="0"/>
                <a:ea typeface="Arial"/>
                <a:cs typeface="Arial"/>
                <a:sym typeface="Arial"/>
              </a:rPr>
              <a:t> </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b="0" i="0" dirty="0" err="1">
                <a:solidFill>
                  <a:srgbClr val="000000"/>
                </a:solidFill>
                <a:latin typeface="Gotham Book" panose="02000604040000020004" pitchFamily="50" charset="0"/>
                <a:ea typeface="Arial"/>
                <a:cs typeface="Arial"/>
                <a:sym typeface="Arial"/>
              </a:rPr>
              <a:t>evacua</a:t>
            </a:r>
            <a:r>
              <a:rPr lang="en-US" sz="2000" dirty="0" err="1">
                <a:latin typeface="Gotham Book" panose="02000604040000020004" pitchFamily="50" charset="0"/>
              </a:rPr>
              <a:t>c</a:t>
            </a:r>
            <a:r>
              <a:rPr lang="en-US" sz="2000" b="0" i="0" dirty="0" err="1">
                <a:solidFill>
                  <a:srgbClr val="000000"/>
                </a:solidFill>
                <a:latin typeface="Gotham Book" panose="02000604040000020004" pitchFamily="50" charset="0"/>
                <a:ea typeface="Arial"/>
                <a:cs typeface="Arial"/>
                <a:sym typeface="Arial"/>
              </a:rPr>
              <a:t>i</a:t>
            </a:r>
            <a:r>
              <a:rPr lang="en-US" sz="2000" dirty="0" err="1">
                <a:latin typeface="Gotham Book" panose="02000604040000020004" pitchFamily="50" charset="0"/>
              </a:rPr>
              <a:t>ó</a:t>
            </a:r>
            <a:r>
              <a:rPr lang="en-US" sz="2000" b="0" i="0" dirty="0" err="1">
                <a:solidFill>
                  <a:srgbClr val="000000"/>
                </a:solidFill>
                <a:latin typeface="Gotham Book" panose="02000604040000020004" pitchFamily="50" charset="0"/>
                <a:ea typeface="Arial"/>
                <a:cs typeface="Arial"/>
                <a:sym typeface="Arial"/>
              </a:rPr>
              <a:t>n</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traslado</a:t>
            </a:r>
            <a:r>
              <a:rPr lang="en-US" sz="2000" dirty="0">
                <a:latin typeface="Gotham Book" panose="02000604040000020004" pitchFamily="50" charset="0"/>
              </a:rPr>
              <a:t> </a:t>
            </a:r>
            <a:r>
              <a:rPr lang="en-US" sz="2000" dirty="0" err="1">
                <a:latin typeface="Gotham Book" panose="02000604040000020004" pitchFamily="50" charset="0"/>
              </a:rPr>
              <a:t>seguro</a:t>
            </a:r>
            <a:r>
              <a:rPr lang="en-US" sz="2000" dirty="0">
                <a:latin typeface="Gotham Book" panose="02000604040000020004" pitchFamily="50" charset="0"/>
              </a:rPr>
              <a:t> de </a:t>
            </a:r>
            <a:r>
              <a:rPr lang="en-US" sz="2000" dirty="0" err="1">
                <a:latin typeface="Gotham Book" panose="02000604040000020004" pitchFamily="50" charset="0"/>
              </a:rPr>
              <a:t>los</a:t>
            </a:r>
            <a:r>
              <a:rPr lang="en-US" sz="2000" dirty="0">
                <a:latin typeface="Gotham Book" panose="02000604040000020004" pitchFamily="50" charset="0"/>
              </a:rPr>
              <a:t> </a:t>
            </a:r>
            <a:r>
              <a:rPr lang="en-US" sz="2000" dirty="0" err="1">
                <a:latin typeface="Gotham Book" panose="02000604040000020004" pitchFamily="50" charset="0"/>
              </a:rPr>
              <a:t>niños</a:t>
            </a:r>
            <a:r>
              <a:rPr lang="en-US" sz="2000" dirty="0">
                <a:latin typeface="Gotham Book" panose="02000604040000020004" pitchFamily="50" charset="0"/>
              </a:rPr>
              <a:t> a un </a:t>
            </a:r>
            <a:r>
              <a:rPr lang="en-US" sz="2000" dirty="0" err="1">
                <a:latin typeface="Gotham Book" panose="02000604040000020004" pitchFamily="50" charset="0"/>
              </a:rPr>
              <a:t>lugar</a:t>
            </a:r>
            <a:r>
              <a:rPr lang="en-US" sz="2000" dirty="0">
                <a:latin typeface="Gotham Book" panose="02000604040000020004" pitchFamily="50" charset="0"/>
              </a:rPr>
              <a:t> para </a:t>
            </a:r>
            <a:r>
              <a:rPr lang="en-US" sz="2000" dirty="0" err="1">
                <a:latin typeface="Gotham Book" panose="02000604040000020004" pitchFamily="50" charset="0"/>
              </a:rPr>
              <a:t>reubicarse</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refugio</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confinamiento</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contacto</a:t>
            </a:r>
            <a:r>
              <a:rPr lang="en-US" sz="2000" dirty="0">
                <a:latin typeface="Gotham Book" panose="02000604040000020004" pitchFamily="50" charset="0"/>
              </a:rPr>
              <a:t> con </a:t>
            </a:r>
            <a:r>
              <a:rPr lang="en-US" sz="2000" dirty="0" err="1">
                <a:latin typeface="Gotham Book" panose="02000604040000020004" pitchFamily="50" charset="0"/>
              </a:rPr>
              <a:t>los</a:t>
            </a:r>
            <a:r>
              <a:rPr lang="en-US" sz="2000" dirty="0">
                <a:latin typeface="Gotham Book" panose="02000604040000020004" pitchFamily="50" charset="0"/>
              </a:rPr>
              <a:t> padres y </a:t>
            </a:r>
            <a:r>
              <a:rPr lang="en-US" sz="2000" dirty="0" err="1">
                <a:latin typeface="Gotham Book" panose="02000604040000020004" pitchFamily="50" charset="0"/>
              </a:rPr>
              <a:t>reunión</a:t>
            </a:r>
            <a:r>
              <a:rPr lang="en-US" sz="2000" dirty="0">
                <a:latin typeface="Gotham Book" panose="02000604040000020004" pitchFamily="50" charset="0"/>
              </a:rPr>
              <a:t> de las </a:t>
            </a:r>
            <a:r>
              <a:rPr lang="en-US" sz="2000" dirty="0" err="1">
                <a:latin typeface="Gotham Book" panose="02000604040000020004" pitchFamily="50" charset="0"/>
              </a:rPr>
              <a:t>familias</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cómo</a:t>
            </a:r>
            <a:r>
              <a:rPr lang="en-US" sz="2000" dirty="0">
                <a:latin typeface="Gotham Book" panose="02000604040000020004" pitchFamily="50" charset="0"/>
              </a:rPr>
              <a:t> se </a:t>
            </a:r>
            <a:r>
              <a:rPr lang="en-US" sz="2000" dirty="0" err="1">
                <a:latin typeface="Gotham Book" panose="02000604040000020004" pitchFamily="50" charset="0"/>
              </a:rPr>
              <a:t>atenderá</a:t>
            </a:r>
            <a:r>
              <a:rPr lang="en-US" sz="2000" dirty="0">
                <a:latin typeface="Gotham Book" panose="02000604040000020004" pitchFamily="50" charset="0"/>
              </a:rPr>
              <a:t> a </a:t>
            </a:r>
            <a:r>
              <a:rPr lang="en-US" sz="2000" dirty="0" err="1">
                <a:latin typeface="Gotham Book" panose="02000604040000020004" pitchFamily="50" charset="0"/>
              </a:rPr>
              <a:t>los</a:t>
            </a:r>
            <a:r>
              <a:rPr lang="en-US" sz="2000" dirty="0">
                <a:latin typeface="Gotham Book" panose="02000604040000020004" pitchFamily="50" charset="0"/>
              </a:rPr>
              <a:t> </a:t>
            </a:r>
            <a:r>
              <a:rPr lang="en-US" sz="2000" dirty="0" err="1">
                <a:latin typeface="Gotham Book" panose="02000604040000020004" pitchFamily="50" charset="0"/>
              </a:rPr>
              <a:t>bebés</a:t>
            </a:r>
            <a:r>
              <a:rPr lang="en-US" sz="2000" dirty="0">
                <a:latin typeface="Gotham Book" panose="02000604040000020004" pitchFamily="50" charset="0"/>
              </a:rPr>
              <a:t> y </a:t>
            </a:r>
            <a:r>
              <a:rPr lang="en-US" sz="2000" dirty="0" err="1">
                <a:latin typeface="Gotham Book" panose="02000604040000020004" pitchFamily="50" charset="0"/>
              </a:rPr>
              <a:t>niños</a:t>
            </a:r>
            <a:r>
              <a:rPr lang="en-US" sz="2000" dirty="0">
                <a:latin typeface="Gotham Book" panose="02000604040000020004" pitchFamily="50" charset="0"/>
              </a:rPr>
              <a:t> </a:t>
            </a:r>
            <a:r>
              <a:rPr lang="en-US" sz="2000" dirty="0" err="1">
                <a:latin typeface="Gotham Book" panose="02000604040000020004" pitchFamily="50" charset="0"/>
              </a:rPr>
              <a:t>pequeños</a:t>
            </a:r>
            <a:r>
              <a:rPr lang="en-US" sz="2000" dirty="0">
                <a:latin typeface="Gotham Book" panose="02000604040000020004" pitchFamily="50" charset="0"/>
              </a:rPr>
              <a:t> </a:t>
            </a:r>
            <a:r>
              <a:rPr lang="en-US" sz="2000" dirty="0" err="1">
                <a:latin typeface="Gotham Book" panose="02000604040000020004" pitchFamily="50" charset="0"/>
              </a:rPr>
              <a:t>en</a:t>
            </a:r>
            <a:r>
              <a:rPr lang="en-US" sz="2000" dirty="0">
                <a:latin typeface="Gotham Book" panose="02000604040000020004" pitchFamily="50" charset="0"/>
              </a:rPr>
              <a:t> </a:t>
            </a:r>
            <a:r>
              <a:rPr lang="en-US" sz="2000" dirty="0" err="1">
                <a:latin typeface="Gotham Book" panose="02000604040000020004" pitchFamily="50" charset="0"/>
              </a:rPr>
              <a:t>todo</a:t>
            </a:r>
            <a:r>
              <a:rPr lang="en-US" sz="2000" dirty="0">
                <a:latin typeface="Gotham Book" panose="02000604040000020004" pitchFamily="50" charset="0"/>
              </a:rPr>
              <a:t> </a:t>
            </a:r>
            <a:r>
              <a:rPr lang="en-US" sz="2000" dirty="0" err="1">
                <a:latin typeface="Gotham Book" panose="02000604040000020004" pitchFamily="50" charset="0"/>
              </a:rPr>
              <a:t>tipo</a:t>
            </a:r>
            <a:r>
              <a:rPr lang="en-US" sz="2000" dirty="0">
                <a:latin typeface="Gotham Book" panose="02000604040000020004" pitchFamily="50" charset="0"/>
              </a:rPr>
              <a:t> de </a:t>
            </a:r>
            <a:r>
              <a:rPr lang="en-US" sz="2000" dirty="0" err="1">
                <a:latin typeface="Gotham Book" panose="02000604040000020004" pitchFamily="50" charset="0"/>
              </a:rPr>
              <a:t>emergencias</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cómo</a:t>
            </a:r>
            <a:r>
              <a:rPr lang="en-US" sz="2000" dirty="0">
                <a:latin typeface="Gotham Book" panose="02000604040000020004" pitchFamily="50" charset="0"/>
              </a:rPr>
              <a:t> se </a:t>
            </a:r>
            <a:r>
              <a:rPr lang="en-US" sz="2000" dirty="0" err="1">
                <a:latin typeface="Gotham Book" panose="02000604040000020004" pitchFamily="50" charset="0"/>
              </a:rPr>
              <a:t>atenderá</a:t>
            </a:r>
            <a:r>
              <a:rPr lang="en-US" sz="2000" dirty="0">
                <a:latin typeface="Gotham Book" panose="02000604040000020004" pitchFamily="50" charset="0"/>
              </a:rPr>
              <a:t> a </a:t>
            </a:r>
            <a:r>
              <a:rPr lang="en-US" sz="2000" dirty="0" err="1">
                <a:latin typeface="Gotham Book" panose="02000604040000020004" pitchFamily="50" charset="0"/>
              </a:rPr>
              <a:t>los</a:t>
            </a:r>
            <a:r>
              <a:rPr lang="en-US" sz="2000" dirty="0">
                <a:latin typeface="Gotham Book" panose="02000604040000020004" pitchFamily="50" charset="0"/>
              </a:rPr>
              <a:t> </a:t>
            </a:r>
            <a:r>
              <a:rPr lang="en-US" sz="2000" dirty="0" err="1">
                <a:latin typeface="Gotham Book" panose="02000604040000020004" pitchFamily="50" charset="0"/>
              </a:rPr>
              <a:t>niños</a:t>
            </a:r>
            <a:r>
              <a:rPr lang="en-US" sz="2000" dirty="0">
                <a:latin typeface="Gotham Book" panose="02000604040000020004" pitchFamily="50" charset="0"/>
              </a:rPr>
              <a:t> con </a:t>
            </a:r>
            <a:r>
              <a:rPr lang="en-US" sz="2000" dirty="0" err="1">
                <a:latin typeface="Gotham Book" panose="02000604040000020004" pitchFamily="50" charset="0"/>
              </a:rPr>
              <a:t>necesidades</a:t>
            </a:r>
            <a:r>
              <a:rPr lang="en-US" sz="2000" dirty="0">
                <a:latin typeface="Gotham Book" panose="02000604040000020004" pitchFamily="50" charset="0"/>
              </a:rPr>
              <a:t> </a:t>
            </a:r>
            <a:r>
              <a:rPr lang="en-US" sz="2000" dirty="0" err="1">
                <a:latin typeface="Gotham Book" panose="02000604040000020004" pitchFamily="50" charset="0"/>
              </a:rPr>
              <a:t>especiales</a:t>
            </a:r>
            <a:r>
              <a:rPr lang="en-US" sz="2000" dirty="0">
                <a:latin typeface="Gotham Book" panose="02000604040000020004" pitchFamily="50" charset="0"/>
              </a:rPr>
              <a:t> </a:t>
            </a:r>
            <a:r>
              <a:rPr lang="en-US" sz="2000" dirty="0" err="1">
                <a:latin typeface="Gotham Book" panose="02000604040000020004" pitchFamily="50" charset="0"/>
              </a:rPr>
              <a:t>en</a:t>
            </a:r>
            <a:r>
              <a:rPr lang="en-US" sz="2000" dirty="0">
                <a:latin typeface="Gotham Book" panose="02000604040000020004" pitchFamily="50" charset="0"/>
              </a:rPr>
              <a:t> </a:t>
            </a:r>
            <a:r>
              <a:rPr lang="en-US" sz="2000" dirty="0" err="1">
                <a:latin typeface="Gotham Book" panose="02000604040000020004" pitchFamily="50" charset="0"/>
              </a:rPr>
              <a:t>todo</a:t>
            </a:r>
            <a:r>
              <a:rPr lang="en-US" sz="2000" dirty="0">
                <a:latin typeface="Gotham Book" panose="02000604040000020004" pitchFamily="50" charset="0"/>
              </a:rPr>
              <a:t> </a:t>
            </a:r>
            <a:r>
              <a:rPr lang="en-US" sz="2000" dirty="0" err="1">
                <a:latin typeface="Gotham Book" panose="02000604040000020004" pitchFamily="50" charset="0"/>
              </a:rPr>
              <a:t>tipo</a:t>
            </a:r>
            <a:r>
              <a:rPr lang="en-US" sz="2000" dirty="0">
                <a:latin typeface="Gotham Book" panose="02000604040000020004" pitchFamily="50" charset="0"/>
              </a:rPr>
              <a:t> de </a:t>
            </a:r>
            <a:r>
              <a:rPr lang="en-US" sz="2000" dirty="0" err="1">
                <a:latin typeface="Gotham Book" panose="02000604040000020004" pitchFamily="50" charset="0"/>
              </a:rPr>
              <a:t>emergencias</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cómo</a:t>
            </a:r>
            <a:r>
              <a:rPr lang="en-US" sz="2000" dirty="0">
                <a:latin typeface="Gotham Book" panose="02000604040000020004" pitchFamily="50" charset="0"/>
              </a:rPr>
              <a:t> se </a:t>
            </a:r>
            <a:r>
              <a:rPr lang="en-US" sz="2000" dirty="0" err="1">
                <a:latin typeface="Gotham Book" panose="02000604040000020004" pitchFamily="50" charset="0"/>
              </a:rPr>
              <a:t>atenderá</a:t>
            </a:r>
            <a:r>
              <a:rPr lang="en-US" sz="2000" dirty="0">
                <a:latin typeface="Gotham Book" panose="02000604040000020004" pitchFamily="50" charset="0"/>
              </a:rPr>
              <a:t> a </a:t>
            </a:r>
            <a:r>
              <a:rPr lang="en-US" sz="2000" dirty="0" err="1">
                <a:latin typeface="Gotham Book" panose="02000604040000020004" pitchFamily="50" charset="0"/>
              </a:rPr>
              <a:t>los</a:t>
            </a:r>
            <a:r>
              <a:rPr lang="en-US" sz="2000" dirty="0">
                <a:latin typeface="Gotham Book" panose="02000604040000020004" pitchFamily="50" charset="0"/>
              </a:rPr>
              <a:t> </a:t>
            </a:r>
            <a:r>
              <a:rPr lang="en-US" sz="2000" dirty="0" err="1">
                <a:latin typeface="Gotham Book" panose="02000604040000020004" pitchFamily="50" charset="0"/>
              </a:rPr>
              <a:t>niños</a:t>
            </a:r>
            <a:r>
              <a:rPr lang="en-US" sz="2000" dirty="0">
                <a:latin typeface="Gotham Book" panose="02000604040000020004" pitchFamily="50" charset="0"/>
              </a:rPr>
              <a:t> con </a:t>
            </a:r>
            <a:r>
              <a:rPr lang="en-US" sz="2000" dirty="0" err="1">
                <a:latin typeface="Gotham Book" panose="02000604040000020004" pitchFamily="50" charset="0"/>
              </a:rPr>
              <a:t>enfermedades</a:t>
            </a:r>
            <a:r>
              <a:rPr lang="en-US" sz="2000" dirty="0">
                <a:latin typeface="Gotham Book" panose="02000604040000020004" pitchFamily="50" charset="0"/>
              </a:rPr>
              <a:t> </a:t>
            </a:r>
            <a:r>
              <a:rPr lang="en-US" sz="2000" dirty="0" err="1">
                <a:latin typeface="Gotham Book" panose="02000604040000020004" pitchFamily="50" charset="0"/>
              </a:rPr>
              <a:t>crónicas</a:t>
            </a:r>
            <a:r>
              <a:rPr lang="en-US" sz="2000" dirty="0">
                <a:latin typeface="Gotham Book" panose="02000604040000020004" pitchFamily="50" charset="0"/>
              </a:rPr>
              <a:t> </a:t>
            </a:r>
            <a:r>
              <a:rPr lang="en-US" sz="2000" dirty="0" err="1">
                <a:latin typeface="Gotham Book" panose="02000604040000020004" pitchFamily="50" charset="0"/>
              </a:rPr>
              <a:t>en</a:t>
            </a:r>
            <a:r>
              <a:rPr lang="en-US" sz="2000" dirty="0">
                <a:latin typeface="Gotham Book" panose="02000604040000020004" pitchFamily="50" charset="0"/>
              </a:rPr>
              <a:t> </a:t>
            </a:r>
            <a:r>
              <a:rPr lang="en-US" sz="2000" dirty="0" err="1">
                <a:latin typeface="Gotham Book" panose="02000604040000020004" pitchFamily="50" charset="0"/>
              </a:rPr>
              <a:t>todas</a:t>
            </a:r>
            <a:r>
              <a:rPr lang="en-US" sz="2000" dirty="0">
                <a:latin typeface="Gotham Book" panose="02000604040000020004" pitchFamily="50" charset="0"/>
              </a:rPr>
              <a:t> las </a:t>
            </a:r>
            <a:r>
              <a:rPr lang="en-US" sz="2000" dirty="0" err="1">
                <a:latin typeface="Gotham Book" panose="02000604040000020004" pitchFamily="50" charset="0"/>
              </a:rPr>
              <a:t>emergencias</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continuación</a:t>
            </a:r>
            <a:r>
              <a:rPr lang="en-US" sz="2000" dirty="0">
                <a:latin typeface="Gotham Book" panose="02000604040000020004" pitchFamily="50" charset="0"/>
              </a:rPr>
              <a:t> de las </a:t>
            </a:r>
            <a:r>
              <a:rPr lang="en-US" sz="2000" dirty="0" err="1">
                <a:latin typeface="Gotham Book" panose="02000604040000020004" pitchFamily="50" charset="0"/>
              </a:rPr>
              <a:t>operaciones</a:t>
            </a:r>
            <a:r>
              <a:rPr lang="en-US" sz="2000" dirty="0">
                <a:latin typeface="Gotham Book" panose="02000604040000020004" pitchFamily="50" charset="0"/>
              </a:rPr>
              <a:t> </a:t>
            </a:r>
            <a:r>
              <a:rPr lang="en-US" sz="2000" dirty="0" err="1">
                <a:latin typeface="Gotham Book" panose="02000604040000020004" pitchFamily="50" charset="0"/>
              </a:rPr>
              <a:t>durante</a:t>
            </a:r>
            <a:r>
              <a:rPr lang="en-US" sz="2000" dirty="0">
                <a:latin typeface="Gotham Book" panose="02000604040000020004" pitchFamily="50" charset="0"/>
              </a:rPr>
              <a:t> o </a:t>
            </a:r>
            <a:r>
              <a:rPr lang="en-US" sz="2000" dirty="0" err="1">
                <a:latin typeface="Gotham Book" panose="02000604040000020004" pitchFamily="50" charset="0"/>
              </a:rPr>
              <a:t>después</a:t>
            </a:r>
            <a:r>
              <a:rPr lang="en-US" sz="2000" dirty="0">
                <a:latin typeface="Gotham Book" panose="02000604040000020004" pitchFamily="50" charset="0"/>
              </a:rPr>
              <a:t> de </a:t>
            </a:r>
            <a:r>
              <a:rPr lang="en-US" sz="2000" dirty="0" err="1">
                <a:latin typeface="Gotham Book" panose="02000604040000020004" pitchFamily="50" charset="0"/>
              </a:rPr>
              <a:t>una</a:t>
            </a:r>
            <a:r>
              <a:rPr lang="en-US" sz="2000" dirty="0">
                <a:latin typeface="Gotham Book" panose="02000604040000020004" pitchFamily="50" charset="0"/>
              </a:rPr>
              <a:t> </a:t>
            </a:r>
            <a:r>
              <a:rPr lang="en-US" sz="2000" dirty="0" err="1">
                <a:latin typeface="Gotham Book" panose="02000604040000020004" pitchFamily="50" charset="0"/>
              </a:rPr>
              <a:t>catástrofe</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Formación</a:t>
            </a:r>
            <a:r>
              <a:rPr lang="en-US" sz="2000" dirty="0">
                <a:latin typeface="Gotham Book" panose="02000604040000020004" pitchFamily="50" charset="0"/>
              </a:rPr>
              <a:t> de </a:t>
            </a:r>
            <a:r>
              <a:rPr lang="en-US" sz="2000" dirty="0" err="1">
                <a:latin typeface="Gotham Book" panose="02000604040000020004" pitchFamily="50" charset="0"/>
              </a:rPr>
              <a:t>los</a:t>
            </a:r>
            <a:r>
              <a:rPr lang="en-US" sz="2000" dirty="0">
                <a:latin typeface="Gotham Book" panose="02000604040000020004" pitchFamily="50" charset="0"/>
              </a:rPr>
              <a:t> </a:t>
            </a:r>
            <a:r>
              <a:rPr lang="en-US" sz="2000" dirty="0" err="1">
                <a:latin typeface="Gotham Book" panose="02000604040000020004" pitchFamily="50" charset="0"/>
              </a:rPr>
              <a:t>voluntarios</a:t>
            </a:r>
            <a:r>
              <a:rPr lang="en-US" sz="2000" dirty="0">
                <a:latin typeface="Gotham Book" panose="02000604040000020004" pitchFamily="50" charset="0"/>
              </a:rPr>
              <a:t> </a:t>
            </a:r>
            <a:r>
              <a:rPr lang="en-US" sz="2000" dirty="0" err="1">
                <a:latin typeface="Gotham Book" panose="02000604040000020004" pitchFamily="50" charset="0"/>
              </a:rPr>
              <a:t>sobre</a:t>
            </a:r>
            <a:r>
              <a:rPr lang="en-US" sz="2000" dirty="0">
                <a:latin typeface="Gotham Book" panose="02000604040000020004" pitchFamily="50" charset="0"/>
              </a:rPr>
              <a:t> </a:t>
            </a:r>
            <a:r>
              <a:rPr lang="en-US" sz="2000" dirty="0" err="1">
                <a:latin typeface="Gotham Book" panose="02000604040000020004" pitchFamily="50" charset="0"/>
              </a:rPr>
              <a:t>el</a:t>
            </a:r>
            <a:r>
              <a:rPr lang="en-US" sz="2000" dirty="0">
                <a:latin typeface="Gotham Book" panose="02000604040000020004" pitchFamily="50" charset="0"/>
              </a:rPr>
              <a:t> plan</a:t>
            </a:r>
            <a:endParaRPr dirty="0">
              <a:latin typeface="Gotham Book" panose="02000604040000020004" pitchFamily="50" charset="0"/>
            </a:endParaRPr>
          </a:p>
          <a:p>
            <a:pPr marL="342900" marR="0" lvl="0" indent="-342900" algn="l" rtl="0">
              <a:spcBef>
                <a:spcPts val="0"/>
              </a:spcBef>
              <a:spcAft>
                <a:spcPts val="0"/>
              </a:spcAft>
              <a:buClr>
                <a:srgbClr val="000000"/>
              </a:buClr>
              <a:buSzPts val="2000"/>
              <a:buFont typeface="Arial"/>
              <a:buChar char="•"/>
            </a:pPr>
            <a:r>
              <a:rPr lang="en-US" sz="2000" dirty="0" err="1">
                <a:latin typeface="Gotham Book" panose="02000604040000020004" pitchFamily="50" charset="0"/>
              </a:rPr>
              <a:t>practicar</a:t>
            </a:r>
            <a:r>
              <a:rPr lang="en-US" sz="2000" dirty="0">
                <a:latin typeface="Gotham Book" panose="02000604040000020004" pitchFamily="50" charset="0"/>
              </a:rPr>
              <a:t> </a:t>
            </a:r>
            <a:r>
              <a:rPr lang="en-US" sz="2000" dirty="0" err="1">
                <a:latin typeface="Gotham Book" panose="02000604040000020004" pitchFamily="50" charset="0"/>
              </a:rPr>
              <a:t>el</a:t>
            </a:r>
            <a:r>
              <a:rPr lang="en-US" sz="2000" dirty="0">
                <a:latin typeface="Gotham Book" panose="02000604040000020004" pitchFamily="50" charset="0"/>
              </a:rPr>
              <a:t> plan: </a:t>
            </a:r>
            <a:r>
              <a:rPr lang="en-US" sz="2000" dirty="0" err="1">
                <a:latin typeface="Gotham Book" panose="02000604040000020004" pitchFamily="50" charset="0"/>
              </a:rPr>
              <a:t>realizar</a:t>
            </a:r>
            <a:r>
              <a:rPr lang="en-US" sz="2000" dirty="0">
                <a:latin typeface="Gotham Book" panose="02000604040000020004" pitchFamily="50" charset="0"/>
              </a:rPr>
              <a:t> </a:t>
            </a:r>
            <a:r>
              <a:rPr lang="en-US" sz="2000" dirty="0" err="1">
                <a:latin typeface="Gotham Book" panose="02000604040000020004" pitchFamily="50" charset="0"/>
              </a:rPr>
              <a:t>simulacros</a:t>
            </a:r>
            <a:r>
              <a:rPr lang="en-US" sz="2000" dirty="0">
                <a:latin typeface="Gotham Book" panose="02000604040000020004" pitchFamily="50" charset="0"/>
              </a:rPr>
              <a:t> de </a:t>
            </a:r>
            <a:r>
              <a:rPr lang="en-US" sz="2000" dirty="0" err="1">
                <a:latin typeface="Gotham Book" panose="02000604040000020004" pitchFamily="50" charset="0"/>
              </a:rPr>
              <a:t>incendio</a:t>
            </a:r>
            <a:r>
              <a:rPr lang="en-US" sz="2000" dirty="0">
                <a:latin typeface="Gotham Book" panose="02000604040000020004" pitchFamily="50" charset="0"/>
              </a:rPr>
              <a:t>, tornado y </a:t>
            </a:r>
            <a:r>
              <a:rPr lang="en-US" sz="2000" dirty="0" err="1">
                <a:latin typeface="Gotham Book" panose="02000604040000020004" pitchFamily="50" charset="0"/>
              </a:rPr>
              <a:t>cierre</a:t>
            </a:r>
            <a:r>
              <a:rPr lang="en-US" sz="2000" dirty="0">
                <a:latin typeface="Gotham Book" panose="02000604040000020004" pitchFamily="50" charset="0"/>
              </a:rPr>
              <a:t>. </a:t>
            </a:r>
            <a:r>
              <a:rPr lang="en-US" sz="2000" dirty="0" err="1">
                <a:latin typeface="Gotham Book" panose="02000604040000020004" pitchFamily="50" charset="0"/>
              </a:rPr>
              <a:t>Revisar</a:t>
            </a:r>
            <a:r>
              <a:rPr lang="en-US" sz="2000" dirty="0">
                <a:latin typeface="Gotham Book" panose="02000604040000020004" pitchFamily="50" charset="0"/>
              </a:rPr>
              <a:t> </a:t>
            </a:r>
            <a:r>
              <a:rPr lang="en-US" sz="2000" dirty="0" err="1">
                <a:latin typeface="Gotham Book" panose="02000604040000020004" pitchFamily="50" charset="0"/>
              </a:rPr>
              <a:t>el</a:t>
            </a:r>
            <a:r>
              <a:rPr lang="en-US" sz="2000" dirty="0">
                <a:latin typeface="Gotham Book" panose="02000604040000020004" pitchFamily="50" charset="0"/>
              </a:rPr>
              <a:t> plan </a:t>
            </a:r>
            <a:r>
              <a:rPr lang="en-US" sz="2000" dirty="0" err="1">
                <a:latin typeface="Gotham Book" panose="02000604040000020004" pitchFamily="50" charset="0"/>
              </a:rPr>
              <a:t>si</a:t>
            </a:r>
            <a:r>
              <a:rPr lang="en-US" sz="2000" dirty="0">
                <a:latin typeface="Gotham Book" panose="02000604040000020004" pitchFamily="50" charset="0"/>
              </a:rPr>
              <a:t> es </a:t>
            </a:r>
            <a:r>
              <a:rPr lang="en-US" sz="2000" dirty="0" err="1">
                <a:latin typeface="Gotham Book" panose="02000604040000020004" pitchFamily="50" charset="0"/>
              </a:rPr>
              <a:t>necesario</a:t>
            </a:r>
            <a:r>
              <a:rPr lang="en-US" sz="2000" dirty="0">
                <a:latin typeface="Gotham Book" panose="02000604040000020004" pitchFamily="50" charset="0"/>
              </a:rPr>
              <a:t>.</a:t>
            </a:r>
            <a:endParaRPr dirty="0">
              <a:latin typeface="Gotham Book" panose="02000604040000020004" pitchFamily="50" charset="0"/>
            </a:endParaRPr>
          </a:p>
          <a:p>
            <a:pPr marL="342900" marR="0" lvl="0" indent="-165100" algn="l" rtl="0">
              <a:spcBef>
                <a:spcPts val="0"/>
              </a:spcBef>
              <a:spcAft>
                <a:spcPts val="0"/>
              </a:spcAft>
              <a:buClr>
                <a:srgbClr val="00A886"/>
              </a:buClr>
              <a:buSzPts val="2800"/>
              <a:buFont typeface="Noto Sans Symbols"/>
              <a:buNone/>
            </a:pPr>
            <a:endParaRPr sz="2800" dirty="0">
              <a:solidFill>
                <a:srgbClr val="0C1B55"/>
              </a:solidFill>
              <a:latin typeface="Gotham Book" panose="02000604040000020004" pitchFamily="50" charset="0"/>
              <a:ea typeface="Arial"/>
              <a:cs typeface="Arial"/>
              <a:sym typeface="Arial"/>
            </a:endParaRPr>
          </a:p>
        </p:txBody>
      </p:sp>
      <p:sp>
        <p:nvSpPr>
          <p:cNvPr id="380" name="Google Shape;38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06480"/>
            <a:ext cx="12192000" cy="7191896"/>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656186"/>
            <a:ext cx="11294378" cy="1181448"/>
          </a:xfrm>
        </p:spPr>
        <p:txBody>
          <a:bodyPr>
            <a:noAutofit/>
          </a:bodyPr>
          <a:lstStyle/>
          <a:p>
            <a:pPr algn="l"/>
            <a:r>
              <a:rPr lang="es-ES" sz="4000" b="1" dirty="0">
                <a:solidFill>
                  <a:srgbClr val="0C1B55"/>
                </a:solidFill>
                <a:latin typeface="Gotham Bold" pitchFamily="50" charset="0"/>
                <a:ea typeface="Arial"/>
                <a:cs typeface="Arial"/>
                <a:sym typeface="Arial"/>
              </a:rPr>
              <a:t>Planificación y Respuesta ante Emergencias: Lesión/Enfermedad </a:t>
            </a:r>
            <a:br>
              <a:rPr lang="es-ES" sz="18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4585871"/>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Consentimiento</a:t>
            </a:r>
            <a:r>
              <a:rPr lang="en-US" sz="2800" dirty="0">
                <a:solidFill>
                  <a:srgbClr val="0C1B55"/>
                </a:solidFill>
                <a:latin typeface="Gotham Book" panose="02000604040000020004" pitchFamily="50" charset="0"/>
                <a:ea typeface="Arial"/>
                <a:cs typeface="Arial"/>
                <a:sym typeface="Arial"/>
              </a:rPr>
              <a:t> de </a:t>
            </a:r>
            <a:r>
              <a:rPr lang="en-US" sz="2800" dirty="0" err="1">
                <a:solidFill>
                  <a:srgbClr val="0C1B55"/>
                </a:solidFill>
                <a:latin typeface="Gotham Book" panose="02000604040000020004" pitchFamily="50" charset="0"/>
                <a:ea typeface="Arial"/>
                <a:cs typeface="Arial"/>
                <a:sym typeface="Arial"/>
              </a:rPr>
              <a:t>los</a:t>
            </a:r>
            <a:r>
              <a:rPr lang="en-US" sz="2800" dirty="0">
                <a:solidFill>
                  <a:srgbClr val="0C1B55"/>
                </a:solidFill>
                <a:latin typeface="Gotham Book" panose="02000604040000020004" pitchFamily="50" charset="0"/>
                <a:ea typeface="Arial"/>
                <a:cs typeface="Arial"/>
                <a:sym typeface="Arial"/>
              </a:rPr>
              <a:t> padres para </a:t>
            </a:r>
            <a:r>
              <a:rPr lang="en-US" sz="2800" dirty="0" err="1">
                <a:solidFill>
                  <a:srgbClr val="0C1B55"/>
                </a:solidFill>
                <a:latin typeface="Gotham Book" panose="02000604040000020004" pitchFamily="50" charset="0"/>
                <a:ea typeface="Arial"/>
                <a:cs typeface="Arial"/>
                <a:sym typeface="Arial"/>
              </a:rPr>
              <a:t>buscar</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tratamiento</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médico</a:t>
            </a:r>
            <a:r>
              <a:rPr lang="en-US" sz="2800" dirty="0">
                <a:solidFill>
                  <a:srgbClr val="0C1B55"/>
                </a:solidFill>
                <a:latin typeface="Gotham Book" panose="02000604040000020004" pitchFamily="50" charset="0"/>
                <a:ea typeface="Arial"/>
                <a:cs typeface="Arial"/>
                <a:sym typeface="Arial"/>
              </a:rPr>
              <a:t> </a:t>
            </a:r>
            <a:endParaRPr lang="en-US" sz="4400" dirty="0">
              <a:solidFill>
                <a:srgbClr val="0C1B55"/>
              </a:solidFill>
              <a:latin typeface="Gotham Book" panose="02000604040000020004" pitchFamily="50" charset="0"/>
            </a:endParaRPr>
          </a:p>
          <a:p>
            <a:pPr marL="342900" indent="-342900">
              <a:spcAft>
                <a:spcPts val="24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Lugar preferido para la atención médica de emergencia y sin emergencia</a:t>
            </a:r>
            <a:endParaRPr lang="es-ES" sz="4400" dirty="0">
              <a:solidFill>
                <a:srgbClr val="0C1B55"/>
              </a:solidFill>
              <a:latin typeface="Gotham Book" panose="02000604040000020004" pitchFamily="50" charset="0"/>
            </a:endParaRPr>
          </a:p>
          <a:p>
            <a:pPr marL="342900" indent="-342900">
              <a:spcAft>
                <a:spcPts val="24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Arreglos de transporte que no sean de emergencia</a:t>
            </a:r>
          </a:p>
          <a:p>
            <a:pPr marL="342900" indent="-342900">
              <a:spcAft>
                <a:spcPts val="24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Cuidado</a:t>
            </a:r>
            <a:r>
              <a:rPr lang="en-US" sz="2800" dirty="0">
                <a:solidFill>
                  <a:srgbClr val="0C1B55"/>
                </a:solidFill>
                <a:latin typeface="Gotham Book" panose="02000604040000020004" pitchFamily="50" charset="0"/>
                <a:ea typeface="Arial"/>
                <a:cs typeface="Arial"/>
                <a:sym typeface="Arial"/>
              </a:rPr>
              <a:t> de </a:t>
            </a:r>
            <a:r>
              <a:rPr lang="en-US" sz="2800" dirty="0" err="1">
                <a:solidFill>
                  <a:srgbClr val="0C1B55"/>
                </a:solidFill>
                <a:latin typeface="Gotham Book" panose="02000604040000020004" pitchFamily="50" charset="0"/>
                <a:ea typeface="Arial"/>
                <a:cs typeface="Arial"/>
                <a:sym typeface="Arial"/>
              </a:rPr>
              <a:t>otros</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niños</a:t>
            </a:r>
            <a:r>
              <a:rPr lang="en-US" sz="2800" dirty="0">
                <a:solidFill>
                  <a:srgbClr val="0C1B55"/>
                </a:solidFill>
                <a:latin typeface="Gotham Book" panose="02000604040000020004" pitchFamily="50" charset="0"/>
                <a:ea typeface="Arial"/>
                <a:cs typeface="Arial"/>
                <a:sym typeface="Arial"/>
              </a:rPr>
              <a:t> </a:t>
            </a:r>
          </a:p>
          <a:p>
            <a:pPr marL="342900" indent="-342900">
              <a:spcAft>
                <a:spcPts val="2400"/>
              </a:spcAft>
              <a:buClr>
                <a:srgbClr val="00A886"/>
              </a:buClr>
              <a:buFont typeface="Wingdings" panose="05000000000000000000" pitchFamily="2" charset="2"/>
              <a:buChar char="§"/>
            </a:pPr>
            <a:endParaRPr lang="es-ES" sz="44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2800381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497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75758" y="841876"/>
            <a:ext cx="11873104"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Preparación, y Respuesta ante Emergencias: Lesiones Graves o Muerte</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2000671" y="1579440"/>
            <a:ext cx="8716494" cy="5570756"/>
          </a:xfrm>
          <a:prstGeom prst="rect">
            <a:avLst/>
          </a:prstGeom>
          <a:noFill/>
        </p:spPr>
        <p:txBody>
          <a:bodyPr wrap="square" rtlCol="0">
            <a:spAutoFit/>
          </a:bodyPr>
          <a:lstStyle/>
          <a:p>
            <a:pPr>
              <a:spcAft>
                <a:spcPts val="3600"/>
              </a:spcAft>
              <a:buClr>
                <a:srgbClr val="00A886"/>
              </a:buClr>
            </a:pPr>
            <a:r>
              <a:rPr lang="es-ES" sz="2800" dirty="0">
                <a:solidFill>
                  <a:srgbClr val="0C1B55"/>
                </a:solidFill>
                <a:latin typeface="Gotham Book" panose="02000604040000020004" pitchFamily="50" charset="0"/>
                <a:ea typeface="Arial"/>
                <a:cs typeface="Arial"/>
                <a:sym typeface="Arial"/>
              </a:rPr>
              <a:t>Reporte de lesiones graves o muerte</a:t>
            </a:r>
            <a:endParaRPr lang="es-ES" sz="4400" dirty="0">
              <a:solidFill>
                <a:srgbClr val="0C1B55"/>
              </a:solidFill>
              <a:latin typeface="Gotham Book" panose="02000604040000020004" pitchFamily="50" charset="0"/>
            </a:endParaRPr>
          </a:p>
          <a:p>
            <a:pPr>
              <a:spcAft>
                <a:spcPts val="3600"/>
              </a:spcAft>
              <a:buClr>
                <a:srgbClr val="00A886"/>
              </a:buClr>
            </a:pPr>
            <a:r>
              <a:rPr lang="es-ES" sz="2800" dirty="0">
                <a:solidFill>
                  <a:srgbClr val="0C1B55"/>
                </a:solidFill>
                <a:latin typeface="Gotham Book" panose="02000604040000020004" pitchFamily="50" charset="0"/>
                <a:ea typeface="Arial"/>
                <a:cs typeface="Arial"/>
                <a:sym typeface="Arial"/>
              </a:rPr>
              <a:t>En un plazo de 5 días al CDC</a:t>
            </a:r>
            <a:endParaRPr lang="es-ES" sz="4400" dirty="0">
              <a:solidFill>
                <a:srgbClr val="0C1B55"/>
              </a:solidFill>
              <a:latin typeface="Gotham Book" panose="02000604040000020004" pitchFamily="50" charset="0"/>
            </a:endParaRPr>
          </a:p>
          <a:p>
            <a:pPr>
              <a:buClr>
                <a:srgbClr val="00A886"/>
              </a:buClr>
            </a:pPr>
            <a:r>
              <a:rPr lang="es-ES" sz="2800" dirty="0">
                <a:solidFill>
                  <a:srgbClr val="0C1B55"/>
                </a:solidFill>
                <a:latin typeface="Gotham Book" panose="02000604040000020004" pitchFamily="50" charset="0"/>
                <a:ea typeface="Arial"/>
                <a:cs typeface="Arial"/>
                <a:sym typeface="Arial"/>
              </a:rPr>
              <a:t>Cualquier daño físico que requiera una intervención de emergencia (ya sea provocado por uno mismo o por otra persona)</a:t>
            </a:r>
            <a:endParaRPr lang="es-ES" sz="4400" dirty="0">
              <a:solidFill>
                <a:srgbClr val="0C1B55"/>
              </a:solidFill>
              <a:latin typeface="Gotham Book" panose="02000604040000020004" pitchFamily="50" charset="0"/>
            </a:endParaRPr>
          </a:p>
          <a:p>
            <a:pPr>
              <a:buClr>
                <a:srgbClr val="00A886"/>
              </a:buClr>
            </a:pPr>
            <a:endParaRPr lang="es-ES" sz="2800" dirty="0">
              <a:solidFill>
                <a:srgbClr val="0C1B55"/>
              </a:solidFill>
              <a:latin typeface="Gotham Book" panose="02000604040000020004" pitchFamily="50" charset="0"/>
              <a:ea typeface="Arial"/>
              <a:cs typeface="Arial"/>
              <a:sym typeface="Arial"/>
            </a:endParaRPr>
          </a:p>
          <a:p>
            <a:pPr>
              <a:buClr>
                <a:srgbClr val="00A886"/>
              </a:buClr>
            </a:pPr>
            <a:r>
              <a:rPr lang="es-ES" sz="2800" dirty="0">
                <a:solidFill>
                  <a:srgbClr val="0C1B55"/>
                </a:solidFill>
                <a:latin typeface="Gotham Book" panose="02000604040000020004" pitchFamily="50" charset="0"/>
                <a:ea typeface="Arial"/>
                <a:cs typeface="Arial"/>
                <a:sym typeface="Arial"/>
              </a:rPr>
              <a:t>Quemaduras, laceraciones, fracturas óseas, pérdida significativa de sangre y/o lesiones en órganos internos</a:t>
            </a:r>
          </a:p>
          <a:p>
            <a:pPr>
              <a:spcAft>
                <a:spcPts val="3600"/>
              </a:spcAft>
              <a:buClr>
                <a:srgbClr val="00A886"/>
              </a:buClr>
            </a:pPr>
            <a:endParaRPr lang="es-ES" sz="4400" dirty="0">
              <a:solidFill>
                <a:srgbClr val="0C1B55"/>
              </a:solidFill>
              <a:latin typeface="Gotham Book" panose="02000604040000020004" pitchFamily="50" charset="0"/>
            </a:endParaRPr>
          </a:p>
        </p:txBody>
      </p:sp>
      <p:pic>
        <p:nvPicPr>
          <p:cNvPr id="4" name="Graphic 3" descr="Document with solid fill">
            <a:extLst>
              <a:ext uri="{FF2B5EF4-FFF2-40B4-BE49-F238E27FC236}">
                <a16:creationId xmlns:a16="http://schemas.microsoft.com/office/drawing/2014/main" id="{5CCFBB9E-6A21-1851-8263-8DAB760AB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4259" y="1516756"/>
            <a:ext cx="654054" cy="654054"/>
          </a:xfrm>
          <a:prstGeom prst="rect">
            <a:avLst/>
          </a:prstGeom>
        </p:spPr>
      </p:pic>
      <p:pic>
        <p:nvPicPr>
          <p:cNvPr id="5" name="Graphic 4" descr="Daily calendar with solid fill">
            <a:extLst>
              <a:ext uri="{FF2B5EF4-FFF2-40B4-BE49-F238E27FC236}">
                <a16:creationId xmlns:a16="http://schemas.microsoft.com/office/drawing/2014/main" id="{2F53284A-77FC-8A30-1A20-6645B5B293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0139" y="2339122"/>
            <a:ext cx="762294" cy="762294"/>
          </a:xfrm>
          <a:prstGeom prst="rect">
            <a:avLst/>
          </a:prstGeom>
        </p:spPr>
      </p:pic>
      <p:pic>
        <p:nvPicPr>
          <p:cNvPr id="6" name="Graphic 5" descr="Ambulance with solid fill">
            <a:extLst>
              <a:ext uri="{FF2B5EF4-FFF2-40B4-BE49-F238E27FC236}">
                <a16:creationId xmlns:a16="http://schemas.microsoft.com/office/drawing/2014/main" id="{BA58A66F-2A39-A3E1-ACC5-D5A256CB43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2703" y="3611427"/>
            <a:ext cx="762294" cy="762294"/>
          </a:xfrm>
          <a:prstGeom prst="rect">
            <a:avLst/>
          </a:prstGeom>
        </p:spPr>
      </p:pic>
      <p:pic>
        <p:nvPicPr>
          <p:cNvPr id="7" name="Graphic 6" descr="Sling with solid fill">
            <a:extLst>
              <a:ext uri="{FF2B5EF4-FFF2-40B4-BE49-F238E27FC236}">
                <a16:creationId xmlns:a16="http://schemas.microsoft.com/office/drawing/2014/main" id="{6011359A-01C4-694B-1D68-7D5AC2C85C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7851" y="5250278"/>
            <a:ext cx="630462" cy="630462"/>
          </a:xfrm>
          <a:prstGeom prst="rect">
            <a:avLst/>
          </a:prstGeom>
        </p:spPr>
      </p:pic>
    </p:spTree>
    <p:extLst>
      <p:ext uri="{BB962C8B-B14F-4D97-AF65-F5344CB8AC3E}">
        <p14:creationId xmlns:p14="http://schemas.microsoft.com/office/powerpoint/2010/main" val="2450143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30487" y="820370"/>
            <a:ext cx="10304618"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Preparación, y Respuesta ante Emergencias: Evacuación</a:t>
            </a:r>
            <a:br>
              <a:rPr lang="es-ES" sz="4000" dirty="0">
                <a:solidFill>
                  <a:srgbClr val="498500"/>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grpSp>
        <p:nvGrpSpPr>
          <p:cNvPr id="4" name="Group 3">
            <a:extLst>
              <a:ext uri="{FF2B5EF4-FFF2-40B4-BE49-F238E27FC236}">
                <a16:creationId xmlns:a16="http://schemas.microsoft.com/office/drawing/2014/main" id="{77C9EB4A-6267-017B-8000-E2CEC9E7FEC1}"/>
              </a:ext>
            </a:extLst>
          </p:cNvPr>
          <p:cNvGrpSpPr/>
          <p:nvPr/>
        </p:nvGrpSpPr>
        <p:grpSpPr>
          <a:xfrm>
            <a:off x="9085268" y="299798"/>
            <a:ext cx="2876244" cy="2876244"/>
            <a:chOff x="8246225" y="251552"/>
            <a:chExt cx="2876244" cy="2876244"/>
          </a:xfrm>
        </p:grpSpPr>
        <p:pic>
          <p:nvPicPr>
            <p:cNvPr id="5" name="Graphic 4" descr="Chat outline">
              <a:extLst>
                <a:ext uri="{FF2B5EF4-FFF2-40B4-BE49-F238E27FC236}">
                  <a16:creationId xmlns:a16="http://schemas.microsoft.com/office/drawing/2014/main" id="{2729CA48-1C01-2C4B-503D-889A8579A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6" name="TextBox 5">
              <a:extLst>
                <a:ext uri="{FF2B5EF4-FFF2-40B4-BE49-F238E27FC236}">
                  <a16:creationId xmlns:a16="http://schemas.microsoft.com/office/drawing/2014/main" id="{6AA598A7-D5AF-627D-5B85-5083E2347AFC}"/>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7" name="Graphic 6" descr="Head with gears with solid fill">
              <a:extLst>
                <a:ext uri="{FF2B5EF4-FFF2-40B4-BE49-F238E27FC236}">
                  <a16:creationId xmlns:a16="http://schemas.microsoft.com/office/drawing/2014/main" id="{5C4A29E5-CACA-565F-2F6C-135A9899D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3" name="TextBox 2">
            <a:extLst>
              <a:ext uri="{FF2B5EF4-FFF2-40B4-BE49-F238E27FC236}">
                <a16:creationId xmlns:a16="http://schemas.microsoft.com/office/drawing/2014/main" id="{383DB80E-FA88-1F14-C350-90C9FD92FEA9}"/>
              </a:ext>
            </a:extLst>
          </p:cNvPr>
          <p:cNvSpPr txBox="1"/>
          <p:nvPr/>
        </p:nvSpPr>
        <p:spPr>
          <a:xfrm>
            <a:off x="775072" y="1540950"/>
            <a:ext cx="10641855" cy="4278094"/>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u="sng" dirty="0">
                <a:solidFill>
                  <a:srgbClr val="0C1B55"/>
                </a:solidFill>
                <a:latin typeface="Gotham Book" panose="02000604040000020004" pitchFamily="50" charset="0"/>
                <a:ea typeface="Arial"/>
                <a:cs typeface="Arial"/>
                <a:sym typeface="Arial"/>
              </a:rPr>
              <a:t>¡Es </a:t>
            </a:r>
            <a:r>
              <a:rPr lang="en-US" sz="2800" u="sng" dirty="0" err="1">
                <a:solidFill>
                  <a:srgbClr val="0C1B55"/>
                </a:solidFill>
                <a:latin typeface="Gotham Book" panose="02000604040000020004" pitchFamily="50" charset="0"/>
                <a:ea typeface="Arial"/>
                <a:cs typeface="Arial"/>
                <a:sym typeface="Arial"/>
              </a:rPr>
              <a:t>su</a:t>
            </a:r>
            <a:r>
              <a:rPr lang="en-US" sz="2800" u="sng" dirty="0">
                <a:solidFill>
                  <a:srgbClr val="0C1B55"/>
                </a:solidFill>
                <a:latin typeface="Gotham Book" panose="02000604040000020004" pitchFamily="50" charset="0"/>
                <a:ea typeface="Arial"/>
                <a:cs typeface="Arial"/>
                <a:sym typeface="Arial"/>
              </a:rPr>
              <a:t> </a:t>
            </a:r>
            <a:r>
              <a:rPr lang="en-US" sz="2800" u="sng" dirty="0" err="1">
                <a:solidFill>
                  <a:srgbClr val="0C1B55"/>
                </a:solidFill>
                <a:latin typeface="Gotham Book" panose="02000604040000020004" pitchFamily="50" charset="0"/>
                <a:ea typeface="Arial"/>
                <a:cs typeface="Arial"/>
                <a:sym typeface="Arial"/>
              </a:rPr>
              <a:t>turno</a:t>
            </a:r>
            <a:r>
              <a:rPr lang="en-US" sz="2800" u="sng" dirty="0">
                <a:solidFill>
                  <a:srgbClr val="0C1B55"/>
                </a:solidFill>
                <a:latin typeface="Gotham Book" panose="02000604040000020004" pitchFamily="50" charset="0"/>
                <a:ea typeface="Arial"/>
                <a:cs typeface="Arial"/>
                <a:sym typeface="Arial"/>
              </a:rPr>
              <a:t>! </a:t>
            </a:r>
            <a:endParaRPr lang="en-US" sz="2800" dirty="0">
              <a:solidFill>
                <a:srgbClr val="0C1B55"/>
              </a:solidFill>
              <a:latin typeface="Gotham Book" panose="02000604040000020004" pitchFamily="50" charset="0"/>
            </a:endParaRPr>
          </a:p>
          <a:p>
            <a:pPr marL="457200" lvl="0" indent="-457200">
              <a:buFont typeface="Arial" panose="020B0604020202020204" pitchFamily="34" charset="0"/>
              <a:buChar char="•"/>
            </a:pPr>
            <a:r>
              <a:rPr lang="es-ES" sz="2800" dirty="0">
                <a:solidFill>
                  <a:srgbClr val="0C1B55"/>
                </a:solidFill>
                <a:latin typeface="Gotham Book" panose="02000604040000020004" pitchFamily="50" charset="0"/>
                <a:ea typeface="Arial"/>
                <a:cs typeface="Arial"/>
                <a:sym typeface="Arial"/>
              </a:rPr>
              <a:t>Está cuidando a los niños cuando suena el timbre. Abres la puerta y un agente de emergencias local le dice que hay una fuga de gas en el vecindario. </a:t>
            </a:r>
            <a:endParaRPr lang="es-ES" sz="2800" dirty="0">
              <a:solidFill>
                <a:srgbClr val="0C1B55"/>
              </a:solidFill>
              <a:latin typeface="Gotham Book" panose="02000604040000020004" pitchFamily="50" charset="0"/>
            </a:endParaRPr>
          </a:p>
          <a:p>
            <a:r>
              <a:rPr lang="es-ES" sz="2800" dirty="0">
                <a:solidFill>
                  <a:srgbClr val="0C1B55"/>
                </a:solidFill>
                <a:latin typeface="Gotham Book" panose="02000604040000020004" pitchFamily="50" charset="0"/>
                <a:ea typeface="Arial"/>
                <a:cs typeface="Arial"/>
                <a:sym typeface="Arial"/>
              </a:rPr>
              <a:t>Le dice que tienes 10 minutos para evacuar la casa con los niños.</a:t>
            </a:r>
            <a:r>
              <a:rPr lang="en-US" sz="2800" u="sng" dirty="0">
                <a:solidFill>
                  <a:schemeClr val="dk1"/>
                </a:solidFill>
                <a:latin typeface="Arial"/>
                <a:ea typeface="Arial"/>
                <a:cs typeface="Arial"/>
                <a:sym typeface="Arial"/>
              </a:rPr>
              <a:t> </a:t>
            </a:r>
          </a:p>
          <a:p>
            <a:endParaRPr lang="en-US" sz="2800" u="sng" dirty="0">
              <a:solidFill>
                <a:schemeClr val="dk1"/>
              </a:solidFill>
              <a:latin typeface="Arial"/>
              <a:ea typeface="Arial"/>
              <a:cs typeface="Arial"/>
              <a:sym typeface="Arial"/>
            </a:endParaRPr>
          </a:p>
          <a:p>
            <a:r>
              <a:rPr lang="en-US" sz="2800" dirty="0">
                <a:solidFill>
                  <a:srgbClr val="0C1B55"/>
                </a:solidFill>
                <a:latin typeface="Gotham Book" panose="02000604040000020004" pitchFamily="50" charset="0"/>
                <a:ea typeface="Arial"/>
                <a:cs typeface="Arial"/>
                <a:sym typeface="Arial"/>
              </a:rPr>
              <a:t>¿</a:t>
            </a:r>
            <a:r>
              <a:rPr lang="en-US" sz="2800" dirty="0" err="1">
                <a:solidFill>
                  <a:srgbClr val="0C1B55"/>
                </a:solidFill>
                <a:latin typeface="Gotham Book" panose="02000604040000020004" pitchFamily="50" charset="0"/>
                <a:ea typeface="Arial"/>
                <a:cs typeface="Arial"/>
                <a:sym typeface="Arial"/>
              </a:rPr>
              <a:t>Qué</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haríá</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usted</a:t>
            </a:r>
            <a:r>
              <a:rPr lang="en-US" sz="2800" dirty="0">
                <a:solidFill>
                  <a:srgbClr val="0C1B55"/>
                </a:solidFill>
                <a:latin typeface="Gotham Book" panose="02000604040000020004" pitchFamily="50" charset="0"/>
                <a:ea typeface="Arial"/>
                <a:cs typeface="Arial"/>
                <a:sym typeface="Arial"/>
              </a:rPr>
              <a:t>?</a:t>
            </a:r>
          </a:p>
          <a:p>
            <a:pPr lvl="0"/>
            <a:endParaRPr lang="es-E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12636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25"/>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431" name="Google Shape;431;p25"/>
          <p:cNvSpPr txBox="1">
            <a:spLocks noGrp="1"/>
          </p:cNvSpPr>
          <p:nvPr>
            <p:ph type="ctrTitle"/>
          </p:nvPr>
        </p:nvSpPr>
        <p:spPr>
          <a:xfrm>
            <a:off x="276296" y="206481"/>
            <a:ext cx="11294378" cy="11814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ok" pitchFamily="50" charset="0"/>
                <a:ea typeface="Arial"/>
                <a:cs typeface="Arial"/>
                <a:sym typeface="Arial"/>
              </a:rPr>
              <a:t>Planificación</a:t>
            </a:r>
            <a:r>
              <a:rPr lang="en-US" sz="4000" dirty="0">
                <a:solidFill>
                  <a:srgbClr val="0C1B55"/>
                </a:solidFill>
                <a:latin typeface="Gotham Book" pitchFamily="50" charset="0"/>
                <a:ea typeface="Arial"/>
                <a:cs typeface="Arial"/>
                <a:sym typeface="Arial"/>
              </a:rPr>
              <a:t> para </a:t>
            </a:r>
            <a:r>
              <a:rPr lang="en-US" sz="4000" dirty="0" err="1">
                <a:solidFill>
                  <a:srgbClr val="0C1B55"/>
                </a:solidFill>
                <a:latin typeface="Gotham Book" pitchFamily="50" charset="0"/>
                <a:ea typeface="Arial"/>
                <a:cs typeface="Arial"/>
                <a:sym typeface="Arial"/>
              </a:rPr>
              <a:t>estar</a:t>
            </a:r>
            <a:r>
              <a:rPr lang="en-US" sz="4000" dirty="0">
                <a:solidFill>
                  <a:srgbClr val="0C1B55"/>
                </a:solidFill>
                <a:latin typeface="Gotham Book" pitchFamily="50" charset="0"/>
                <a:ea typeface="Arial"/>
                <a:cs typeface="Arial"/>
                <a:sym typeface="Arial"/>
              </a:rPr>
              <a:t> </a:t>
            </a:r>
            <a:r>
              <a:rPr lang="en-US" sz="4000" dirty="0" err="1">
                <a:solidFill>
                  <a:srgbClr val="0C1B55"/>
                </a:solidFill>
                <a:latin typeface="Gotham Book" pitchFamily="50" charset="0"/>
                <a:ea typeface="Arial"/>
                <a:cs typeface="Arial"/>
                <a:sym typeface="Arial"/>
              </a:rPr>
              <a:t>preparado</a:t>
            </a:r>
            <a:r>
              <a:rPr lang="en-US" sz="4000" dirty="0">
                <a:solidFill>
                  <a:srgbClr val="0C1B55"/>
                </a:solidFill>
                <a:latin typeface="Gotham Book" pitchFamily="50" charset="0"/>
                <a:ea typeface="Arial"/>
                <a:cs typeface="Arial"/>
                <a:sym typeface="Arial"/>
              </a:rPr>
              <a:t> y </a:t>
            </a:r>
            <a:r>
              <a:rPr lang="en-US" sz="4000" dirty="0" err="1">
                <a:solidFill>
                  <a:srgbClr val="0C1B55"/>
                </a:solidFill>
                <a:latin typeface="Gotham Book" pitchFamily="50" charset="0"/>
                <a:ea typeface="Arial"/>
                <a:cs typeface="Arial"/>
                <a:sym typeface="Arial"/>
              </a:rPr>
              <a:t>respuesta</a:t>
            </a:r>
            <a:r>
              <a:rPr lang="en-US" sz="4000" dirty="0">
                <a:solidFill>
                  <a:srgbClr val="0C1B55"/>
                </a:solidFill>
                <a:latin typeface="Gotham Book" pitchFamily="50" charset="0"/>
                <a:ea typeface="Arial"/>
                <a:cs typeface="Arial"/>
                <a:sym typeface="Arial"/>
              </a:rPr>
              <a:t> ante </a:t>
            </a:r>
            <a:r>
              <a:rPr lang="en-US" sz="4000" dirty="0" err="1">
                <a:solidFill>
                  <a:srgbClr val="0C1B55"/>
                </a:solidFill>
                <a:latin typeface="Gotham Book" pitchFamily="50" charset="0"/>
                <a:ea typeface="Arial"/>
                <a:cs typeface="Arial"/>
                <a:sym typeface="Arial"/>
              </a:rPr>
              <a:t>emergencias</a:t>
            </a:r>
            <a:r>
              <a:rPr lang="en-US" sz="4000" dirty="0">
                <a:solidFill>
                  <a:srgbClr val="0C1B55"/>
                </a:solidFill>
                <a:latin typeface="Gotham Book" pitchFamily="50" charset="0"/>
                <a:ea typeface="Arial"/>
                <a:cs typeface="Arial"/>
                <a:sym typeface="Arial"/>
              </a:rPr>
              <a:t>: </a:t>
            </a:r>
            <a:r>
              <a:rPr lang="en-US" sz="4000" dirty="0" err="1">
                <a:solidFill>
                  <a:srgbClr val="0C1B55"/>
                </a:solidFill>
                <a:latin typeface="Gotham Book" pitchFamily="50" charset="0"/>
                <a:ea typeface="Arial"/>
                <a:cs typeface="Arial"/>
                <a:sym typeface="Arial"/>
              </a:rPr>
              <a:t>confinamiento</a:t>
            </a:r>
            <a:endParaRPr dirty="0">
              <a:latin typeface="Gotham Book" pitchFamily="50" charset="0"/>
            </a:endParaRPr>
          </a:p>
        </p:txBody>
      </p:sp>
      <p:sp>
        <p:nvSpPr>
          <p:cNvPr id="432" name="Google Shape;4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sp>
        <p:nvSpPr>
          <p:cNvPr id="433" name="Google Shape;433;p25"/>
          <p:cNvSpPr txBox="1"/>
          <p:nvPr/>
        </p:nvSpPr>
        <p:spPr>
          <a:xfrm>
            <a:off x="1503336" y="1720312"/>
            <a:ext cx="8570700" cy="341627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chemeClr val="dk1"/>
              </a:buClr>
              <a:buSzPts val="3600"/>
              <a:buFont typeface="Arial"/>
              <a:buChar char="•"/>
            </a:pPr>
            <a:r>
              <a:rPr lang="en-US" sz="3600" dirty="0" err="1">
                <a:solidFill>
                  <a:schemeClr val="dk1"/>
                </a:solidFill>
                <a:latin typeface="Gotham Book" panose="02000604040000020004" pitchFamily="50" charset="0"/>
              </a:rPr>
              <a:t>Apague</a:t>
            </a:r>
            <a:r>
              <a:rPr lang="en-US" sz="3600" dirty="0">
                <a:solidFill>
                  <a:schemeClr val="dk1"/>
                </a:solidFill>
                <a:latin typeface="Gotham Book" panose="02000604040000020004" pitchFamily="50" charset="0"/>
              </a:rPr>
              <a:t> las luces</a:t>
            </a:r>
            <a:endParaRPr dirty="0">
              <a:latin typeface="Gotham Book" panose="02000604040000020004" pitchFamily="50" charset="0"/>
            </a:endParaRPr>
          </a:p>
          <a:p>
            <a:pPr marL="571500" marR="0" lvl="0" indent="-571500" algn="l" rtl="0">
              <a:lnSpc>
                <a:spcPct val="150000"/>
              </a:lnSpc>
              <a:spcBef>
                <a:spcPts val="0"/>
              </a:spcBef>
              <a:spcAft>
                <a:spcPts val="0"/>
              </a:spcAft>
              <a:buClr>
                <a:schemeClr val="dk1"/>
              </a:buClr>
              <a:buSzPts val="3600"/>
              <a:buFont typeface="Arial"/>
              <a:buChar char="•"/>
            </a:pPr>
            <a:r>
              <a:rPr lang="en-US" sz="3600" dirty="0">
                <a:solidFill>
                  <a:schemeClr val="dk1"/>
                </a:solidFill>
                <a:latin typeface="Gotham Book" panose="02000604040000020004" pitchFamily="50" charset="0"/>
              </a:rPr>
              <a:t>Cierre y </a:t>
            </a:r>
            <a:r>
              <a:rPr lang="en-US" sz="3600" dirty="0" err="1">
                <a:solidFill>
                  <a:schemeClr val="dk1"/>
                </a:solidFill>
                <a:latin typeface="Gotham Book" panose="02000604040000020004" pitchFamily="50" charset="0"/>
              </a:rPr>
              <a:t>bloquee</a:t>
            </a:r>
            <a:r>
              <a:rPr lang="en-US" sz="3600" dirty="0">
                <a:solidFill>
                  <a:schemeClr val="dk1"/>
                </a:solidFill>
                <a:latin typeface="Gotham Book" panose="02000604040000020004" pitchFamily="50" charset="0"/>
              </a:rPr>
              <a:t> las </a:t>
            </a:r>
            <a:r>
              <a:rPr lang="en-US" sz="3600" dirty="0" err="1">
                <a:solidFill>
                  <a:schemeClr val="dk1"/>
                </a:solidFill>
                <a:latin typeface="Gotham Book" panose="02000604040000020004" pitchFamily="50" charset="0"/>
              </a:rPr>
              <a:t>puertas</a:t>
            </a:r>
            <a:endParaRPr dirty="0">
              <a:latin typeface="Gotham Book" panose="02000604040000020004" pitchFamily="50" charset="0"/>
            </a:endParaRPr>
          </a:p>
          <a:p>
            <a:pPr marL="571500" marR="0" lvl="0" indent="-571500" algn="l" rtl="0">
              <a:lnSpc>
                <a:spcPct val="150000"/>
              </a:lnSpc>
              <a:spcBef>
                <a:spcPts val="0"/>
              </a:spcBef>
              <a:spcAft>
                <a:spcPts val="0"/>
              </a:spcAft>
              <a:buClr>
                <a:schemeClr val="dk1"/>
              </a:buClr>
              <a:buSzPts val="3600"/>
              <a:buFont typeface="Arial"/>
              <a:buChar char="•"/>
            </a:pPr>
            <a:r>
              <a:rPr lang="en-US" sz="3600" dirty="0" err="1">
                <a:solidFill>
                  <a:schemeClr val="dk1"/>
                </a:solidFill>
                <a:latin typeface="Gotham Book" panose="02000604040000020004" pitchFamily="50" charset="0"/>
              </a:rPr>
              <a:t>Manténgase</a:t>
            </a:r>
            <a:r>
              <a:rPr lang="en-US" sz="3600" dirty="0">
                <a:solidFill>
                  <a:schemeClr val="dk1"/>
                </a:solidFill>
                <a:latin typeface="Gotham Book" panose="02000604040000020004" pitchFamily="50" charset="0"/>
              </a:rPr>
              <a:t> fuera de la vista</a:t>
            </a:r>
            <a:endParaRPr dirty="0">
              <a:latin typeface="Gotham Book" panose="02000604040000020004" pitchFamily="50" charset="0"/>
            </a:endParaRPr>
          </a:p>
          <a:p>
            <a:pPr marL="571500" marR="0" lvl="0" indent="-571500" algn="l" rtl="0">
              <a:lnSpc>
                <a:spcPct val="150000"/>
              </a:lnSpc>
              <a:spcBef>
                <a:spcPts val="0"/>
              </a:spcBef>
              <a:spcAft>
                <a:spcPts val="0"/>
              </a:spcAft>
              <a:buClr>
                <a:schemeClr val="dk1"/>
              </a:buClr>
              <a:buSzPts val="3600"/>
              <a:buFont typeface="Arial"/>
              <a:buChar char="•"/>
            </a:pPr>
            <a:r>
              <a:rPr lang="en-US" sz="3600" dirty="0" err="1">
                <a:solidFill>
                  <a:schemeClr val="dk1"/>
                </a:solidFill>
                <a:latin typeface="Gotham Book" panose="02000604040000020004" pitchFamily="50" charset="0"/>
              </a:rPr>
              <a:t>Espere</a:t>
            </a:r>
            <a:r>
              <a:rPr lang="en-US" sz="3600" dirty="0">
                <a:solidFill>
                  <a:schemeClr val="dk1"/>
                </a:solidFill>
                <a:latin typeface="Gotham Book" panose="02000604040000020004" pitchFamily="50" charset="0"/>
              </a:rPr>
              <a:t> a </a:t>
            </a:r>
            <a:r>
              <a:rPr lang="en-US" sz="3600" dirty="0" err="1">
                <a:solidFill>
                  <a:schemeClr val="dk1"/>
                </a:solidFill>
                <a:latin typeface="Gotham Book" panose="02000604040000020004" pitchFamily="50" charset="0"/>
              </a:rPr>
              <a:t>los</a:t>
            </a:r>
            <a:r>
              <a:rPr lang="en-US" sz="3600" dirty="0">
                <a:solidFill>
                  <a:schemeClr val="dk1"/>
                </a:solidFill>
                <a:latin typeface="Gotham Book" panose="02000604040000020004" pitchFamily="50" charset="0"/>
              </a:rPr>
              <a:t> </a:t>
            </a:r>
            <a:r>
              <a:rPr lang="en-US" sz="3600" dirty="0" err="1">
                <a:solidFill>
                  <a:schemeClr val="dk1"/>
                </a:solidFill>
                <a:latin typeface="Gotham Book" panose="02000604040000020004" pitchFamily="50" charset="0"/>
              </a:rPr>
              <a:t>socorristas</a:t>
            </a:r>
            <a:endParaRPr dirty="0">
              <a:latin typeface="Gotham Book" panose="02000604040000020004" pitchFamily="50"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26"/>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439" name="Google Shape;439;p26"/>
          <p:cNvSpPr txBox="1">
            <a:spLocks noGrp="1"/>
          </p:cNvSpPr>
          <p:nvPr>
            <p:ph type="ctrTitle"/>
          </p:nvPr>
        </p:nvSpPr>
        <p:spPr>
          <a:xfrm>
            <a:off x="276296" y="206481"/>
            <a:ext cx="11294378" cy="11814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ok" pitchFamily="50" charset="0"/>
                <a:ea typeface="Arial"/>
                <a:cs typeface="Arial"/>
                <a:sym typeface="Arial"/>
              </a:rPr>
              <a:t>Planificación</a:t>
            </a:r>
            <a:r>
              <a:rPr lang="en-US" sz="4000" dirty="0">
                <a:solidFill>
                  <a:srgbClr val="0C1B55"/>
                </a:solidFill>
                <a:latin typeface="Gotham Book" pitchFamily="50" charset="0"/>
                <a:ea typeface="Arial"/>
                <a:cs typeface="Arial"/>
                <a:sym typeface="Arial"/>
              </a:rPr>
              <a:t> para </a:t>
            </a:r>
            <a:r>
              <a:rPr lang="en-US" sz="4000" dirty="0" err="1">
                <a:solidFill>
                  <a:srgbClr val="0C1B55"/>
                </a:solidFill>
                <a:latin typeface="Gotham Book" pitchFamily="50" charset="0"/>
                <a:ea typeface="Arial"/>
                <a:cs typeface="Arial"/>
                <a:sym typeface="Arial"/>
              </a:rPr>
              <a:t>estar</a:t>
            </a:r>
            <a:r>
              <a:rPr lang="en-US" sz="4000" dirty="0">
                <a:solidFill>
                  <a:srgbClr val="0C1B55"/>
                </a:solidFill>
                <a:latin typeface="Gotham Book" pitchFamily="50" charset="0"/>
                <a:ea typeface="Arial"/>
                <a:cs typeface="Arial"/>
                <a:sym typeface="Arial"/>
              </a:rPr>
              <a:t> </a:t>
            </a:r>
            <a:r>
              <a:rPr lang="en-US" sz="4000" dirty="0" err="1">
                <a:solidFill>
                  <a:srgbClr val="0C1B55"/>
                </a:solidFill>
                <a:latin typeface="Gotham Book" pitchFamily="50" charset="0"/>
                <a:ea typeface="Arial"/>
                <a:cs typeface="Arial"/>
                <a:sym typeface="Arial"/>
              </a:rPr>
              <a:t>preparado</a:t>
            </a:r>
            <a:r>
              <a:rPr lang="en-US" sz="4000" dirty="0">
                <a:solidFill>
                  <a:srgbClr val="0C1B55"/>
                </a:solidFill>
                <a:latin typeface="Gotham Book" pitchFamily="50" charset="0"/>
                <a:ea typeface="Arial"/>
                <a:cs typeface="Arial"/>
                <a:sym typeface="Arial"/>
              </a:rPr>
              <a:t> y </a:t>
            </a:r>
            <a:r>
              <a:rPr lang="en-US" sz="4000" dirty="0" err="1">
                <a:solidFill>
                  <a:srgbClr val="0C1B55"/>
                </a:solidFill>
                <a:latin typeface="Gotham Book" pitchFamily="50" charset="0"/>
                <a:ea typeface="Arial"/>
                <a:cs typeface="Arial"/>
                <a:sym typeface="Arial"/>
              </a:rPr>
              <a:t>respuesta</a:t>
            </a:r>
            <a:r>
              <a:rPr lang="en-US" sz="4000" dirty="0">
                <a:solidFill>
                  <a:srgbClr val="0C1B55"/>
                </a:solidFill>
                <a:latin typeface="Gotham Book" pitchFamily="50" charset="0"/>
                <a:ea typeface="Arial"/>
                <a:cs typeface="Arial"/>
                <a:sym typeface="Arial"/>
              </a:rPr>
              <a:t> ante </a:t>
            </a:r>
            <a:r>
              <a:rPr lang="en-US" sz="4000" dirty="0" err="1">
                <a:solidFill>
                  <a:srgbClr val="0C1B55"/>
                </a:solidFill>
                <a:latin typeface="Gotham Book" pitchFamily="50" charset="0"/>
                <a:ea typeface="Arial"/>
                <a:cs typeface="Arial"/>
                <a:sym typeface="Arial"/>
              </a:rPr>
              <a:t>emergencias</a:t>
            </a:r>
            <a:r>
              <a:rPr lang="en-US" sz="4000" dirty="0">
                <a:solidFill>
                  <a:srgbClr val="0C1B55"/>
                </a:solidFill>
                <a:latin typeface="Gotham Book" pitchFamily="50" charset="0"/>
                <a:ea typeface="Arial"/>
                <a:cs typeface="Arial"/>
                <a:sym typeface="Arial"/>
              </a:rPr>
              <a:t>: </a:t>
            </a:r>
            <a:r>
              <a:rPr lang="en-US" sz="4000" dirty="0" err="1">
                <a:solidFill>
                  <a:srgbClr val="0C1B55"/>
                </a:solidFill>
                <a:latin typeface="Gotham Book" pitchFamily="50" charset="0"/>
                <a:ea typeface="Arial"/>
                <a:cs typeface="Arial"/>
                <a:sym typeface="Arial"/>
              </a:rPr>
              <a:t>incendio</a:t>
            </a:r>
            <a:endParaRPr dirty="0">
              <a:latin typeface="Gotham Book" pitchFamily="50" charset="0"/>
            </a:endParaRPr>
          </a:p>
        </p:txBody>
      </p:sp>
      <p:sp>
        <p:nvSpPr>
          <p:cNvPr id="440" name="Google Shape;440;p26"/>
          <p:cNvSpPr txBox="1"/>
          <p:nvPr/>
        </p:nvSpPr>
        <p:spPr>
          <a:xfrm>
            <a:off x="718456" y="1779814"/>
            <a:ext cx="10852200" cy="27090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A886"/>
              </a:buClr>
              <a:buSzPts val="2800"/>
              <a:buFont typeface="Noto Sans Symbols"/>
              <a:buChar char="▪"/>
            </a:pPr>
            <a:r>
              <a:rPr lang="en-US" sz="2800" dirty="0">
                <a:solidFill>
                  <a:srgbClr val="0C1B55"/>
                </a:solidFill>
                <a:latin typeface="Gotham Book" panose="02000604040000020004" pitchFamily="50" charset="0"/>
              </a:rPr>
              <a:t>¿</a:t>
            </a:r>
            <a:r>
              <a:rPr lang="en-US" sz="2800" dirty="0" err="1">
                <a:solidFill>
                  <a:srgbClr val="0C1B55"/>
                </a:solidFill>
                <a:latin typeface="Gotham Book" panose="02000604040000020004" pitchFamily="50" charset="0"/>
              </a:rPr>
              <a:t>Cuál</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fue</a:t>
            </a:r>
            <a:r>
              <a:rPr lang="en-US" sz="2800" dirty="0">
                <a:solidFill>
                  <a:srgbClr val="0C1B55"/>
                </a:solidFill>
                <a:latin typeface="Gotham Book" panose="02000604040000020004" pitchFamily="50" charset="0"/>
              </a:rPr>
              <a:t> la causa principal de </a:t>
            </a:r>
            <a:r>
              <a:rPr lang="en-US" sz="2800" dirty="0" err="1">
                <a:solidFill>
                  <a:srgbClr val="0C1B55"/>
                </a:solidFill>
                <a:latin typeface="Gotham Book" panose="02000604040000020004" pitchFamily="50" charset="0"/>
              </a:rPr>
              <a:t>los</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incendios</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registrados</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en</a:t>
            </a:r>
            <a:r>
              <a:rPr lang="en-US" sz="2800" dirty="0">
                <a:solidFill>
                  <a:srgbClr val="0C1B55"/>
                </a:solidFill>
                <a:latin typeface="Gotham Book" panose="02000604040000020004" pitchFamily="50" charset="0"/>
              </a:rPr>
              <a:t> Michigan </a:t>
            </a:r>
            <a:r>
              <a:rPr lang="en-US" sz="2800" dirty="0" err="1">
                <a:solidFill>
                  <a:srgbClr val="0C1B55"/>
                </a:solidFill>
                <a:latin typeface="Gotham Book" panose="02000604040000020004" pitchFamily="50" charset="0"/>
              </a:rPr>
              <a:t>en</a:t>
            </a:r>
            <a:r>
              <a:rPr lang="en-US" sz="2800" dirty="0">
                <a:solidFill>
                  <a:srgbClr val="0C1B55"/>
                </a:solidFill>
                <a:latin typeface="Gotham Book" panose="02000604040000020004" pitchFamily="50" charset="0"/>
              </a:rPr>
              <a:t> 2023?</a:t>
            </a:r>
            <a:endParaRPr dirty="0">
              <a:latin typeface="Gotham Book" panose="02000604040000020004" pitchFamily="50" charset="0"/>
            </a:endParaRPr>
          </a:p>
          <a:p>
            <a:pPr marL="457200" marR="0" lvl="0" indent="-457200" algn="l" rtl="0">
              <a:spcBef>
                <a:spcPts val="1800"/>
              </a:spcBef>
              <a:spcAft>
                <a:spcPts val="0"/>
              </a:spcAft>
              <a:buClr>
                <a:srgbClr val="00A886"/>
              </a:buClr>
              <a:buSzPts val="2800"/>
              <a:buFont typeface="Noto Sans Symbols"/>
              <a:buChar char="▪"/>
            </a:pPr>
            <a:r>
              <a:rPr lang="en-US" sz="2800" dirty="0">
                <a:solidFill>
                  <a:srgbClr val="0C1B55"/>
                </a:solidFill>
                <a:latin typeface="Gotham Book" panose="02000604040000020004" pitchFamily="50" charset="0"/>
              </a:rPr>
              <a:t>¿En </a:t>
            </a:r>
            <a:r>
              <a:rPr lang="en-US" sz="2800" dirty="0" err="1">
                <a:solidFill>
                  <a:srgbClr val="0C1B55"/>
                </a:solidFill>
                <a:latin typeface="Gotham Book" panose="02000604040000020004" pitchFamily="50" charset="0"/>
              </a:rPr>
              <a:t>qué</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habitación</a:t>
            </a:r>
            <a:r>
              <a:rPr lang="en-US" sz="2800" dirty="0">
                <a:solidFill>
                  <a:srgbClr val="0C1B55"/>
                </a:solidFill>
                <a:latin typeface="Gotham Book" panose="02000604040000020004" pitchFamily="50" charset="0"/>
              </a:rPr>
              <a:t> se </a:t>
            </a:r>
            <a:r>
              <a:rPr lang="en-US" sz="2800" dirty="0" err="1">
                <a:solidFill>
                  <a:srgbClr val="0C1B55"/>
                </a:solidFill>
                <a:latin typeface="Gotham Book" panose="02000604040000020004" pitchFamily="50" charset="0"/>
              </a:rPr>
              <a:t>iniciaban</a:t>
            </a:r>
            <a:r>
              <a:rPr lang="en-US" sz="2800" dirty="0">
                <a:solidFill>
                  <a:srgbClr val="0C1B55"/>
                </a:solidFill>
                <a:latin typeface="Gotham Book" panose="02000604040000020004" pitchFamily="50" charset="0"/>
              </a:rPr>
              <a:t> con </a:t>
            </a:r>
            <a:r>
              <a:rPr lang="en-US" sz="2800" dirty="0" err="1">
                <a:solidFill>
                  <a:srgbClr val="0C1B55"/>
                </a:solidFill>
                <a:latin typeface="Gotham Book" panose="02000604040000020004" pitchFamily="50" charset="0"/>
              </a:rPr>
              <a:t>más</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frecuencia</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esos</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incendios</a:t>
            </a:r>
            <a:r>
              <a:rPr lang="en-US" sz="2800" dirty="0">
                <a:solidFill>
                  <a:srgbClr val="0C1B55"/>
                </a:solidFill>
                <a:latin typeface="Gotham Book" panose="02000604040000020004" pitchFamily="50" charset="0"/>
              </a:rPr>
              <a:t>?</a:t>
            </a:r>
            <a:endParaRPr dirty="0">
              <a:latin typeface="Gotham Book" panose="02000604040000020004" pitchFamily="50" charset="0"/>
            </a:endParaRPr>
          </a:p>
          <a:p>
            <a:pPr marL="457200" marR="0" lvl="0" indent="-457200" algn="l" rtl="0">
              <a:spcBef>
                <a:spcPts val="1800"/>
              </a:spcBef>
              <a:spcAft>
                <a:spcPts val="0"/>
              </a:spcAft>
              <a:buClr>
                <a:srgbClr val="00A886"/>
              </a:buClr>
              <a:buSzPts val="2800"/>
              <a:buFont typeface="Noto Sans Symbols"/>
              <a:buChar char="▪"/>
            </a:pPr>
            <a:r>
              <a:rPr lang="en-US" sz="2800" dirty="0">
                <a:solidFill>
                  <a:srgbClr val="0C1B55"/>
                </a:solidFill>
                <a:latin typeface="Gotham Book" panose="02000604040000020004" pitchFamily="50" charset="0"/>
              </a:rPr>
              <a:t>¿</a:t>
            </a:r>
            <a:r>
              <a:rPr lang="en-US" sz="2800" dirty="0" err="1">
                <a:solidFill>
                  <a:srgbClr val="0C1B55"/>
                </a:solidFill>
                <a:latin typeface="Gotham Book" panose="02000604040000020004" pitchFamily="50" charset="0"/>
              </a:rPr>
              <a:t>Qué</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riesgos</a:t>
            </a:r>
            <a:r>
              <a:rPr lang="en-US" sz="2800" dirty="0">
                <a:solidFill>
                  <a:srgbClr val="0C1B55"/>
                </a:solidFill>
                <a:latin typeface="Gotham Book" panose="02000604040000020004" pitchFamily="50" charset="0"/>
              </a:rPr>
              <a:t> de </a:t>
            </a:r>
            <a:r>
              <a:rPr lang="en-US" sz="2800" dirty="0" err="1">
                <a:solidFill>
                  <a:srgbClr val="0C1B55"/>
                </a:solidFill>
                <a:latin typeface="Gotham Book" panose="02000604040000020004" pitchFamily="50" charset="0"/>
              </a:rPr>
              <a:t>incendio</a:t>
            </a:r>
            <a:r>
              <a:rPr lang="en-US" sz="2800" dirty="0">
                <a:solidFill>
                  <a:srgbClr val="0C1B55"/>
                </a:solidFill>
                <a:latin typeface="Gotham Book" panose="02000604040000020004" pitchFamily="50" charset="0"/>
              </a:rPr>
              <a:t> hay </a:t>
            </a:r>
            <a:r>
              <a:rPr lang="en-US" sz="2800" dirty="0" err="1">
                <a:solidFill>
                  <a:srgbClr val="0C1B55"/>
                </a:solidFill>
                <a:latin typeface="Gotham Book" panose="02000604040000020004" pitchFamily="50" charset="0"/>
              </a:rPr>
              <a:t>en</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el</a:t>
            </a:r>
            <a:r>
              <a:rPr lang="en-US" sz="2800" dirty="0">
                <a:solidFill>
                  <a:srgbClr val="0C1B55"/>
                </a:solidFill>
                <a:latin typeface="Gotham Book" panose="02000604040000020004" pitchFamily="50" charset="0"/>
              </a:rPr>
              <a:t> </a:t>
            </a:r>
            <a:r>
              <a:rPr lang="en-US" sz="2800" dirty="0" err="1">
                <a:solidFill>
                  <a:srgbClr val="0C1B55"/>
                </a:solidFill>
                <a:latin typeface="Gotham Book" panose="02000604040000020004" pitchFamily="50" charset="0"/>
              </a:rPr>
              <a:t>hogar</a:t>
            </a:r>
            <a:r>
              <a:rPr lang="en-US" sz="2800" dirty="0">
                <a:solidFill>
                  <a:srgbClr val="0C1B55"/>
                </a:solidFill>
                <a:latin typeface="Gotham Book" panose="02000604040000020004" pitchFamily="50" charset="0"/>
              </a:rPr>
              <a:t>?</a:t>
            </a:r>
            <a:endParaRPr dirty="0">
              <a:latin typeface="Gotham Book" panose="02000604040000020004" pitchFamily="50" charset="0"/>
            </a:endParaRPr>
          </a:p>
        </p:txBody>
      </p:sp>
      <p:grpSp>
        <p:nvGrpSpPr>
          <p:cNvPr id="441" name="Google Shape;441;p26"/>
          <p:cNvGrpSpPr/>
          <p:nvPr/>
        </p:nvGrpSpPr>
        <p:grpSpPr>
          <a:xfrm>
            <a:off x="3164193" y="4723566"/>
            <a:ext cx="5863614" cy="1037381"/>
            <a:chOff x="2552700" y="4420299"/>
            <a:chExt cx="5863614" cy="1037381"/>
          </a:xfrm>
        </p:grpSpPr>
        <p:pic>
          <p:nvPicPr>
            <p:cNvPr id="442" name="Google Shape;442;p26" descr="Fire with solid fill"/>
            <p:cNvPicPr preferRelativeResize="0"/>
            <p:nvPr/>
          </p:nvPicPr>
          <p:blipFill rotWithShape="1">
            <a:blip r:embed="rId4">
              <a:alphaModFix/>
            </a:blip>
            <a:srcRect/>
            <a:stretch/>
          </p:blipFill>
          <p:spPr>
            <a:xfrm>
              <a:off x="2552700" y="4420299"/>
              <a:ext cx="914400" cy="914400"/>
            </a:xfrm>
            <a:prstGeom prst="rect">
              <a:avLst/>
            </a:prstGeom>
            <a:noFill/>
            <a:ln>
              <a:noFill/>
            </a:ln>
          </p:spPr>
        </p:pic>
        <p:pic>
          <p:nvPicPr>
            <p:cNvPr id="443" name="Google Shape;443;p26" descr="Couch with solid fill"/>
            <p:cNvPicPr preferRelativeResize="0"/>
            <p:nvPr/>
          </p:nvPicPr>
          <p:blipFill rotWithShape="1">
            <a:blip r:embed="rId5">
              <a:alphaModFix/>
            </a:blip>
            <a:srcRect/>
            <a:stretch/>
          </p:blipFill>
          <p:spPr>
            <a:xfrm>
              <a:off x="4949214" y="4543280"/>
              <a:ext cx="914400" cy="914400"/>
            </a:xfrm>
            <a:prstGeom prst="rect">
              <a:avLst/>
            </a:prstGeom>
            <a:noFill/>
            <a:ln>
              <a:noFill/>
            </a:ln>
          </p:spPr>
        </p:pic>
        <p:pic>
          <p:nvPicPr>
            <p:cNvPr id="444" name="Google Shape;444;p26" descr="Warning with solid fill">
              <a:hlinkClick r:id="rId6"/>
            </p:cNvPr>
            <p:cNvPicPr preferRelativeResize="0"/>
            <p:nvPr/>
          </p:nvPicPr>
          <p:blipFill rotWithShape="1">
            <a:blip r:embed="rId7">
              <a:alphaModFix/>
            </a:blip>
            <a:srcRect/>
            <a:stretch/>
          </p:blipFill>
          <p:spPr>
            <a:xfrm>
              <a:off x="7501914" y="4449246"/>
              <a:ext cx="914400" cy="914400"/>
            </a:xfrm>
            <a:prstGeom prst="rect">
              <a:avLst/>
            </a:prstGeom>
            <a:noFill/>
            <a:ln>
              <a:noFill/>
            </a:ln>
          </p:spPr>
        </p:pic>
      </p:grpSp>
      <p:sp>
        <p:nvSpPr>
          <p:cNvPr id="445" name="Google Shape;44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952866"/>
            <a:ext cx="11294378"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Preparación, y Respuesta ante Emergencias: Planes contra </a:t>
            </a:r>
            <a:r>
              <a:rPr lang="es-ES" sz="4000" dirty="0" err="1">
                <a:solidFill>
                  <a:srgbClr val="0C1B55"/>
                </a:solidFill>
                <a:latin typeface="Gotham Bold" pitchFamily="50" charset="0"/>
                <a:ea typeface="Arial"/>
                <a:cs typeface="Arial"/>
                <a:sym typeface="Arial"/>
              </a:rPr>
              <a:t>Incencio</a:t>
            </a:r>
            <a:r>
              <a:rPr lang="es-ES" sz="4000" dirty="0">
                <a:solidFill>
                  <a:srgbClr val="0C1B55"/>
                </a:solidFill>
                <a:latin typeface="Gotham Bold" pitchFamily="50" charset="0"/>
                <a:ea typeface="Arial"/>
                <a:cs typeface="Arial"/>
                <a:sym typeface="Arial"/>
              </a:rPr>
              <a:t> </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5" name="TextBox 4">
            <a:extLst>
              <a:ext uri="{FF2B5EF4-FFF2-40B4-BE49-F238E27FC236}">
                <a16:creationId xmlns:a16="http://schemas.microsoft.com/office/drawing/2014/main" id="{822C16AD-1469-565A-CE4C-B660D8D9071C}"/>
              </a:ext>
            </a:extLst>
          </p:cNvPr>
          <p:cNvSpPr txBox="1"/>
          <p:nvPr/>
        </p:nvSpPr>
        <p:spPr>
          <a:xfrm>
            <a:off x="276296" y="1560637"/>
            <a:ext cx="3649088" cy="5740033"/>
          </a:xfrm>
          <a:prstGeom prst="rect">
            <a:avLst/>
          </a:prstGeom>
          <a:noFill/>
        </p:spPr>
        <p:txBody>
          <a:bodyPr wrap="square" numCol="1" rtlCol="0">
            <a:spAutoFit/>
          </a:bodyPr>
          <a:lstStyle/>
          <a:p>
            <a:pPr marL="457200" indent="-457200">
              <a:spcAft>
                <a:spcPts val="1800"/>
              </a:spcAft>
              <a:buClr>
                <a:srgbClr val="00A886"/>
              </a:buClr>
              <a:buFont typeface="Wingdings" panose="05000000000000000000" pitchFamily="2" charset="2"/>
              <a:buChar char="§"/>
            </a:pPr>
            <a:r>
              <a:rPr lang="en-US" sz="2400" b="0" i="0" u="none" strike="noStrike" cap="none" dirty="0" err="1">
                <a:solidFill>
                  <a:srgbClr val="0C1B55"/>
                </a:solidFill>
                <a:latin typeface="Gotham Book" panose="02000604040000020004" pitchFamily="50" charset="0"/>
                <a:ea typeface="Arial"/>
                <a:cs typeface="Arial"/>
                <a:sym typeface="Arial"/>
              </a:rPr>
              <a:t>Identifique</a:t>
            </a:r>
            <a:r>
              <a:rPr lang="en-US" sz="2400" b="0" i="0" u="none" strike="noStrike" cap="none" dirty="0">
                <a:solidFill>
                  <a:srgbClr val="0C1B55"/>
                </a:solidFill>
                <a:latin typeface="Gotham Book" panose="02000604040000020004" pitchFamily="50" charset="0"/>
                <a:ea typeface="Arial"/>
                <a:cs typeface="Arial"/>
                <a:sym typeface="Arial"/>
              </a:rPr>
              <a:t> las </a:t>
            </a:r>
            <a:r>
              <a:rPr lang="en-US" sz="2400" b="0" i="0" u="none" strike="noStrike" cap="none" dirty="0" err="1">
                <a:solidFill>
                  <a:srgbClr val="0C1B55"/>
                </a:solidFill>
                <a:latin typeface="Gotham Book" panose="02000604040000020004" pitchFamily="50" charset="0"/>
                <a:ea typeface="Arial"/>
                <a:cs typeface="Arial"/>
                <a:sym typeface="Arial"/>
              </a:rPr>
              <a:t>salidas</a:t>
            </a:r>
            <a:endParaRPr lang="en-US" sz="2400" b="0" i="0" u="none" strike="noStrike" cap="none" dirty="0">
              <a:solidFill>
                <a:srgbClr val="0C1B55"/>
              </a:solidFill>
              <a:latin typeface="Gotham Book" panose="02000604040000020004" pitchFamily="50" charset="0"/>
              <a:ea typeface="Arial"/>
              <a:cs typeface="Arial"/>
              <a:sym typeface="Arial"/>
            </a:endParaRPr>
          </a:p>
          <a:p>
            <a:pPr marL="457200" indent="-457200">
              <a:spcAft>
                <a:spcPts val="1800"/>
              </a:spcAft>
              <a:buClr>
                <a:srgbClr val="00A886"/>
              </a:buClr>
              <a:buFont typeface="Wingdings" panose="05000000000000000000" pitchFamily="2" charset="2"/>
              <a:buChar char="§"/>
            </a:pPr>
            <a:r>
              <a:rPr lang="en-US" sz="2400" b="0" i="0" u="none" strike="noStrike" cap="none" dirty="0" err="1">
                <a:solidFill>
                  <a:srgbClr val="0C1B55"/>
                </a:solidFill>
                <a:latin typeface="Gotham Book" panose="02000604040000020004" pitchFamily="50" charset="0"/>
                <a:ea typeface="Arial"/>
                <a:cs typeface="Arial"/>
                <a:sym typeface="Arial"/>
              </a:rPr>
              <a:t>Identifique</a:t>
            </a:r>
            <a:r>
              <a:rPr lang="en-US" sz="2400" b="0" i="0" u="none" strike="noStrike" cap="none" dirty="0">
                <a:solidFill>
                  <a:srgbClr val="0C1B55"/>
                </a:solidFill>
                <a:latin typeface="Gotham Book" panose="02000604040000020004" pitchFamily="50" charset="0"/>
                <a:ea typeface="Arial"/>
                <a:cs typeface="Arial"/>
                <a:sym typeface="Arial"/>
              </a:rPr>
              <a:t> </a:t>
            </a:r>
            <a:r>
              <a:rPr lang="en-US" sz="2400" b="0" i="0" u="none" strike="noStrike" cap="none" dirty="0" err="1">
                <a:solidFill>
                  <a:srgbClr val="0C1B55"/>
                </a:solidFill>
                <a:latin typeface="Gotham Book" panose="02000604040000020004" pitchFamily="50" charset="0"/>
                <a:ea typeface="Arial"/>
                <a:cs typeface="Arial"/>
                <a:sym typeface="Arial"/>
              </a:rPr>
              <a:t>los</a:t>
            </a:r>
            <a:r>
              <a:rPr lang="en-US" sz="2400" b="0" i="0" u="none" strike="noStrike" cap="none" dirty="0">
                <a:solidFill>
                  <a:srgbClr val="0C1B55"/>
                </a:solidFill>
                <a:latin typeface="Gotham Book" panose="02000604040000020004" pitchFamily="50" charset="0"/>
                <a:ea typeface="Arial"/>
                <a:cs typeface="Arial"/>
                <a:sym typeface="Arial"/>
              </a:rPr>
              <a:t> </a:t>
            </a:r>
            <a:r>
              <a:rPr lang="en-US" sz="2400" b="0" i="0" u="none" strike="noStrike" cap="none" dirty="0" err="1">
                <a:solidFill>
                  <a:srgbClr val="0C1B55"/>
                </a:solidFill>
                <a:latin typeface="Gotham Book" panose="02000604040000020004" pitchFamily="50" charset="0"/>
                <a:ea typeface="Arial"/>
                <a:cs typeface="Arial"/>
                <a:sym typeface="Arial"/>
              </a:rPr>
              <a:t>peligros</a:t>
            </a:r>
            <a:endParaRPr lang="en-US" sz="2400" b="0" i="0" u="none" strike="noStrike" cap="none" dirty="0">
              <a:solidFill>
                <a:srgbClr val="0C1B55"/>
              </a:solidFill>
              <a:latin typeface="Gotham Book" panose="02000604040000020004" pitchFamily="50" charset="0"/>
              <a:ea typeface="Arial"/>
              <a:cs typeface="Arial"/>
              <a:sym typeface="Arial"/>
            </a:endParaRPr>
          </a:p>
          <a:p>
            <a:pPr marL="457200" indent="-457200">
              <a:spcAft>
                <a:spcPts val="1800"/>
              </a:spcAft>
              <a:buClr>
                <a:srgbClr val="00A886"/>
              </a:buClr>
              <a:buFont typeface="Wingdings" panose="05000000000000000000" pitchFamily="2" charset="2"/>
              <a:buChar char="§"/>
            </a:pPr>
            <a:r>
              <a:rPr lang="en-US" sz="2400" b="0" i="0" u="none" strike="noStrike" cap="none" dirty="0">
                <a:solidFill>
                  <a:srgbClr val="0C1B55"/>
                </a:solidFill>
                <a:latin typeface="Gotham Book" panose="02000604040000020004" pitchFamily="50" charset="0"/>
                <a:ea typeface="Arial"/>
                <a:cs typeface="Arial"/>
                <a:sym typeface="Arial"/>
              </a:rPr>
              <a:t>Lugar de Encuentro</a:t>
            </a:r>
          </a:p>
          <a:p>
            <a:pPr marL="457200" indent="-457200">
              <a:spcAft>
                <a:spcPts val="1800"/>
              </a:spcAft>
              <a:buClr>
                <a:srgbClr val="00A886"/>
              </a:buClr>
              <a:buFont typeface="Wingdings" panose="05000000000000000000" pitchFamily="2" charset="2"/>
              <a:buChar char="§"/>
            </a:pPr>
            <a:r>
              <a:rPr lang="en-US" sz="2400" b="0" i="0" u="none" strike="noStrike" cap="none" dirty="0">
                <a:solidFill>
                  <a:srgbClr val="0C1B55"/>
                </a:solidFill>
                <a:latin typeface="Gotham Book" panose="02000604040000020004" pitchFamily="50" charset="0"/>
                <a:ea typeface="Arial"/>
                <a:cs typeface="Arial"/>
                <a:sym typeface="Arial"/>
              </a:rPr>
              <a:t>Plan para </a:t>
            </a:r>
            <a:r>
              <a:rPr lang="en-US" sz="2400" b="0" i="0" u="none" strike="noStrike" cap="none" dirty="0" err="1">
                <a:solidFill>
                  <a:srgbClr val="0C1B55"/>
                </a:solidFill>
                <a:latin typeface="Gotham Book" panose="02000604040000020004" pitchFamily="50" charset="0"/>
                <a:ea typeface="Arial"/>
                <a:cs typeface="Arial"/>
                <a:sym typeface="Arial"/>
              </a:rPr>
              <a:t>Cerrar</a:t>
            </a:r>
            <a:r>
              <a:rPr lang="en-US" sz="2400" b="0" i="0" u="none" strike="noStrike" cap="none" dirty="0">
                <a:solidFill>
                  <a:srgbClr val="0C1B55"/>
                </a:solidFill>
                <a:latin typeface="Gotham Book" panose="02000604040000020004" pitchFamily="50" charset="0"/>
                <a:ea typeface="Arial"/>
                <a:cs typeface="Arial"/>
                <a:sym typeface="Arial"/>
              </a:rPr>
              <a:t> </a:t>
            </a:r>
            <a:r>
              <a:rPr lang="en-US" sz="2400" b="0" i="0" u="none" strike="noStrike" cap="none" dirty="0" err="1">
                <a:solidFill>
                  <a:srgbClr val="0C1B55"/>
                </a:solidFill>
                <a:latin typeface="Gotham Book" panose="02000604040000020004" pitchFamily="50" charset="0"/>
                <a:ea typeface="Arial"/>
                <a:cs typeface="Arial"/>
                <a:sym typeface="Arial"/>
              </a:rPr>
              <a:t>Puertas</a:t>
            </a:r>
            <a:endParaRPr lang="en-US" sz="2400" b="0" i="0" u="none" strike="noStrike" cap="none" dirty="0">
              <a:solidFill>
                <a:srgbClr val="0C1B55"/>
              </a:solidFill>
              <a:latin typeface="Gotham Book" panose="02000604040000020004" pitchFamily="50" charset="0"/>
              <a:ea typeface="Arial"/>
              <a:cs typeface="Arial"/>
              <a:sym typeface="Arial"/>
            </a:endParaRPr>
          </a:p>
          <a:p>
            <a:pPr marL="457200" indent="-457200">
              <a:spcAft>
                <a:spcPts val="1800"/>
              </a:spcAft>
              <a:buClr>
                <a:srgbClr val="00A886"/>
              </a:buClr>
              <a:buFont typeface="Wingdings" panose="05000000000000000000" pitchFamily="2" charset="2"/>
              <a:buChar char="§"/>
            </a:pPr>
            <a:r>
              <a:rPr lang="es-ES" sz="2400" b="0" i="0" u="none" strike="noStrike" cap="none" dirty="0">
                <a:solidFill>
                  <a:srgbClr val="0C1B55"/>
                </a:solidFill>
                <a:latin typeface="Gotham Book" panose="02000604040000020004" pitchFamily="50" charset="0"/>
                <a:ea typeface="Arial"/>
                <a:cs typeface="Arial"/>
                <a:sym typeface="Arial"/>
              </a:rPr>
              <a:t>Bebés, niños pequeños y necesidades especiales</a:t>
            </a:r>
            <a:endParaRPr lang="es-ES" sz="2400" dirty="0">
              <a:solidFill>
                <a:srgbClr val="0C1B55"/>
              </a:solidFill>
              <a:latin typeface="Gotham Book" panose="02000604040000020004" pitchFamily="50" charset="0"/>
            </a:endParaRPr>
          </a:p>
          <a:p>
            <a:pPr marL="457200" indent="-457200">
              <a:spcAft>
                <a:spcPts val="1800"/>
              </a:spcAft>
              <a:buClr>
                <a:srgbClr val="00A886"/>
              </a:buClr>
              <a:buFont typeface="Wingdings" panose="05000000000000000000" pitchFamily="2" charset="2"/>
              <a:buChar char="§"/>
            </a:pPr>
            <a:endParaRPr lang="en-US" sz="2800" b="0" i="0" u="none" strike="noStrike" cap="none" dirty="0">
              <a:solidFill>
                <a:schemeClr val="dk1"/>
              </a:solidFill>
              <a:latin typeface="Arial"/>
              <a:ea typeface="Arial"/>
              <a:cs typeface="Arial"/>
              <a:sym typeface="Arial"/>
            </a:endParaRPr>
          </a:p>
        </p:txBody>
      </p:sp>
      <p:pic>
        <p:nvPicPr>
          <p:cNvPr id="3" name="Picture 2" descr="Diagram&#10;&#10;Description automatically generated">
            <a:extLst>
              <a:ext uri="{FF2B5EF4-FFF2-40B4-BE49-F238E27FC236}">
                <a16:creationId xmlns:a16="http://schemas.microsoft.com/office/drawing/2014/main" id="{76465798-E57C-20DA-75B2-A3494ACE0C7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2209"/>
          <a:stretch/>
        </p:blipFill>
        <p:spPr>
          <a:xfrm>
            <a:off x="4001402" y="1858779"/>
            <a:ext cx="7569272" cy="3627105"/>
          </a:xfrm>
          <a:prstGeom prst="rect">
            <a:avLst/>
          </a:prstGeom>
        </p:spPr>
      </p:pic>
      <p:sp>
        <p:nvSpPr>
          <p:cNvPr id="4" name="TextBox 3">
            <a:extLst>
              <a:ext uri="{FF2B5EF4-FFF2-40B4-BE49-F238E27FC236}">
                <a16:creationId xmlns:a16="http://schemas.microsoft.com/office/drawing/2014/main" id="{EF4A1274-7E5B-173C-359B-8A365544D41D}"/>
              </a:ext>
            </a:extLst>
          </p:cNvPr>
          <p:cNvSpPr txBox="1"/>
          <p:nvPr/>
        </p:nvSpPr>
        <p:spPr>
          <a:xfrm>
            <a:off x="172040" y="6949064"/>
            <a:ext cx="10008083"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hlinkClick r:id="rId5" tooltip="http://commons.wikimedia.org/wiki/File:First_story_floor_plan.jpg"/>
              </a:rPr>
              <a:t>This Photo</a:t>
            </a:r>
            <a:r>
              <a:rPr lang="en-US" sz="900" dirty="0">
                <a:latin typeface="Arial" panose="020B0604020202020204" pitchFamily="34" charset="0"/>
                <a:cs typeface="Arial" panose="020B0604020202020204" pitchFamily="34" charset="0"/>
              </a:rPr>
              <a:t> by Unknown Author is licensed under </a:t>
            </a:r>
            <a:r>
              <a:rPr lang="en-US" sz="900" dirty="0">
                <a:latin typeface="Arial" panose="020B0604020202020204" pitchFamily="34" charset="0"/>
                <a:cs typeface="Arial" panose="020B0604020202020204" pitchFamily="34" charset="0"/>
                <a:hlinkClick r:id="rId6" tooltip="https://creativecommons.org/licenses/by-sa/3.0/"/>
              </a:rPr>
              <a:t>CC BY-SA</a:t>
            </a:r>
            <a:endParaRPr lang="en-US" sz="9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214D80E-3EF4-6817-0808-DF5CD3CCDD73}"/>
              </a:ext>
            </a:extLst>
          </p:cNvPr>
          <p:cNvGrpSpPr/>
          <p:nvPr/>
        </p:nvGrpSpPr>
        <p:grpSpPr>
          <a:xfrm>
            <a:off x="3925384" y="4949271"/>
            <a:ext cx="2976178" cy="2179845"/>
            <a:chOff x="8246225" y="251552"/>
            <a:chExt cx="2876244" cy="2876244"/>
          </a:xfrm>
        </p:grpSpPr>
        <p:pic>
          <p:nvPicPr>
            <p:cNvPr id="11" name="Graphic 10" descr="Chat outline">
              <a:extLst>
                <a:ext uri="{FF2B5EF4-FFF2-40B4-BE49-F238E27FC236}">
                  <a16:creationId xmlns:a16="http://schemas.microsoft.com/office/drawing/2014/main" id="{EB2B8A65-02AD-47CE-BAF5-234FF59FB6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6225" y="251552"/>
              <a:ext cx="2876244" cy="2876244"/>
            </a:xfrm>
            <a:prstGeom prst="rect">
              <a:avLst/>
            </a:prstGeom>
          </p:spPr>
        </p:pic>
        <p:sp>
          <p:nvSpPr>
            <p:cNvPr id="12" name="TextBox 11">
              <a:extLst>
                <a:ext uri="{FF2B5EF4-FFF2-40B4-BE49-F238E27FC236}">
                  <a16:creationId xmlns:a16="http://schemas.microsoft.com/office/drawing/2014/main" id="{B2C02EAC-84A1-1E9B-F6F5-6350EA8EBB65}"/>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ld" pitchFamily="50" charset="0"/>
                </a:rPr>
                <a:t>Activity</a:t>
              </a:r>
            </a:p>
          </p:txBody>
        </p:sp>
        <p:pic>
          <p:nvPicPr>
            <p:cNvPr id="13" name="Graphic 12" descr="Head with gears with solid fill">
              <a:extLst>
                <a:ext uri="{FF2B5EF4-FFF2-40B4-BE49-F238E27FC236}">
                  <a16:creationId xmlns:a16="http://schemas.microsoft.com/office/drawing/2014/main" id="{93665850-195C-2864-DDF9-BD362E4C90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3794791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719060"/>
            <a:ext cx="11294378"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Preparación, y Respuesta ante Emergencias: Practicando los Planes </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F3721E8D-BD05-D11D-6C5E-3A37B68AF98D}"/>
              </a:ext>
            </a:extLst>
          </p:cNvPr>
          <p:cNvGraphicFramePr/>
          <p:nvPr>
            <p:extLst>
              <p:ext uri="{D42A27DB-BD31-4B8C-83A1-F6EECF244321}">
                <p14:modId xmlns:p14="http://schemas.microsoft.com/office/powerpoint/2010/main" val="2675768308"/>
              </p:ext>
            </p:extLst>
          </p:nvPr>
        </p:nvGraphicFramePr>
        <p:xfrm>
          <a:off x="209408" y="719060"/>
          <a:ext cx="11706296" cy="4097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4781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6316" y="810142"/>
            <a:ext cx="12345422"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Preparación, y Respuesta ante Emergencias: Consejos de Supervivencia </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4832092"/>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s-ES" sz="2800" b="0" i="0" u="none" strike="noStrike" cap="none" dirty="0">
                <a:solidFill>
                  <a:srgbClr val="0C1B55"/>
                </a:solidFill>
                <a:latin typeface="Gotham Book" panose="02000604040000020004" pitchFamily="50" charset="0"/>
                <a:ea typeface="Arial"/>
                <a:cs typeface="Arial"/>
                <a:sym typeface="Arial"/>
              </a:rPr>
              <a:t>Si tiene que salir a través del humo, agáchese</a:t>
            </a:r>
          </a:p>
          <a:p>
            <a:pPr marL="342900" indent="-342900">
              <a:spcAft>
                <a:spcPts val="24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Agarre a los </a:t>
            </a:r>
            <a:r>
              <a:rPr lang="es-ES" sz="2800" dirty="0" err="1">
                <a:solidFill>
                  <a:srgbClr val="0C1B55"/>
                </a:solidFill>
                <a:latin typeface="Gotham Book" panose="02000604040000020004" pitchFamily="50" charset="0"/>
                <a:ea typeface="Arial"/>
                <a:cs typeface="Arial"/>
                <a:sym typeface="Arial"/>
              </a:rPr>
              <a:t>ninos</a:t>
            </a:r>
            <a:r>
              <a:rPr lang="es-ES" sz="2800" dirty="0">
                <a:solidFill>
                  <a:srgbClr val="0C1B55"/>
                </a:solidFill>
                <a:latin typeface="Gotham Book" panose="02000604040000020004" pitchFamily="50" charset="0"/>
                <a:ea typeface="Arial"/>
                <a:cs typeface="Arial"/>
                <a:sym typeface="Arial"/>
              </a:rPr>
              <a:t> por la muñeca para sacarlos</a:t>
            </a:r>
          </a:p>
          <a:p>
            <a:pPr marL="342900" indent="-342900">
              <a:spcAft>
                <a:spcPts val="2400"/>
              </a:spcAft>
              <a:buClr>
                <a:srgbClr val="00A886"/>
              </a:buClr>
              <a:buFont typeface="Wingdings" panose="05000000000000000000" pitchFamily="2" charset="2"/>
              <a:buChar char="§"/>
            </a:pPr>
            <a:r>
              <a:rPr lang="es-ES" sz="2800" b="0" i="0" u="none" strike="noStrike" cap="none" dirty="0">
                <a:solidFill>
                  <a:srgbClr val="0C1B55"/>
                </a:solidFill>
                <a:latin typeface="Gotham Book" panose="02000604040000020004" pitchFamily="50" charset="0"/>
                <a:ea typeface="Arial"/>
                <a:cs typeface="Arial"/>
                <a:sym typeface="Arial"/>
              </a:rPr>
              <a:t>Llame al 911 y diga su ubicación exacta</a:t>
            </a:r>
          </a:p>
          <a:p>
            <a:pPr marL="342900" indent="-342900">
              <a:spcAft>
                <a:spcPts val="2400"/>
              </a:spcAft>
              <a:buClr>
                <a:srgbClr val="00A886"/>
              </a:buClr>
              <a:buFont typeface="Wingdings" panose="05000000000000000000" pitchFamily="2" charset="2"/>
              <a:buChar char="§"/>
            </a:pPr>
            <a:r>
              <a:rPr lang="es-ES" sz="2800" b="0" i="0" u="none" strike="noStrike" cap="none" dirty="0">
                <a:solidFill>
                  <a:srgbClr val="0C1B55"/>
                </a:solidFill>
                <a:latin typeface="Gotham Book" panose="02000604040000020004" pitchFamily="50" charset="0"/>
                <a:ea typeface="Arial"/>
                <a:cs typeface="Arial"/>
                <a:sym typeface="Arial"/>
              </a:rPr>
              <a:t>Cierre la puerta, bloquee el humo con toallas o sábanas</a:t>
            </a:r>
          </a:p>
          <a:p>
            <a:pPr marL="342900" indent="-342900">
              <a:spcAft>
                <a:spcPts val="2400"/>
              </a:spcAft>
              <a:buClr>
                <a:srgbClr val="00A886"/>
              </a:buClr>
              <a:buFont typeface="Wingdings" panose="05000000000000000000" pitchFamily="2" charset="2"/>
              <a:buChar char="§"/>
            </a:pPr>
            <a:r>
              <a:rPr lang="es-ES" sz="2800" b="0" i="0" u="none" strike="noStrike" cap="none" dirty="0">
                <a:solidFill>
                  <a:srgbClr val="0C1B55"/>
                </a:solidFill>
                <a:latin typeface="Gotham Book" panose="02000604040000020004" pitchFamily="50" charset="0"/>
                <a:ea typeface="Arial"/>
                <a:cs typeface="Arial"/>
                <a:sym typeface="Arial"/>
              </a:rPr>
              <a:t>Esté preparado para hacer señales desde la ventana</a:t>
            </a:r>
          </a:p>
          <a:p>
            <a:pPr marL="342900" indent="-342900">
              <a:spcAft>
                <a:spcPts val="2400"/>
              </a:spcAft>
              <a:buClr>
                <a:srgbClr val="00A886"/>
              </a:buClr>
              <a:buFont typeface="Wingdings" panose="05000000000000000000" pitchFamily="2" charset="2"/>
              <a:buChar char="§"/>
            </a:pPr>
            <a:r>
              <a:rPr lang="es-ES" sz="2800" b="0" i="0" u="none" strike="noStrike" cap="none" dirty="0">
                <a:solidFill>
                  <a:srgbClr val="0C1B55"/>
                </a:solidFill>
                <a:latin typeface="Gotham Book" panose="02000604040000020004" pitchFamily="50" charset="0"/>
                <a:ea typeface="Arial"/>
                <a:cs typeface="Arial"/>
                <a:sym typeface="Arial"/>
              </a:rPr>
              <a:t>Mantenga la ventana libre de objetos</a:t>
            </a:r>
          </a:p>
          <a:p>
            <a:pPr marL="342900" indent="-342900">
              <a:spcAft>
                <a:spcPts val="2400"/>
              </a:spcAft>
              <a:buClr>
                <a:srgbClr val="00A886"/>
              </a:buClr>
              <a:buFont typeface="Wingdings" panose="05000000000000000000" pitchFamily="2" charset="2"/>
              <a:buChar char="§"/>
            </a:pPr>
            <a:endParaRPr lang="es-ES" sz="2000" dirty="0"/>
          </a:p>
        </p:txBody>
      </p:sp>
    </p:spTree>
    <p:extLst>
      <p:ext uri="{BB962C8B-B14F-4D97-AF65-F5344CB8AC3E}">
        <p14:creationId xmlns:p14="http://schemas.microsoft.com/office/powerpoint/2010/main" val="257982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fontScale="90000"/>
          </a:bodyPr>
          <a:lstStyle/>
          <a:p>
            <a:pPr algn="l"/>
            <a:r>
              <a:rPr lang="en-US" sz="4000" b="1" dirty="0" err="1">
                <a:solidFill>
                  <a:srgbClr val="0C1B55"/>
                </a:solidFill>
                <a:latin typeface="Montserrat"/>
                <a:ea typeface="Montserrat"/>
                <a:cs typeface="Montserrat"/>
                <a:sym typeface="Montserrat"/>
              </a:rPr>
              <a:t>Objetivos</a:t>
            </a:r>
            <a:r>
              <a:rPr lang="en-US" sz="4000" b="1" dirty="0">
                <a:solidFill>
                  <a:srgbClr val="0C1B55"/>
                </a:solidFill>
                <a:latin typeface="Montserrat"/>
                <a:ea typeface="Montserrat"/>
                <a:cs typeface="Montserrat"/>
                <a:sym typeface="Montserrat"/>
              </a:rPr>
              <a:t> de </a:t>
            </a:r>
            <a:r>
              <a:rPr lang="en-US" sz="4000" b="1" dirty="0" err="1">
                <a:solidFill>
                  <a:srgbClr val="0C1B55"/>
                </a:solidFill>
                <a:latin typeface="Montserrat"/>
                <a:ea typeface="Montserrat"/>
                <a:cs typeface="Montserrat"/>
                <a:sym typeface="Montserrat"/>
              </a:rPr>
              <a:t>aprendizaje</a:t>
            </a:r>
            <a:r>
              <a:rPr lang="en-US" sz="4000" b="1" dirty="0">
                <a:solidFill>
                  <a:srgbClr val="0C1B55"/>
                </a:solidFill>
                <a:latin typeface="Montserrat"/>
                <a:ea typeface="Montserrat"/>
                <a:cs typeface="Montserrat"/>
                <a:sym typeface="Montserrat"/>
              </a:rPr>
              <a:t> de hoy:</a:t>
            </a: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526318" y="1294309"/>
            <a:ext cx="11294379" cy="3898503"/>
          </a:xfrm>
          <a:prstGeom prst="rect">
            <a:avLst/>
          </a:prstGeom>
          <a:noFill/>
        </p:spPr>
        <p:txBody>
          <a:bodyPr wrap="square" rtlCol="0">
            <a:spAutoFit/>
          </a:bodyPr>
          <a:lstStyle/>
          <a:p>
            <a:pPr marL="257175" marR="0" lvl="0" indent="-257175" algn="l" rtl="0">
              <a:spcBef>
                <a:spcPts val="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Prevenir, planificar y practicar para responder a problemas comunes de salud y seguridad dentro y fuera del hogar </a:t>
            </a:r>
            <a:endParaRPr lang="es-ES" sz="2000" dirty="0">
              <a:latin typeface="Gotham Book" panose="02000604040000020004" pitchFamily="50" charset="0"/>
            </a:endParaRPr>
          </a:p>
          <a:p>
            <a:pPr marL="257175" marR="0" lvl="0" indent="-257175" algn="l" rtl="0">
              <a:spcBef>
                <a:spcPts val="135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Aprende cómo acceder a más capacitaciones para aprender temas nuevos y aumentar su pago</a:t>
            </a:r>
            <a:endParaRPr lang="es-ES" sz="2000" dirty="0">
              <a:latin typeface="Gotham Book" panose="02000604040000020004" pitchFamily="50" charset="0"/>
            </a:endParaRPr>
          </a:p>
          <a:p>
            <a:pPr marL="257175" marR="0" lvl="0" indent="-257175" algn="l" rtl="0">
              <a:spcBef>
                <a:spcPts val="1350"/>
              </a:spcBef>
              <a:spcAft>
                <a:spcPts val="0"/>
              </a:spcAft>
              <a:buClr>
                <a:srgbClr val="00A886"/>
              </a:buClr>
              <a:buSzPts val="2400"/>
              <a:buFont typeface="Noto Sans Symbols"/>
              <a:buChar char="▪"/>
            </a:pPr>
            <a:r>
              <a:rPr lang="es-ES" sz="2800" dirty="0">
                <a:solidFill>
                  <a:srgbClr val="0C1B55"/>
                </a:solidFill>
                <a:latin typeface="Gotham Book" panose="02000604040000020004" pitchFamily="50" charset="0"/>
                <a:ea typeface="Arial"/>
                <a:cs typeface="Arial"/>
                <a:sym typeface="Arial"/>
              </a:rPr>
              <a:t>Practicar como responder a las emergencias médicas a través de la reanimación cardiopulmonar y los primeros auxilios de emergencia</a:t>
            </a:r>
            <a:endParaRPr lang="es-ES" sz="2000" dirty="0">
              <a:latin typeface="Gotham Book" panose="02000604040000020004" pitchFamily="50" charset="0"/>
            </a:endParaRPr>
          </a:p>
          <a:p>
            <a:pPr marL="342900" indent="-342900">
              <a:spcAft>
                <a:spcPts val="18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3130453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07297" y="683650"/>
            <a:ext cx="11294378"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y Respuesta ante Emergencias: Tornados</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pic>
        <p:nvPicPr>
          <p:cNvPr id="4" name="Picture 3">
            <a:extLst>
              <a:ext uri="{FF2B5EF4-FFF2-40B4-BE49-F238E27FC236}">
                <a16:creationId xmlns:a16="http://schemas.microsoft.com/office/drawing/2014/main" id="{4CA84D0A-66BA-DCE4-91A0-F9AC6DDF8291}"/>
              </a:ext>
            </a:extLst>
          </p:cNvPr>
          <p:cNvPicPr>
            <a:picLocks noChangeAspect="1"/>
          </p:cNvPicPr>
          <p:nvPr/>
        </p:nvPicPr>
        <p:blipFill rotWithShape="1">
          <a:blip r:embed="rId5"/>
          <a:srcRect l="3100" t="5109" r="4086" b="5422"/>
          <a:stretch/>
        </p:blipFill>
        <p:spPr>
          <a:xfrm>
            <a:off x="1812471" y="1387929"/>
            <a:ext cx="414201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B4C97A-DD62-11F6-CA71-6B171FB3DBD0}"/>
              </a:ext>
            </a:extLst>
          </p:cNvPr>
          <p:cNvPicPr>
            <a:picLocks noChangeAspect="1"/>
          </p:cNvPicPr>
          <p:nvPr/>
        </p:nvPicPr>
        <p:blipFill rotWithShape="1">
          <a:blip r:embed="rId6"/>
          <a:srcRect l="3452" t="1187" r="3734" b="3787"/>
          <a:stretch/>
        </p:blipFill>
        <p:spPr>
          <a:xfrm>
            <a:off x="6096000" y="1274374"/>
            <a:ext cx="3951514" cy="5257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4101214"/>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0574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61306" y="608857"/>
            <a:ext cx="11294378" cy="1181448"/>
          </a:xfrm>
        </p:spPr>
        <p:txBody>
          <a:bodyPr>
            <a:noAutofit/>
          </a:bodyPr>
          <a:lstStyle/>
          <a:p>
            <a:pPr algn="l"/>
            <a:r>
              <a:rPr lang="es-ES" sz="4000" dirty="0">
                <a:solidFill>
                  <a:srgbClr val="0C1B55"/>
                </a:solidFill>
                <a:latin typeface="Gotham Bold" pitchFamily="50" charset="0"/>
                <a:ea typeface="Arial"/>
                <a:cs typeface="Arial"/>
                <a:sym typeface="Arial"/>
              </a:rPr>
              <a:t>Planificación, Preparación, y Respuesta ante Emergencias: Niño perdido</a:t>
            </a:r>
            <a:br>
              <a:rPr lang="es-ES" sz="1000" dirty="0"/>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1882140" y="1667855"/>
            <a:ext cx="10641855" cy="5293757"/>
          </a:xfrm>
          <a:prstGeom prst="rect">
            <a:avLst/>
          </a:prstGeom>
          <a:noFill/>
        </p:spPr>
        <p:txBody>
          <a:bodyPr wrap="square" rtlCol="0">
            <a:spAutoFit/>
          </a:bodyPr>
          <a:lstStyle/>
          <a:p>
            <a:pPr>
              <a:spcAft>
                <a:spcPts val="3000"/>
              </a:spcAft>
              <a:buClr>
                <a:srgbClr val="00A886"/>
              </a:buClr>
            </a:pPr>
            <a:r>
              <a:rPr lang="es-ES" sz="2800" dirty="0">
                <a:solidFill>
                  <a:srgbClr val="0C1B55"/>
                </a:solidFill>
                <a:latin typeface="Gotham Book" panose="02000604040000020004" pitchFamily="50" charset="0"/>
                <a:ea typeface="Arial"/>
                <a:cs typeface="Arial"/>
                <a:sym typeface="Arial"/>
              </a:rPr>
              <a:t>Establezca reglas para las salidas</a:t>
            </a:r>
            <a:endParaRPr lang="es-ES" sz="2800" dirty="0">
              <a:solidFill>
                <a:srgbClr val="0C1B55"/>
              </a:solidFill>
              <a:latin typeface="Gotham Book" panose="02000604040000020004" pitchFamily="50" charset="0"/>
            </a:endParaRPr>
          </a:p>
          <a:p>
            <a:pPr>
              <a:spcAft>
                <a:spcPts val="3000"/>
              </a:spcAft>
              <a:buClr>
                <a:srgbClr val="00A886"/>
              </a:buClr>
            </a:pPr>
            <a:r>
              <a:rPr lang="es-ES" sz="2800" dirty="0">
                <a:solidFill>
                  <a:srgbClr val="0C1B55"/>
                </a:solidFill>
                <a:latin typeface="Gotham Book" panose="02000604040000020004" pitchFamily="50" charset="0"/>
                <a:ea typeface="Arial"/>
                <a:cs typeface="Arial"/>
                <a:sym typeface="Arial"/>
              </a:rPr>
              <a:t>Para los niños mayores, fijar un lugar de encuentro</a:t>
            </a:r>
            <a:endParaRPr lang="es-ES" sz="2800" dirty="0">
              <a:solidFill>
                <a:srgbClr val="0C1B55"/>
              </a:solidFill>
              <a:latin typeface="Gotham Book" panose="02000604040000020004" pitchFamily="50" charset="0"/>
            </a:endParaRPr>
          </a:p>
          <a:p>
            <a:pPr>
              <a:spcAft>
                <a:spcPts val="3000"/>
              </a:spcAft>
              <a:buClr>
                <a:srgbClr val="00A886"/>
              </a:buClr>
            </a:pPr>
            <a:r>
              <a:rPr lang="es-ES" sz="2800" dirty="0">
                <a:solidFill>
                  <a:srgbClr val="0C1B55"/>
                </a:solidFill>
                <a:latin typeface="Gotham Book" panose="02000604040000020004" pitchFamily="50" charset="0"/>
                <a:ea typeface="Arial"/>
                <a:cs typeface="Arial"/>
                <a:sym typeface="Arial"/>
              </a:rPr>
              <a:t>Vista a los niños de forma llamativa</a:t>
            </a:r>
            <a:endParaRPr lang="es-ES" sz="2800" dirty="0">
              <a:solidFill>
                <a:srgbClr val="0C1B55"/>
              </a:solidFill>
              <a:latin typeface="Gotham Book" panose="02000604040000020004" pitchFamily="50" charset="0"/>
            </a:endParaRPr>
          </a:p>
          <a:p>
            <a:pPr>
              <a:spcAft>
                <a:spcPts val="3000"/>
              </a:spcAft>
              <a:buClr>
                <a:srgbClr val="00A886"/>
              </a:buClr>
            </a:pPr>
            <a:r>
              <a:rPr lang="es-ES" sz="2800" dirty="0">
                <a:solidFill>
                  <a:srgbClr val="0C1B55"/>
                </a:solidFill>
                <a:latin typeface="Gotham Book" panose="02000604040000020004" pitchFamily="50" charset="0"/>
                <a:ea typeface="Arial"/>
                <a:cs typeface="Arial"/>
                <a:sym typeface="Arial"/>
              </a:rPr>
              <a:t>Muestre a los niños quién puede ayudar</a:t>
            </a:r>
            <a:endParaRPr lang="es-ES" sz="2800" dirty="0">
              <a:solidFill>
                <a:srgbClr val="0C1B55"/>
              </a:solidFill>
              <a:latin typeface="Gotham Book" panose="02000604040000020004" pitchFamily="50" charset="0"/>
            </a:endParaRPr>
          </a:p>
          <a:p>
            <a:pPr>
              <a:spcAft>
                <a:spcPts val="3000"/>
              </a:spcAft>
              <a:buClr>
                <a:srgbClr val="00A886"/>
              </a:buClr>
            </a:pPr>
            <a:r>
              <a:rPr lang="es-ES" sz="2800" dirty="0">
                <a:solidFill>
                  <a:srgbClr val="0C1B55"/>
                </a:solidFill>
                <a:latin typeface="Gotham Book" panose="02000604040000020004" pitchFamily="50" charset="0"/>
                <a:ea typeface="Arial"/>
                <a:cs typeface="Arial"/>
                <a:sym typeface="Arial"/>
              </a:rPr>
              <a:t>Diga a los niños qué hacer si se les acerca alguien</a:t>
            </a:r>
          </a:p>
          <a:p>
            <a:pPr>
              <a:spcAft>
                <a:spcPts val="3000"/>
              </a:spcAft>
              <a:buClr>
                <a:srgbClr val="00A886"/>
              </a:buClr>
            </a:pPr>
            <a:r>
              <a:rPr lang="es-ES" sz="2800" dirty="0">
                <a:solidFill>
                  <a:srgbClr val="0C1B55"/>
                </a:solidFill>
                <a:latin typeface="Gotham Book" panose="02000604040000020004" pitchFamily="50" charset="0"/>
                <a:ea typeface="Arial"/>
                <a:cs typeface="Arial"/>
                <a:sym typeface="Arial"/>
              </a:rPr>
              <a:t>Enseñe a los niños la información esencial</a:t>
            </a:r>
          </a:p>
          <a:p>
            <a:pPr>
              <a:spcAft>
                <a:spcPts val="3000"/>
              </a:spcAft>
              <a:buClr>
                <a:srgbClr val="00A886"/>
              </a:buClr>
            </a:pPr>
            <a:endParaRPr lang="es-ES" sz="2000" dirty="0"/>
          </a:p>
        </p:txBody>
      </p:sp>
      <p:grpSp>
        <p:nvGrpSpPr>
          <p:cNvPr id="10" name="Group 9">
            <a:extLst>
              <a:ext uri="{FF2B5EF4-FFF2-40B4-BE49-F238E27FC236}">
                <a16:creationId xmlns:a16="http://schemas.microsoft.com/office/drawing/2014/main" id="{526D131E-13EF-824D-E36D-F101CA071898}"/>
              </a:ext>
            </a:extLst>
          </p:cNvPr>
          <p:cNvGrpSpPr/>
          <p:nvPr/>
        </p:nvGrpSpPr>
        <p:grpSpPr>
          <a:xfrm>
            <a:off x="1218149" y="1594410"/>
            <a:ext cx="663991" cy="4674705"/>
            <a:chOff x="553421" y="1591904"/>
            <a:chExt cx="663991" cy="4674705"/>
          </a:xfrm>
        </p:grpSpPr>
        <p:pic>
          <p:nvPicPr>
            <p:cNvPr id="4" name="Graphic 3" descr="Clipboard Checked with solid fill">
              <a:extLst>
                <a:ext uri="{FF2B5EF4-FFF2-40B4-BE49-F238E27FC236}">
                  <a16:creationId xmlns:a16="http://schemas.microsoft.com/office/drawing/2014/main" id="{2F7DE955-D228-860A-E4B8-9EB148FD2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480" y="1591904"/>
              <a:ext cx="584264" cy="584264"/>
            </a:xfrm>
            <a:prstGeom prst="rect">
              <a:avLst/>
            </a:prstGeom>
          </p:spPr>
        </p:pic>
        <p:pic>
          <p:nvPicPr>
            <p:cNvPr id="5" name="Graphic 4" descr="Kiosk with solid fill">
              <a:extLst>
                <a:ext uri="{FF2B5EF4-FFF2-40B4-BE49-F238E27FC236}">
                  <a16:creationId xmlns:a16="http://schemas.microsoft.com/office/drawing/2014/main" id="{4DF73AD1-94A4-B121-7B22-8BC1AC030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421" y="2408506"/>
              <a:ext cx="584265" cy="584265"/>
            </a:xfrm>
            <a:prstGeom prst="rect">
              <a:avLst/>
            </a:prstGeom>
          </p:spPr>
        </p:pic>
        <p:pic>
          <p:nvPicPr>
            <p:cNvPr id="6" name="Graphic 5" descr="Shirt with solid fill">
              <a:extLst>
                <a:ext uri="{FF2B5EF4-FFF2-40B4-BE49-F238E27FC236}">
                  <a16:creationId xmlns:a16="http://schemas.microsoft.com/office/drawing/2014/main" id="{965D6CB7-E9C5-DB04-9437-B9BFA86579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446" y="3220754"/>
              <a:ext cx="584264" cy="584264"/>
            </a:xfrm>
            <a:prstGeom prst="rect">
              <a:avLst/>
            </a:prstGeom>
          </p:spPr>
        </p:pic>
        <p:pic>
          <p:nvPicPr>
            <p:cNvPr id="7" name="Graphic 6" descr="Mom with stroller with solid fill">
              <a:extLst>
                <a:ext uri="{FF2B5EF4-FFF2-40B4-BE49-F238E27FC236}">
                  <a16:creationId xmlns:a16="http://schemas.microsoft.com/office/drawing/2014/main" id="{C2224951-E358-401C-48AC-C863703D18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451" y="4058268"/>
              <a:ext cx="580882" cy="580882"/>
            </a:xfrm>
            <a:prstGeom prst="rect">
              <a:avLst/>
            </a:prstGeom>
          </p:spPr>
        </p:pic>
        <p:pic>
          <p:nvPicPr>
            <p:cNvPr id="8" name="Graphic 7" descr="Megaphone with solid fill">
              <a:extLst>
                <a:ext uri="{FF2B5EF4-FFF2-40B4-BE49-F238E27FC236}">
                  <a16:creationId xmlns:a16="http://schemas.microsoft.com/office/drawing/2014/main" id="{043B96B7-AE59-7D1C-01E1-495ECAFB83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529" y="4914713"/>
              <a:ext cx="580883" cy="580883"/>
            </a:xfrm>
            <a:prstGeom prst="rect">
              <a:avLst/>
            </a:prstGeom>
          </p:spPr>
        </p:pic>
        <p:pic>
          <p:nvPicPr>
            <p:cNvPr id="9" name="Graphic 8" descr="Information with solid fill">
              <a:extLst>
                <a:ext uri="{FF2B5EF4-FFF2-40B4-BE49-F238E27FC236}">
                  <a16:creationId xmlns:a16="http://schemas.microsoft.com/office/drawing/2014/main" id="{B008203C-A4B4-C13A-C347-25F265F69F6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8341" y="5708279"/>
              <a:ext cx="558330" cy="558330"/>
            </a:xfrm>
            <a:prstGeom prst="rect">
              <a:avLst/>
            </a:prstGeom>
          </p:spPr>
        </p:pic>
      </p:grpSp>
    </p:spTree>
    <p:extLst>
      <p:ext uri="{BB962C8B-B14F-4D97-AF65-F5344CB8AC3E}">
        <p14:creationId xmlns:p14="http://schemas.microsoft.com/office/powerpoint/2010/main" val="1341150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16677" y="4188220"/>
            <a:ext cx="10721068" cy="827602"/>
          </a:xfrm>
        </p:spPr>
        <p:txBody>
          <a:bodyPr>
            <a:normAutofit fontScale="90000"/>
          </a:bodyPr>
          <a:lstStyle/>
          <a:p>
            <a:pPr algn="l"/>
            <a:r>
              <a:rPr lang="en-US" sz="4400" b="1" dirty="0">
                <a:solidFill>
                  <a:srgbClr val="0C1B55"/>
                </a:solidFill>
                <a:latin typeface="Gotham Bold" pitchFamily="50" charset="0"/>
                <a:ea typeface="Arial"/>
                <a:cs typeface="Arial"/>
                <a:sym typeface="Arial"/>
              </a:rPr>
              <a:t>Descanso</a:t>
            </a:r>
            <a:br>
              <a:rPr lang="en-US" sz="4400" b="1" dirty="0">
                <a:solidFill>
                  <a:srgbClr val="0C1B55"/>
                </a:solidFill>
                <a:latin typeface="Gotham Bold" pitchFamily="50" charset="0"/>
                <a:ea typeface="Arial"/>
                <a:cs typeface="Arial"/>
                <a:sym typeface="Arial"/>
              </a:rPr>
            </a:br>
            <a:br>
              <a:rPr lang="en-US" sz="1000" dirty="0"/>
            </a:br>
            <a:endParaRPr lang="en-US" sz="4000" dirty="0">
              <a:solidFill>
                <a:srgbClr val="0C1B55"/>
              </a:solidFill>
              <a:latin typeface="Gotham Bold" pitchFamily="50" charset="0"/>
            </a:endParaRP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13393" y="3627166"/>
            <a:ext cx="10027831"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600"/>
              </a:spcAft>
              <a:buClr>
                <a:srgbClr val="00A886"/>
              </a:buClr>
            </a:pPr>
            <a:r>
              <a:rPr lang="en-US" sz="2800" b="1" dirty="0">
                <a:solidFill>
                  <a:srgbClr val="0C1B55"/>
                </a:solidFill>
                <a:latin typeface="Gotham Book" panose="02000604040000020004" pitchFamily="50" charset="0"/>
                <a:ea typeface="Arial"/>
                <a:cs typeface="Arial"/>
                <a:sym typeface="Arial"/>
              </a:rPr>
              <a:t>Por favor, </a:t>
            </a:r>
            <a:r>
              <a:rPr lang="en-US" sz="2800" b="1" dirty="0" err="1">
                <a:solidFill>
                  <a:srgbClr val="0C1B55"/>
                </a:solidFill>
                <a:latin typeface="Gotham Book" panose="02000604040000020004" pitchFamily="50" charset="0"/>
                <a:ea typeface="Arial"/>
                <a:cs typeface="Arial"/>
                <a:sym typeface="Arial"/>
              </a:rPr>
              <a:t>regrese</a:t>
            </a:r>
            <a:r>
              <a:rPr lang="en-US" sz="2800" b="1" dirty="0">
                <a:solidFill>
                  <a:srgbClr val="0C1B55"/>
                </a:solidFill>
                <a:latin typeface="Gotham Book" panose="02000604040000020004" pitchFamily="50" charset="0"/>
                <a:ea typeface="Arial"/>
                <a:cs typeface="Arial"/>
                <a:sym typeface="Arial"/>
              </a:rPr>
              <a:t> </a:t>
            </a:r>
            <a:r>
              <a:rPr lang="en-US" sz="2800" b="1" dirty="0" err="1">
                <a:solidFill>
                  <a:srgbClr val="0C1B55"/>
                </a:solidFill>
                <a:latin typeface="Gotham Book" panose="02000604040000020004" pitchFamily="50" charset="0"/>
                <a:ea typeface="Arial"/>
                <a:cs typeface="Arial"/>
                <a:sym typeface="Arial"/>
              </a:rPr>
              <a:t>en</a:t>
            </a:r>
            <a:r>
              <a:rPr lang="en-US" sz="2800" b="1" dirty="0">
                <a:solidFill>
                  <a:srgbClr val="0C1B55"/>
                </a:solidFill>
                <a:latin typeface="Gotham Book" panose="02000604040000020004" pitchFamily="50" charset="0"/>
                <a:ea typeface="Arial"/>
                <a:cs typeface="Arial"/>
                <a:sym typeface="Arial"/>
              </a:rPr>
              <a:t> 5 </a:t>
            </a:r>
            <a:r>
              <a:rPr lang="en-US" sz="2800" b="1" dirty="0" err="1">
                <a:solidFill>
                  <a:srgbClr val="0C1B55"/>
                </a:solidFill>
                <a:latin typeface="Gotham Book" panose="02000604040000020004" pitchFamily="50" charset="0"/>
                <a:ea typeface="Arial"/>
                <a:cs typeface="Arial"/>
                <a:sym typeface="Arial"/>
              </a:rPr>
              <a:t>minutos</a:t>
            </a:r>
            <a:r>
              <a:rPr lang="en-US" sz="2800" b="1" dirty="0">
                <a:solidFill>
                  <a:srgbClr val="0C1B55"/>
                </a:solidFill>
                <a:latin typeface="Gotham Book" panose="02000604040000020004" pitchFamily="50" charset="0"/>
                <a:ea typeface="Arial"/>
                <a:cs typeface="Arial"/>
                <a:sym typeface="Arial"/>
              </a:rPr>
              <a:t> </a:t>
            </a:r>
            <a:endParaRPr lang="en-US" sz="2800" dirty="0">
              <a:solidFill>
                <a:srgbClr val="0C1B55"/>
              </a:solidFill>
              <a:latin typeface="Gotham Book" panose="02000604040000020004" pitchFamily="50" charset="0"/>
              <a:ea typeface="Arial"/>
              <a:cs typeface="Arial"/>
              <a:sym typeface="Arial"/>
            </a:endParaRPr>
          </a:p>
          <a:p>
            <a:pPr>
              <a:spcBef>
                <a:spcPts val="0"/>
              </a:spcBef>
              <a:spcAft>
                <a:spcPts val="600"/>
              </a:spcAft>
              <a:buClr>
                <a:srgbClr val="00A886"/>
              </a:buClr>
            </a:pPr>
            <a:endParaRPr lang="en-US" sz="2800"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757856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4000" dirty="0">
                <a:solidFill>
                  <a:schemeClr val="bg1"/>
                </a:solidFill>
                <a:latin typeface="Gotham Bold" pitchFamily="50" charset="0"/>
                <a:ea typeface="Arial"/>
                <a:cs typeface="Arial"/>
                <a:sym typeface="Arial"/>
              </a:rPr>
              <a:t>Prevención y Respuesta a Emergencias Causadas por Alimentos y Reacciones Alérgicas</a:t>
            </a:r>
            <a:br>
              <a:rPr lang="es-ES" sz="4000" dirty="0">
                <a:solidFill>
                  <a:srgbClr val="4C81C0"/>
                </a:solidFill>
                <a:latin typeface="Open Sans"/>
                <a:ea typeface="Open Sans"/>
                <a:cs typeface="Open Sans"/>
                <a:sym typeface="Open Sans"/>
              </a:rPr>
            </a:br>
            <a:br>
              <a:rPr kumimoji="0" lang="en-US" sz="400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00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2485505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17923" y="839834"/>
            <a:ext cx="11294378" cy="1573333"/>
          </a:xfrm>
        </p:spPr>
        <p:txBody>
          <a:bodyPr>
            <a:noAutofit/>
          </a:bodyPr>
          <a:lstStyle/>
          <a:p>
            <a:pPr algn="l"/>
            <a:r>
              <a:rPr lang="es-ES" sz="4000" dirty="0">
                <a:solidFill>
                  <a:srgbClr val="0C1B55"/>
                </a:solidFill>
                <a:latin typeface="Gotham Bold" pitchFamily="50" charset="0"/>
                <a:ea typeface="Arial"/>
                <a:cs typeface="Arial"/>
                <a:sym typeface="Arial"/>
              </a:rPr>
              <a:t>Prevención y Respuesta a Emergencias causadas por Alimentos y Reacciones Alérgicas: Seguridad alimentaria</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611253" y="1986293"/>
            <a:ext cx="10959421" cy="5001369"/>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Asegúrese de que las superficies donde se preparan los alimentos están limpias y desinfectadas</a:t>
            </a:r>
            <a:endParaRPr lang="es-ES" sz="2800" dirty="0">
              <a:solidFill>
                <a:srgbClr val="0C1B55"/>
              </a:solidFill>
              <a:latin typeface="Gotham Book" panose="02000604040000020004" pitchFamily="50" charset="0"/>
            </a:endParaRPr>
          </a:p>
          <a:p>
            <a:pPr marL="457200" indent="-4572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Lave las frutas y verduras frescas antes de servirlas </a:t>
            </a:r>
            <a:endParaRPr lang="es-ES" sz="2800" dirty="0">
              <a:solidFill>
                <a:srgbClr val="0C1B55"/>
              </a:solidFill>
              <a:latin typeface="Gotham Book" panose="02000604040000020004" pitchFamily="50" charset="0"/>
            </a:endParaRPr>
          </a:p>
          <a:p>
            <a:pPr marL="457200" indent="-4572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La leche materna y de fórmula en los biberones debe tirarse después de dos horas</a:t>
            </a:r>
          </a:p>
          <a:p>
            <a:pPr marL="457200" indent="-4572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Sacar la comida del bebé del frasco antes de alimentarlo</a:t>
            </a:r>
          </a:p>
          <a:p>
            <a:pPr marL="457200" indent="-457200">
              <a:spcAft>
                <a:spcPts val="18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Refrigere los alimentos inmediatamente después de comerlos y, en caso de duda, </a:t>
            </a:r>
            <a:r>
              <a:rPr lang="es-ES" sz="2800" dirty="0" err="1">
                <a:solidFill>
                  <a:srgbClr val="0C1B55"/>
                </a:solidFill>
                <a:latin typeface="Gotham Book" panose="02000604040000020004" pitchFamily="50" charset="0"/>
                <a:ea typeface="Arial"/>
                <a:cs typeface="Arial"/>
                <a:sym typeface="Arial"/>
              </a:rPr>
              <a:t>tírarlos</a:t>
            </a:r>
            <a:endParaRPr lang="es-ES" sz="2800" dirty="0">
              <a:solidFill>
                <a:srgbClr val="0C1B55"/>
              </a:solidFill>
              <a:latin typeface="Gotham Book" panose="02000604040000020004" pitchFamily="50" charset="0"/>
              <a:ea typeface="Arial"/>
              <a:cs typeface="Arial"/>
              <a:sym typeface="Arial"/>
            </a:endParaRPr>
          </a:p>
          <a:p>
            <a:pPr marL="457200" indent="-457200">
              <a:spcAft>
                <a:spcPts val="1800"/>
              </a:spcAft>
              <a:buClr>
                <a:srgbClr val="00A886"/>
              </a:buClr>
              <a:buFont typeface="Wingdings" panose="05000000000000000000" pitchFamily="2" charset="2"/>
              <a:buChar char="§"/>
            </a:pPr>
            <a:endParaRPr lang="es-ES" sz="2000" dirty="0"/>
          </a:p>
        </p:txBody>
      </p:sp>
    </p:spTree>
    <p:extLst>
      <p:ext uri="{BB962C8B-B14F-4D97-AF65-F5344CB8AC3E}">
        <p14:creationId xmlns:p14="http://schemas.microsoft.com/office/powerpoint/2010/main" val="670870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21267" y="764220"/>
            <a:ext cx="11294378" cy="1752949"/>
          </a:xfrm>
        </p:spPr>
        <p:txBody>
          <a:bodyPr>
            <a:noAutofit/>
          </a:bodyPr>
          <a:lstStyle/>
          <a:p>
            <a:pPr algn="l"/>
            <a:r>
              <a:rPr lang="es-ES" sz="4000" dirty="0">
                <a:solidFill>
                  <a:srgbClr val="0C1B55"/>
                </a:solidFill>
                <a:latin typeface="Gotham Bold" pitchFamily="50" charset="0"/>
                <a:ea typeface="Arial"/>
                <a:cs typeface="Arial"/>
                <a:sym typeface="Arial"/>
              </a:rPr>
              <a:t>Prevención y Respuesta a Emergencias causadas por Alimentos y Reacciones Alérgicas</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pic>
        <p:nvPicPr>
          <p:cNvPr id="22" name="Picture 21">
            <a:extLst>
              <a:ext uri="{FF2B5EF4-FFF2-40B4-BE49-F238E27FC236}">
                <a16:creationId xmlns:a16="http://schemas.microsoft.com/office/drawing/2014/main" id="{7F768AC8-2EE6-E44B-4491-315F4507263A}"/>
              </a:ext>
            </a:extLst>
          </p:cNvPr>
          <p:cNvPicPr>
            <a:picLocks noChangeAspect="1"/>
          </p:cNvPicPr>
          <p:nvPr/>
        </p:nvPicPr>
        <p:blipFill rotWithShape="1">
          <a:blip r:embed="rId4">
            <a:extLst>
              <a:ext uri="{28A0092B-C50C-407E-A947-70E740481C1C}">
                <a14:useLocalDpi xmlns:a14="http://schemas.microsoft.com/office/drawing/2010/main" val="0"/>
              </a:ext>
            </a:extLst>
          </a:blip>
          <a:srcRect b="86136"/>
          <a:stretch/>
        </p:blipFill>
        <p:spPr bwMode="auto">
          <a:xfrm>
            <a:off x="1592761" y="2200199"/>
            <a:ext cx="3877310" cy="464820"/>
          </a:xfrm>
          <a:prstGeom prst="rect">
            <a:avLst/>
          </a:prstGeom>
          <a:noFill/>
          <a:ln>
            <a:noFill/>
          </a:ln>
          <a:extLst>
            <a:ext uri="{53640926-AAD7-44D8-BBD7-CCE9431645EC}">
              <a14:shadowObscured xmlns:a14="http://schemas.microsoft.com/office/drawing/2010/main"/>
            </a:ext>
          </a:extLst>
        </p:spPr>
      </p:pic>
      <p:pic>
        <p:nvPicPr>
          <p:cNvPr id="25" name="Picture 24" descr="Logo, company name&#10;&#10;Description automatically generated">
            <a:extLst>
              <a:ext uri="{FF2B5EF4-FFF2-40B4-BE49-F238E27FC236}">
                <a16:creationId xmlns:a16="http://schemas.microsoft.com/office/drawing/2014/main" id="{BB4C8A7C-711A-B4C9-1155-193BF539504E}"/>
              </a:ext>
            </a:extLst>
          </p:cNvPr>
          <p:cNvPicPr>
            <a:picLocks noChangeAspect="1"/>
          </p:cNvPicPr>
          <p:nvPr/>
        </p:nvPicPr>
        <p:blipFill rotWithShape="1">
          <a:blip r:embed="rId4">
            <a:extLst>
              <a:ext uri="{28A0092B-C50C-407E-A947-70E740481C1C}">
                <a14:useLocalDpi xmlns:a14="http://schemas.microsoft.com/office/drawing/2010/main" val="0"/>
              </a:ext>
            </a:extLst>
          </a:blip>
          <a:srcRect t="29091" b="37727"/>
          <a:stretch/>
        </p:blipFill>
        <p:spPr bwMode="auto">
          <a:xfrm>
            <a:off x="524930" y="2881723"/>
            <a:ext cx="5374245" cy="1542037"/>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A36EB5-EEED-F46C-3570-69DFC1A051DA}"/>
              </a:ext>
            </a:extLst>
          </p:cNvPr>
          <p:cNvPicPr>
            <a:picLocks noChangeAspect="1"/>
          </p:cNvPicPr>
          <p:nvPr/>
        </p:nvPicPr>
        <p:blipFill rotWithShape="1">
          <a:blip r:embed="rId5">
            <a:extLst>
              <a:ext uri="{28A0092B-C50C-407E-A947-70E740481C1C}">
                <a14:useLocalDpi xmlns:a14="http://schemas.microsoft.com/office/drawing/2010/main" val="0"/>
              </a:ext>
            </a:extLst>
          </a:blip>
          <a:srcRect t="26683" b="38039"/>
          <a:stretch/>
        </p:blipFill>
        <p:spPr bwMode="auto">
          <a:xfrm>
            <a:off x="5282975" y="2643188"/>
            <a:ext cx="5809563" cy="1852915"/>
          </a:xfrm>
          <a:prstGeom prst="rect">
            <a:avLst/>
          </a:prstGeom>
          <a:noFill/>
          <a:ln>
            <a:noFill/>
          </a:ln>
          <a:extLst>
            <a:ext uri="{53640926-AAD7-44D8-BBD7-CCE9431645EC}">
              <a14:shadowObscured xmlns:a14="http://schemas.microsoft.com/office/drawing/2010/main"/>
            </a:ext>
          </a:extLst>
        </p:spPr>
      </p:pic>
      <p:pic>
        <p:nvPicPr>
          <p:cNvPr id="27" name="Picture 26" descr="Logo, company name&#10;&#10;Description automatically generated">
            <a:extLst>
              <a:ext uri="{FF2B5EF4-FFF2-40B4-BE49-F238E27FC236}">
                <a16:creationId xmlns:a16="http://schemas.microsoft.com/office/drawing/2014/main" id="{6152C7DC-A2DA-3867-5636-5A47111EEAA2}"/>
              </a:ext>
            </a:extLst>
          </p:cNvPr>
          <p:cNvPicPr>
            <a:picLocks noChangeAspect="1"/>
          </p:cNvPicPr>
          <p:nvPr/>
        </p:nvPicPr>
        <p:blipFill rotWithShape="1">
          <a:blip r:embed="rId4">
            <a:extLst>
              <a:ext uri="{28A0092B-C50C-407E-A947-70E740481C1C}">
                <a14:useLocalDpi xmlns:a14="http://schemas.microsoft.com/office/drawing/2010/main" val="0"/>
              </a:ext>
            </a:extLst>
          </a:blip>
          <a:srcRect t="62046" b="3864"/>
          <a:stretch/>
        </p:blipFill>
        <p:spPr bwMode="auto">
          <a:xfrm>
            <a:off x="524930" y="4583508"/>
            <a:ext cx="5092200" cy="1501140"/>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ECB3381-98C8-A5D4-8FFB-29E651DADBD9}"/>
              </a:ext>
            </a:extLst>
          </p:cNvPr>
          <p:cNvPicPr>
            <a:picLocks noChangeAspect="1"/>
          </p:cNvPicPr>
          <p:nvPr/>
        </p:nvPicPr>
        <p:blipFill rotWithShape="1">
          <a:blip r:embed="rId5">
            <a:extLst>
              <a:ext uri="{28A0092B-C50C-407E-A947-70E740481C1C}">
                <a14:useLocalDpi xmlns:a14="http://schemas.microsoft.com/office/drawing/2010/main" val="0"/>
              </a:ext>
            </a:extLst>
          </a:blip>
          <a:srcRect t="63035"/>
          <a:stretch/>
        </p:blipFill>
        <p:spPr bwMode="auto">
          <a:xfrm>
            <a:off x="5096657" y="4422265"/>
            <a:ext cx="5995882" cy="1943151"/>
          </a:xfrm>
          <a:prstGeom prst="rect">
            <a:avLst/>
          </a:prstGeom>
          <a:noFill/>
          <a:ln>
            <a:noFill/>
          </a:ln>
          <a:extLst>
            <a:ext uri="{53640926-AAD7-44D8-BBD7-CCE9431645EC}">
              <a14:shadowObscured xmlns:a14="http://schemas.microsoft.com/office/drawing/2010/main"/>
            </a:ext>
          </a:extLst>
        </p:spPr>
      </p:pic>
      <p:sp>
        <p:nvSpPr>
          <p:cNvPr id="3" name="Google Shape;1170;p80">
            <a:extLst>
              <a:ext uri="{FF2B5EF4-FFF2-40B4-BE49-F238E27FC236}">
                <a16:creationId xmlns:a16="http://schemas.microsoft.com/office/drawing/2014/main" id="{FAFC36C7-225D-D87E-67FF-4214D3951364}"/>
              </a:ext>
            </a:extLst>
          </p:cNvPr>
          <p:cNvSpPr txBox="1"/>
          <p:nvPr/>
        </p:nvSpPr>
        <p:spPr>
          <a:xfrm>
            <a:off x="576355" y="2197271"/>
            <a:ext cx="470662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498500"/>
                </a:solidFill>
                <a:latin typeface="Gotham Bold" pitchFamily="50" charset="0"/>
                <a:ea typeface="Calibri"/>
                <a:cs typeface="Calibri"/>
                <a:sym typeface="Calibri"/>
              </a:rPr>
              <a:t>SÍNTOMAS LEVES </a:t>
            </a:r>
            <a:endParaRPr sz="2800" dirty="0">
              <a:latin typeface="Gotham Bold" pitchFamily="50" charset="0"/>
            </a:endParaRPr>
          </a:p>
        </p:txBody>
      </p:sp>
      <p:sp>
        <p:nvSpPr>
          <p:cNvPr id="4" name="Google Shape;1171;p80">
            <a:extLst>
              <a:ext uri="{FF2B5EF4-FFF2-40B4-BE49-F238E27FC236}">
                <a16:creationId xmlns:a16="http://schemas.microsoft.com/office/drawing/2014/main" id="{4DE2E15F-C2F4-EA79-0D17-03D4B9459082}"/>
              </a:ext>
            </a:extLst>
          </p:cNvPr>
          <p:cNvSpPr txBox="1"/>
          <p:nvPr/>
        </p:nvSpPr>
        <p:spPr>
          <a:xfrm>
            <a:off x="6785040" y="1674091"/>
            <a:ext cx="409563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A20000"/>
                </a:solidFill>
                <a:latin typeface="Gotham Bold" pitchFamily="50" charset="0"/>
                <a:ea typeface="Calibri"/>
                <a:cs typeface="Calibri"/>
                <a:sym typeface="Calibri"/>
              </a:rPr>
              <a:t>SÍNTOMAS GRAVES</a:t>
            </a:r>
            <a:endParaRPr sz="2800" dirty="0">
              <a:latin typeface="Gotham Bold" pitchFamily="50" charset="0"/>
            </a:endParaRPr>
          </a:p>
        </p:txBody>
      </p:sp>
    </p:spTree>
    <p:extLst>
      <p:ext uri="{BB962C8B-B14F-4D97-AF65-F5344CB8AC3E}">
        <p14:creationId xmlns:p14="http://schemas.microsoft.com/office/powerpoint/2010/main" val="1735399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19532"/>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2162" y="793836"/>
            <a:ext cx="11294378" cy="1734300"/>
          </a:xfrm>
        </p:spPr>
        <p:txBody>
          <a:bodyPr>
            <a:noAutofit/>
          </a:bodyPr>
          <a:lstStyle/>
          <a:p>
            <a:pPr algn="l"/>
            <a:r>
              <a:rPr lang="es-ES" sz="4000" dirty="0">
                <a:solidFill>
                  <a:srgbClr val="0C1B55"/>
                </a:solidFill>
                <a:latin typeface="Gotham Bold" pitchFamily="50" charset="0"/>
                <a:ea typeface="Arial"/>
                <a:cs typeface="Arial"/>
                <a:sym typeface="Arial"/>
              </a:rPr>
              <a:t>Prevención y Respuesta a Emergencias causadas por Alimentos y Reacciones Alérgicas</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490867" y="1928984"/>
            <a:ext cx="10407301" cy="5647700"/>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Aprenda a informarse sobre las etiquetas de los alimentos</a:t>
            </a:r>
          </a:p>
          <a:p>
            <a:pPr marL="457200" indent="-457200">
              <a:spcAft>
                <a:spcPts val="30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Conocer los nombres de los componentes alergénicos</a:t>
            </a:r>
            <a:endParaRPr lang="es-ES" sz="2800" dirty="0">
              <a:solidFill>
                <a:srgbClr val="0C1B55"/>
              </a:solidFill>
              <a:latin typeface="Gotham Book" panose="02000604040000020004" pitchFamily="50" charset="0"/>
            </a:endParaRPr>
          </a:p>
          <a:p>
            <a:pPr marL="457200" indent="-457200">
              <a:spcAft>
                <a:spcPts val="30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Utilizar</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etiquetas</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adhesivas</a:t>
            </a:r>
            <a:r>
              <a:rPr lang="en-US" sz="2800" dirty="0">
                <a:solidFill>
                  <a:srgbClr val="0C1B55"/>
                </a:solidFill>
                <a:latin typeface="Gotham Book" panose="02000604040000020004" pitchFamily="50" charset="0"/>
                <a:ea typeface="Arial"/>
                <a:cs typeface="Arial"/>
                <a:sym typeface="Arial"/>
              </a:rPr>
              <a:t> con </a:t>
            </a:r>
            <a:r>
              <a:rPr lang="en-US" sz="2800" dirty="0" err="1">
                <a:solidFill>
                  <a:srgbClr val="0C1B55"/>
                </a:solidFill>
                <a:latin typeface="Gotham Book" panose="02000604040000020004" pitchFamily="50" charset="0"/>
                <a:ea typeface="Arial"/>
                <a:cs typeface="Arial"/>
                <a:sym typeface="Arial"/>
              </a:rPr>
              <a:t>códigos</a:t>
            </a:r>
            <a:r>
              <a:rPr lang="en-US" sz="2800" dirty="0">
                <a:solidFill>
                  <a:srgbClr val="0C1B55"/>
                </a:solidFill>
                <a:latin typeface="Gotham Book" panose="02000604040000020004" pitchFamily="50" charset="0"/>
                <a:ea typeface="Arial"/>
                <a:cs typeface="Arial"/>
                <a:sym typeface="Arial"/>
              </a:rPr>
              <a:t> de </a:t>
            </a:r>
            <a:r>
              <a:rPr lang="en-US" sz="2800" dirty="0" err="1">
                <a:solidFill>
                  <a:srgbClr val="0C1B55"/>
                </a:solidFill>
                <a:latin typeface="Gotham Book" panose="02000604040000020004" pitchFamily="50" charset="0"/>
                <a:ea typeface="Arial"/>
                <a:cs typeface="Arial"/>
                <a:sym typeface="Arial"/>
              </a:rPr>
              <a:t>colores</a:t>
            </a:r>
            <a:r>
              <a:rPr lang="en-US" sz="2800" dirty="0">
                <a:solidFill>
                  <a:srgbClr val="0C1B55"/>
                </a:solidFill>
                <a:latin typeface="Gotham Book" panose="02000604040000020004" pitchFamily="50" charset="0"/>
                <a:ea typeface="Arial"/>
                <a:cs typeface="Arial"/>
                <a:sym typeface="Arial"/>
              </a:rPr>
              <a:t> </a:t>
            </a:r>
            <a:r>
              <a:rPr lang="en-US" sz="2800" dirty="0" err="1">
                <a:solidFill>
                  <a:srgbClr val="0C1B55"/>
                </a:solidFill>
                <a:latin typeface="Gotham Book" panose="02000604040000020004" pitchFamily="50" charset="0"/>
                <a:ea typeface="Arial"/>
                <a:cs typeface="Arial"/>
                <a:sym typeface="Arial"/>
              </a:rPr>
              <a:t>en</a:t>
            </a:r>
            <a:r>
              <a:rPr lang="en-US" sz="2800" dirty="0">
                <a:solidFill>
                  <a:srgbClr val="0C1B55"/>
                </a:solidFill>
                <a:latin typeface="Gotham Book" panose="02000604040000020004" pitchFamily="50" charset="0"/>
                <a:ea typeface="Arial"/>
                <a:cs typeface="Arial"/>
                <a:sym typeface="Arial"/>
              </a:rPr>
              <a:t> casa</a:t>
            </a:r>
          </a:p>
          <a:p>
            <a:pPr marL="457200" indent="-457200">
              <a:spcAft>
                <a:spcPts val="3000"/>
              </a:spcAft>
              <a:buClr>
                <a:srgbClr val="00A886"/>
              </a:buClr>
              <a:buFont typeface="Wingdings" panose="05000000000000000000" pitchFamily="2" charset="2"/>
              <a:buChar char="§"/>
            </a:pPr>
            <a:r>
              <a:rPr lang="en-US" sz="2800" dirty="0" err="1">
                <a:solidFill>
                  <a:srgbClr val="0C1B55"/>
                </a:solidFill>
                <a:latin typeface="Gotham Book" panose="02000604040000020004" pitchFamily="50" charset="0"/>
                <a:ea typeface="Arial"/>
                <a:cs typeface="Arial"/>
                <a:sym typeface="Arial"/>
              </a:rPr>
              <a:t>Construir</a:t>
            </a:r>
            <a:r>
              <a:rPr lang="en-US" sz="2800" dirty="0">
                <a:solidFill>
                  <a:srgbClr val="0C1B55"/>
                </a:solidFill>
                <a:latin typeface="Gotham Book" panose="02000604040000020004" pitchFamily="50" charset="0"/>
                <a:ea typeface="Arial"/>
                <a:cs typeface="Arial"/>
                <a:sym typeface="Arial"/>
              </a:rPr>
              <a:t> un kit de </a:t>
            </a:r>
            <a:r>
              <a:rPr lang="en-US" sz="2800" dirty="0" err="1">
                <a:solidFill>
                  <a:srgbClr val="0C1B55"/>
                </a:solidFill>
                <a:latin typeface="Gotham Book" panose="02000604040000020004" pitchFamily="50" charset="0"/>
                <a:ea typeface="Arial"/>
                <a:cs typeface="Arial"/>
                <a:sym typeface="Arial"/>
              </a:rPr>
              <a:t>emergencia</a:t>
            </a:r>
            <a:r>
              <a:rPr lang="en-US" sz="2800" dirty="0">
                <a:solidFill>
                  <a:srgbClr val="0C1B55"/>
                </a:solidFill>
                <a:latin typeface="Gotham Book" panose="02000604040000020004" pitchFamily="50" charset="0"/>
                <a:ea typeface="Arial"/>
                <a:cs typeface="Arial"/>
                <a:sym typeface="Arial"/>
              </a:rPr>
              <a:t> para </a:t>
            </a:r>
            <a:r>
              <a:rPr lang="en-US" sz="2800" dirty="0" err="1">
                <a:solidFill>
                  <a:srgbClr val="0C1B55"/>
                </a:solidFill>
                <a:latin typeface="Gotham Book" panose="02000604040000020004" pitchFamily="50" charset="0"/>
                <a:ea typeface="Arial"/>
                <a:cs typeface="Arial"/>
                <a:sym typeface="Arial"/>
              </a:rPr>
              <a:t>alergias</a:t>
            </a:r>
            <a:endParaRPr lang="en-US" sz="2800" dirty="0">
              <a:solidFill>
                <a:srgbClr val="0C1B55"/>
              </a:solidFill>
              <a:latin typeface="Gotham Book" panose="02000604040000020004" pitchFamily="50" charset="0"/>
              <a:ea typeface="Arial"/>
              <a:cs typeface="Arial"/>
              <a:sym typeface="Arial"/>
            </a:endParaRPr>
          </a:p>
          <a:p>
            <a:pPr marL="457200" indent="-457200">
              <a:spcAft>
                <a:spcPts val="3000"/>
              </a:spcAft>
              <a:buClr>
                <a:srgbClr val="00A886"/>
              </a:buClr>
              <a:buFont typeface="Wingdings" panose="05000000000000000000" pitchFamily="2" charset="2"/>
              <a:buChar char="§"/>
            </a:pPr>
            <a:r>
              <a:rPr lang="es-ES" sz="2800" dirty="0">
                <a:solidFill>
                  <a:srgbClr val="0C1B55"/>
                </a:solidFill>
                <a:latin typeface="Gotham Book" panose="02000604040000020004" pitchFamily="50" charset="0"/>
                <a:ea typeface="Arial"/>
                <a:cs typeface="Arial"/>
                <a:sym typeface="Arial"/>
              </a:rPr>
              <a:t>Lavarse las manos con agua y jabón</a:t>
            </a:r>
            <a:endParaRPr lang="es-ES" sz="2800" dirty="0">
              <a:solidFill>
                <a:srgbClr val="0C1B55"/>
              </a:solidFill>
              <a:latin typeface="Gotham Book" panose="02000604040000020004" pitchFamily="50" charset="0"/>
            </a:endParaRPr>
          </a:p>
          <a:p>
            <a:pPr marL="457200" indent="-457200">
              <a:spcAft>
                <a:spcPts val="3000"/>
              </a:spcAft>
              <a:buClr>
                <a:srgbClr val="00A886"/>
              </a:buClr>
              <a:buFont typeface="Wingdings" panose="05000000000000000000" pitchFamily="2" charset="2"/>
              <a:buChar char="§"/>
            </a:pPr>
            <a:endParaRPr lang="en-US" sz="4000" dirty="0"/>
          </a:p>
        </p:txBody>
      </p:sp>
      <p:grpSp>
        <p:nvGrpSpPr>
          <p:cNvPr id="17" name="Group 16">
            <a:extLst>
              <a:ext uri="{FF2B5EF4-FFF2-40B4-BE49-F238E27FC236}">
                <a16:creationId xmlns:a16="http://schemas.microsoft.com/office/drawing/2014/main" id="{7EE1AE22-C8EE-62BC-83A4-440E50F545D6}"/>
              </a:ext>
            </a:extLst>
          </p:cNvPr>
          <p:cNvGrpSpPr/>
          <p:nvPr/>
        </p:nvGrpSpPr>
        <p:grpSpPr>
          <a:xfrm>
            <a:off x="10609888" y="2097866"/>
            <a:ext cx="952500" cy="3314810"/>
            <a:chOff x="9133114" y="2081838"/>
            <a:chExt cx="952500" cy="3314810"/>
          </a:xfrm>
          <a:solidFill>
            <a:srgbClr val="0C1B55"/>
          </a:solidFill>
        </p:grpSpPr>
        <p:pic>
          <p:nvPicPr>
            <p:cNvPr id="12" name="Graphic 11" descr="Handwashing with solid fill">
              <a:extLst>
                <a:ext uri="{FF2B5EF4-FFF2-40B4-BE49-F238E27FC236}">
                  <a16:creationId xmlns:a16="http://schemas.microsoft.com/office/drawing/2014/main" id="{D3464B1C-6A5E-AA7A-1991-15F3C08DC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3114" y="4482248"/>
              <a:ext cx="914400" cy="914400"/>
            </a:xfrm>
            <a:prstGeom prst="rect">
              <a:avLst/>
            </a:prstGeom>
          </p:spPr>
        </p:pic>
        <p:pic>
          <p:nvPicPr>
            <p:cNvPr id="14" name="Graphic 13" descr="List with solid fill">
              <a:extLst>
                <a:ext uri="{FF2B5EF4-FFF2-40B4-BE49-F238E27FC236}">
                  <a16:creationId xmlns:a16="http://schemas.microsoft.com/office/drawing/2014/main" id="{75BC1B8A-9198-3483-A20A-3A3C335C7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3114" y="2081838"/>
              <a:ext cx="914400" cy="914400"/>
            </a:xfrm>
            <a:prstGeom prst="rect">
              <a:avLst/>
            </a:prstGeom>
          </p:spPr>
        </p:pic>
        <p:pic>
          <p:nvPicPr>
            <p:cNvPr id="16" name="Graphic 15" descr="Warning with solid fill">
              <a:extLst>
                <a:ext uri="{FF2B5EF4-FFF2-40B4-BE49-F238E27FC236}">
                  <a16:creationId xmlns:a16="http://schemas.microsoft.com/office/drawing/2014/main" id="{ED42CAAA-8BDF-26DF-019B-6EB5967FB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1214" y="3282043"/>
              <a:ext cx="914400" cy="914400"/>
            </a:xfrm>
            <a:prstGeom prst="rect">
              <a:avLst/>
            </a:prstGeom>
          </p:spPr>
        </p:pic>
      </p:grpSp>
    </p:spTree>
    <p:extLst>
      <p:ext uri="{BB962C8B-B14F-4D97-AF65-F5344CB8AC3E}">
        <p14:creationId xmlns:p14="http://schemas.microsoft.com/office/powerpoint/2010/main" val="3938598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72835" y="1852323"/>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4400" dirty="0">
                <a:solidFill>
                  <a:schemeClr val="bg1"/>
                </a:solidFill>
                <a:latin typeface="Gotham Bold" pitchFamily="50" charset="0"/>
                <a:ea typeface="Arial"/>
                <a:cs typeface="Arial"/>
                <a:sym typeface="Arial"/>
              </a:rPr>
              <a:t>Precauciones en la transportación de niños </a:t>
            </a: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0603707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29"/>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474" name="Google Shape;474;p29"/>
          <p:cNvSpPr txBox="1">
            <a:spLocks noGrp="1"/>
          </p:cNvSpPr>
          <p:nvPr>
            <p:ph type="ctrTitle"/>
          </p:nvPr>
        </p:nvSpPr>
        <p:spPr>
          <a:xfrm>
            <a:off x="276296" y="206481"/>
            <a:ext cx="11294378" cy="78956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a:solidFill>
                  <a:srgbClr val="0C1B55"/>
                </a:solidFill>
                <a:latin typeface="Arial"/>
                <a:ea typeface="Arial"/>
                <a:cs typeface="Arial"/>
                <a:sym typeface="Arial"/>
              </a:rPr>
              <a:t>Precauciones al transportar niños</a:t>
            </a:r>
            <a:endParaRPr/>
          </a:p>
        </p:txBody>
      </p:sp>
      <p:pic>
        <p:nvPicPr>
          <p:cNvPr id="475" name="Google Shape;475;p29"/>
          <p:cNvPicPr preferRelativeResize="0"/>
          <p:nvPr/>
        </p:nvPicPr>
        <p:blipFill rotWithShape="1">
          <a:blip r:embed="rId4">
            <a:alphaModFix/>
          </a:blip>
          <a:srcRect/>
          <a:stretch/>
        </p:blipFill>
        <p:spPr>
          <a:xfrm>
            <a:off x="1104970" y="909779"/>
            <a:ext cx="9637004" cy="5632822"/>
          </a:xfrm>
          <a:prstGeom prst="rect">
            <a:avLst/>
          </a:prstGeom>
          <a:noFill/>
          <a:ln>
            <a:noFill/>
          </a:ln>
        </p:spPr>
      </p:pic>
      <p:sp>
        <p:nvSpPr>
          <p:cNvPr id="476" name="Google Shape;47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sp>
        <p:nvSpPr>
          <p:cNvPr id="477" name="Google Shape;477;p29"/>
          <p:cNvSpPr txBox="1"/>
          <p:nvPr/>
        </p:nvSpPr>
        <p:spPr>
          <a:xfrm>
            <a:off x="1168400" y="909775"/>
            <a:ext cx="9499500" cy="86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Asegúrese de que su hijo siempre va en una silla para auto, un asiento elevador o un cinturón de seguridad adecuados para su edad y tamaño.</a:t>
            </a:r>
            <a:endParaRPr sz="2000" b="1">
              <a:solidFill>
                <a:schemeClr val="dk1"/>
              </a:solidFill>
              <a:latin typeface="Calibri"/>
              <a:ea typeface="Calibri"/>
              <a:cs typeface="Calibri"/>
              <a:sym typeface="Calibri"/>
            </a:endParaRPr>
          </a:p>
        </p:txBody>
      </p:sp>
      <p:sp>
        <p:nvSpPr>
          <p:cNvPr id="478" name="Google Shape;478;p29"/>
          <p:cNvSpPr txBox="1"/>
          <p:nvPr/>
        </p:nvSpPr>
        <p:spPr>
          <a:xfrm>
            <a:off x="5073075" y="2084450"/>
            <a:ext cx="1256100" cy="227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a:solidFill>
                  <a:schemeClr val="dk1"/>
                </a:solidFill>
                <a:latin typeface="Calibri"/>
                <a:ea typeface="Calibri"/>
                <a:cs typeface="Calibri"/>
                <a:sym typeface="Calibri"/>
              </a:rPr>
              <a:t>Edad por años</a:t>
            </a:r>
            <a:endParaRPr sz="1300">
              <a:solidFill>
                <a:schemeClr val="dk1"/>
              </a:solidFill>
              <a:latin typeface="Calibri"/>
              <a:ea typeface="Calibri"/>
              <a:cs typeface="Calibri"/>
              <a:sym typeface="Calibri"/>
            </a:endParaRPr>
          </a:p>
        </p:txBody>
      </p:sp>
      <p:sp>
        <p:nvSpPr>
          <p:cNvPr id="479" name="Google Shape;479;p29"/>
          <p:cNvSpPr txBox="1"/>
          <p:nvPr/>
        </p:nvSpPr>
        <p:spPr>
          <a:xfrm rot="-5400000">
            <a:off x="732225" y="1932600"/>
            <a:ext cx="924900" cy="17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solidFill>
                  <a:schemeClr val="dk1"/>
                </a:solidFill>
                <a:latin typeface="Calibri"/>
                <a:ea typeface="Calibri"/>
                <a:cs typeface="Calibri"/>
                <a:sym typeface="Calibri"/>
              </a:rPr>
              <a:t>Nacimiento</a:t>
            </a:r>
            <a:endParaRPr sz="11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480" name="Google Shape;480;p29"/>
          <p:cNvSpPr txBox="1"/>
          <p:nvPr/>
        </p:nvSpPr>
        <p:spPr>
          <a:xfrm>
            <a:off x="1387325" y="3927350"/>
            <a:ext cx="1863600" cy="186300"/>
          </a:xfrm>
          <a:prstGeom prst="rect">
            <a:avLst/>
          </a:prstGeom>
          <a:solidFill>
            <a:srgbClr val="E56F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a:solidFill>
                  <a:schemeClr val="lt1"/>
                </a:solidFill>
                <a:latin typeface="Calibri"/>
                <a:ea typeface="Calibri"/>
                <a:cs typeface="Calibri"/>
                <a:sym typeface="Calibri"/>
              </a:rPr>
              <a:t>SILLA DE AUTO AL REVÉS</a:t>
            </a:r>
            <a:endParaRPr sz="1000" b="1">
              <a:solidFill>
                <a:schemeClr val="lt1"/>
              </a:solidFill>
              <a:latin typeface="Calibri"/>
              <a:ea typeface="Calibri"/>
              <a:cs typeface="Calibri"/>
              <a:sym typeface="Calibri"/>
            </a:endParaRPr>
          </a:p>
        </p:txBody>
      </p:sp>
      <p:sp>
        <p:nvSpPr>
          <p:cNvPr id="481" name="Google Shape;481;p29"/>
          <p:cNvSpPr txBox="1"/>
          <p:nvPr/>
        </p:nvSpPr>
        <p:spPr>
          <a:xfrm>
            <a:off x="1253075" y="4189575"/>
            <a:ext cx="2214900" cy="1028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Desde el nacimiento hasta 2-4 años </a:t>
            </a:r>
            <a:endParaRPr sz="1000" b="1">
              <a:solidFill>
                <a:schemeClr val="dk1"/>
              </a:solidFill>
              <a:latin typeface="Calibri"/>
              <a:ea typeface="Calibri"/>
              <a:cs typeface="Calibri"/>
              <a:sym typeface="Calibri"/>
            </a:endParaRPr>
          </a:p>
          <a:p>
            <a:pPr marL="0" lvl="0" indent="0" algn="l" rtl="0">
              <a:lnSpc>
                <a:spcPct val="70000"/>
              </a:lnSpc>
              <a:spcBef>
                <a:spcPts val="0"/>
              </a:spcBef>
              <a:spcAft>
                <a:spcPts val="0"/>
              </a:spcAft>
              <a:buNone/>
            </a:pPr>
            <a:r>
              <a:rPr lang="en-US" sz="1000">
                <a:solidFill>
                  <a:schemeClr val="dk1"/>
                </a:solidFill>
                <a:latin typeface="Calibri"/>
                <a:ea typeface="Calibri"/>
                <a:cs typeface="Calibri"/>
                <a:sym typeface="Calibri"/>
              </a:rPr>
              <a:t>Abroche al niño en una silla de seguridad orientada hacia atrás con el cinturón hasta que llegue al límite máximo de peso o altura de su asiento. No coloque la silla de auto orientada hacia atrás en el asiento delantero. Los airbags del pasajero delantero pueden lastimar o matar a los niños pequeños en accidentes.</a:t>
            </a:r>
            <a:endParaRPr sz="1000">
              <a:solidFill>
                <a:schemeClr val="dk1"/>
              </a:solidFill>
              <a:latin typeface="Calibri"/>
              <a:ea typeface="Calibri"/>
              <a:cs typeface="Calibri"/>
              <a:sym typeface="Calibri"/>
            </a:endParaRPr>
          </a:p>
        </p:txBody>
      </p:sp>
      <p:sp>
        <p:nvSpPr>
          <p:cNvPr id="482" name="Google Shape;482;p29"/>
          <p:cNvSpPr txBox="1"/>
          <p:nvPr/>
        </p:nvSpPr>
        <p:spPr>
          <a:xfrm>
            <a:off x="3547600" y="4189575"/>
            <a:ext cx="2160300" cy="1028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Luego de que supere la edad de la silla de auto orientada hacia atrás y hasta los 5 años como mínimo</a:t>
            </a:r>
            <a:endParaRPr sz="1000" b="1">
              <a:solidFill>
                <a:schemeClr val="dk1"/>
              </a:solidFill>
              <a:latin typeface="Calibri"/>
              <a:ea typeface="Calibri"/>
              <a:cs typeface="Calibri"/>
              <a:sym typeface="Calibri"/>
            </a:endParaRPr>
          </a:p>
          <a:p>
            <a:pPr marL="0" lvl="0" indent="0" algn="l" rtl="0">
              <a:lnSpc>
                <a:spcPct val="70000"/>
              </a:lnSpc>
              <a:spcBef>
                <a:spcPts val="0"/>
              </a:spcBef>
              <a:spcAft>
                <a:spcPts val="0"/>
              </a:spcAft>
              <a:buNone/>
            </a:pPr>
            <a:r>
              <a:rPr lang="en-US" sz="1000">
                <a:solidFill>
                  <a:schemeClr val="dk1"/>
                </a:solidFill>
                <a:latin typeface="Calibri"/>
                <a:ea typeface="Calibri"/>
                <a:cs typeface="Calibri"/>
                <a:sym typeface="Calibri"/>
              </a:rPr>
              <a:t>Cuando los niños superen la edad de la silla orientada hacia atrás, deben ir abrochados en una silla orientada hacia delante con un arnés y una correa superior en el asiento trasero hasta que alcancen el peso máximo o el límite de altura de la silla de auto.</a:t>
            </a:r>
            <a:endParaRPr sz="1000">
              <a:solidFill>
                <a:schemeClr val="dk1"/>
              </a:solidFill>
              <a:latin typeface="Calibri"/>
              <a:ea typeface="Calibri"/>
              <a:cs typeface="Calibri"/>
              <a:sym typeface="Calibri"/>
            </a:endParaRPr>
          </a:p>
        </p:txBody>
      </p:sp>
      <p:sp>
        <p:nvSpPr>
          <p:cNvPr id="483" name="Google Shape;483;p29"/>
          <p:cNvSpPr txBox="1"/>
          <p:nvPr/>
        </p:nvSpPr>
        <p:spPr>
          <a:xfrm>
            <a:off x="3547600" y="3885950"/>
            <a:ext cx="2160300" cy="227700"/>
          </a:xfrm>
          <a:prstGeom prst="rect">
            <a:avLst/>
          </a:prstGeom>
          <a:solidFill>
            <a:srgbClr val="96248F"/>
          </a:solidFill>
          <a:ln>
            <a:noFill/>
          </a:ln>
        </p:spPr>
        <p:txBody>
          <a:bodyPr spcFirstLastPara="1" wrap="square" lIns="91425" tIns="91425" rIns="91425" bIns="91425" anchor="ctr" anchorCtr="0">
            <a:noAutofit/>
          </a:bodyPr>
          <a:lstStyle/>
          <a:p>
            <a:pPr marL="0" lvl="0" indent="0" algn="l" rtl="0">
              <a:lnSpc>
                <a:spcPct val="150000"/>
              </a:lnSpc>
              <a:spcBef>
                <a:spcPts val="800"/>
              </a:spcBef>
              <a:spcAft>
                <a:spcPts val="0"/>
              </a:spcAft>
              <a:buNone/>
            </a:pPr>
            <a:r>
              <a:rPr lang="en-US" sz="1000" b="1">
                <a:solidFill>
                  <a:schemeClr val="lt1"/>
                </a:solidFill>
                <a:latin typeface="Roboto"/>
                <a:ea typeface="Roboto"/>
                <a:cs typeface="Roboto"/>
                <a:sym typeface="Roboto"/>
              </a:rPr>
              <a:t>SILLA DE AUTO HACIA ADELANTE</a:t>
            </a:r>
            <a:endParaRPr sz="1000" b="1">
              <a:solidFill>
                <a:schemeClr val="lt1"/>
              </a:solidFill>
              <a:latin typeface="Calibri"/>
              <a:ea typeface="Calibri"/>
              <a:cs typeface="Calibri"/>
              <a:sym typeface="Calibri"/>
            </a:endParaRPr>
          </a:p>
        </p:txBody>
      </p:sp>
      <p:sp>
        <p:nvSpPr>
          <p:cNvPr id="484" name="Google Shape;484;p29"/>
          <p:cNvSpPr txBox="1"/>
          <p:nvPr/>
        </p:nvSpPr>
        <p:spPr>
          <a:xfrm>
            <a:off x="5756225" y="4217225"/>
            <a:ext cx="2160300" cy="135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None/>
            </a:pPr>
            <a:r>
              <a:rPr lang="en-US" sz="1000" b="1">
                <a:solidFill>
                  <a:schemeClr val="dk1"/>
                </a:solidFill>
                <a:latin typeface="Calibri"/>
                <a:ea typeface="Calibri"/>
                <a:cs typeface="Calibri"/>
                <a:sym typeface="Calibri"/>
              </a:rPr>
              <a:t>Luego de que supere el asiento orientado hacia delante y hasta que el cinturón de seguridad se ajuste correctamente</a:t>
            </a:r>
            <a:endParaRPr sz="1000" b="1">
              <a:solidFill>
                <a:schemeClr val="dk1"/>
              </a:solidFill>
              <a:latin typeface="Calibri"/>
              <a:ea typeface="Calibri"/>
              <a:cs typeface="Calibri"/>
              <a:sym typeface="Calibri"/>
            </a:endParaRPr>
          </a:p>
          <a:p>
            <a:pPr marL="0" lvl="0" indent="0" algn="l" rtl="0">
              <a:lnSpc>
                <a:spcPct val="70000"/>
              </a:lnSpc>
              <a:spcBef>
                <a:spcPts val="0"/>
              </a:spcBef>
              <a:spcAft>
                <a:spcPts val="0"/>
              </a:spcAft>
              <a:buNone/>
            </a:pPr>
            <a:r>
              <a:rPr lang="en-US" sz="1000">
                <a:solidFill>
                  <a:schemeClr val="dk1"/>
                </a:solidFill>
                <a:latin typeface="Calibri"/>
                <a:ea typeface="Calibri"/>
                <a:cs typeface="Calibri"/>
                <a:sym typeface="Calibri"/>
              </a:rPr>
              <a:t>Cuando el niño supere el asiento orientado hacia delante, se debe abrochar en un asiento elevador en el asiento trasero hasta que el cinturón de seguridad se ajuste correctamente sin este. El ajuste correcto del cinturón de seguridad suele ser cuando los niños tienen entre 9 y 12 años.</a:t>
            </a:r>
            <a:endParaRPr sz="1000">
              <a:solidFill>
                <a:schemeClr val="dk1"/>
              </a:solidFill>
              <a:latin typeface="Calibri"/>
              <a:ea typeface="Calibri"/>
              <a:cs typeface="Calibri"/>
              <a:sym typeface="Calibri"/>
            </a:endParaRPr>
          </a:p>
        </p:txBody>
      </p:sp>
      <p:sp>
        <p:nvSpPr>
          <p:cNvPr id="485" name="Google Shape;485;p29"/>
          <p:cNvSpPr txBox="1"/>
          <p:nvPr/>
        </p:nvSpPr>
        <p:spPr>
          <a:xfrm>
            <a:off x="5915175" y="3906650"/>
            <a:ext cx="1773900" cy="227700"/>
          </a:xfrm>
          <a:prstGeom prst="rect">
            <a:avLst/>
          </a:prstGeom>
          <a:solidFill>
            <a:srgbClr val="FECC04"/>
          </a:solidFill>
          <a:ln>
            <a:noFill/>
          </a:ln>
        </p:spPr>
        <p:txBody>
          <a:bodyPr spcFirstLastPara="1" wrap="square" lIns="91425" tIns="91425" rIns="91425" bIns="91425" anchor="ctr" anchorCtr="0">
            <a:noAutofit/>
          </a:bodyPr>
          <a:lstStyle/>
          <a:p>
            <a:pPr marL="0" lvl="0" indent="0" algn="ctr" rtl="0">
              <a:lnSpc>
                <a:spcPct val="150000"/>
              </a:lnSpc>
              <a:spcBef>
                <a:spcPts val="800"/>
              </a:spcBef>
              <a:spcAft>
                <a:spcPts val="0"/>
              </a:spcAft>
              <a:buNone/>
            </a:pPr>
            <a:r>
              <a:rPr lang="en-US" sz="1000" b="1">
                <a:solidFill>
                  <a:schemeClr val="dk1"/>
                </a:solidFill>
                <a:latin typeface="Roboto"/>
                <a:ea typeface="Roboto"/>
                <a:cs typeface="Roboto"/>
                <a:sym typeface="Roboto"/>
              </a:rPr>
              <a:t>ASIENTO ELEVADOR</a:t>
            </a:r>
            <a:endParaRPr sz="1000" b="1">
              <a:solidFill>
                <a:schemeClr val="dk1"/>
              </a:solidFill>
              <a:latin typeface="Calibri"/>
              <a:ea typeface="Calibri"/>
              <a:cs typeface="Calibri"/>
              <a:sym typeface="Calibri"/>
            </a:endParaRPr>
          </a:p>
        </p:txBody>
      </p:sp>
      <p:sp>
        <p:nvSpPr>
          <p:cNvPr id="486" name="Google Shape;486;p29"/>
          <p:cNvSpPr txBox="1"/>
          <p:nvPr/>
        </p:nvSpPr>
        <p:spPr>
          <a:xfrm>
            <a:off x="8047925" y="3906650"/>
            <a:ext cx="1988400" cy="227700"/>
          </a:xfrm>
          <a:prstGeom prst="rect">
            <a:avLst/>
          </a:prstGeom>
          <a:solidFill>
            <a:srgbClr val="005DAA"/>
          </a:solidFill>
          <a:ln>
            <a:noFill/>
          </a:ln>
        </p:spPr>
        <p:txBody>
          <a:bodyPr spcFirstLastPara="1" wrap="square" lIns="91425" tIns="91425" rIns="91425" bIns="91425" anchor="ctr" anchorCtr="0">
            <a:noAutofit/>
          </a:bodyPr>
          <a:lstStyle/>
          <a:p>
            <a:pPr marL="0" lvl="0" indent="0" algn="ctr" rtl="0">
              <a:lnSpc>
                <a:spcPct val="150000"/>
              </a:lnSpc>
              <a:spcBef>
                <a:spcPts val="800"/>
              </a:spcBef>
              <a:spcAft>
                <a:spcPts val="0"/>
              </a:spcAft>
              <a:buNone/>
            </a:pPr>
            <a:r>
              <a:rPr lang="en-US" sz="1000" b="1">
                <a:solidFill>
                  <a:schemeClr val="lt1"/>
                </a:solidFill>
                <a:latin typeface="Roboto"/>
                <a:ea typeface="Roboto"/>
                <a:cs typeface="Roboto"/>
                <a:sym typeface="Roboto"/>
              </a:rPr>
              <a:t>CINTURÓN DE SEGURIDAD</a:t>
            </a:r>
            <a:endParaRPr sz="1000" b="1">
              <a:solidFill>
                <a:schemeClr val="lt1"/>
              </a:solidFill>
              <a:latin typeface="Calibri"/>
              <a:ea typeface="Calibri"/>
              <a:cs typeface="Calibri"/>
              <a:sym typeface="Calibri"/>
            </a:endParaRPr>
          </a:p>
        </p:txBody>
      </p:sp>
      <p:sp>
        <p:nvSpPr>
          <p:cNvPr id="487" name="Google Shape;487;p29"/>
          <p:cNvSpPr txBox="1"/>
          <p:nvPr/>
        </p:nvSpPr>
        <p:spPr>
          <a:xfrm>
            <a:off x="8020300" y="4217225"/>
            <a:ext cx="2160300" cy="135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None/>
            </a:pPr>
            <a:r>
              <a:rPr lang="en-US" sz="1000" b="1">
                <a:solidFill>
                  <a:schemeClr val="dk1"/>
                </a:solidFill>
                <a:latin typeface="Calibri"/>
                <a:ea typeface="Calibri"/>
                <a:cs typeface="Calibri"/>
                <a:sym typeface="Calibri"/>
              </a:rPr>
              <a:t>Cuando el cinturón de seguridad se ajusta correctamente sin un asiento elevador</a:t>
            </a:r>
            <a:endParaRPr sz="1000" b="1">
              <a:solidFill>
                <a:schemeClr val="dk1"/>
              </a:solidFill>
              <a:latin typeface="Calibri"/>
              <a:ea typeface="Calibri"/>
              <a:cs typeface="Calibri"/>
              <a:sym typeface="Calibri"/>
            </a:endParaRPr>
          </a:p>
          <a:p>
            <a:pPr marL="0" lvl="0" indent="0" algn="l" rtl="0">
              <a:lnSpc>
                <a:spcPct val="70000"/>
              </a:lnSpc>
              <a:spcBef>
                <a:spcPts val="0"/>
              </a:spcBef>
              <a:spcAft>
                <a:spcPts val="0"/>
              </a:spcAft>
              <a:buNone/>
            </a:pPr>
            <a:r>
              <a:rPr lang="en-US" sz="1000">
                <a:solidFill>
                  <a:schemeClr val="dk1"/>
                </a:solidFill>
                <a:latin typeface="Calibri"/>
                <a:ea typeface="Calibri"/>
                <a:cs typeface="Calibri"/>
                <a:sym typeface="Calibri"/>
              </a:rPr>
              <a:t>Los niños ya no necesitan un asiento elevador cuando el cinturón de seguridad se ajusta correctamente. El cinturón de seguridad se ajusta correctamente cuando el cinturón subabdominal pasa por la parte superior de los muslos (no el estómago) y el cinturón del hombro pasa por el centro del hombro y el pecho (no por el cuello o la cara, ni por fuera del hombro).</a:t>
            </a:r>
            <a:endParaRPr sz="1000">
              <a:solidFill>
                <a:schemeClr val="dk1"/>
              </a:solidFill>
              <a:latin typeface="Calibri"/>
              <a:ea typeface="Calibri"/>
              <a:cs typeface="Calibri"/>
              <a:sym typeface="Calibri"/>
            </a:endParaRPr>
          </a:p>
        </p:txBody>
      </p:sp>
      <p:sp>
        <p:nvSpPr>
          <p:cNvPr id="488" name="Google Shape;488;p29"/>
          <p:cNvSpPr txBox="1"/>
          <p:nvPr/>
        </p:nvSpPr>
        <p:spPr>
          <a:xfrm>
            <a:off x="1253075" y="5293900"/>
            <a:ext cx="4565400" cy="269100"/>
          </a:xfrm>
          <a:prstGeom prst="rect">
            <a:avLst/>
          </a:prstGeom>
          <a:solidFill>
            <a:schemeClr val="l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300" b="1">
                <a:solidFill>
                  <a:schemeClr val="dk1"/>
                </a:solidFill>
                <a:latin typeface="Calibri"/>
                <a:ea typeface="Calibri"/>
                <a:cs typeface="Calibri"/>
                <a:sym typeface="Calibri"/>
              </a:rPr>
              <a:t>Mantener a los niños correctamente abrochados en el asiento trasero hasta los 13 años.</a:t>
            </a:r>
            <a:endParaRPr sz="1300" b="1">
              <a:solidFill>
                <a:schemeClr val="dk1"/>
              </a:solidFill>
              <a:latin typeface="Calibri"/>
              <a:ea typeface="Calibri"/>
              <a:cs typeface="Calibri"/>
              <a:sym typeface="Calibri"/>
            </a:endParaRPr>
          </a:p>
        </p:txBody>
      </p:sp>
      <p:sp>
        <p:nvSpPr>
          <p:cNvPr id="489" name="Google Shape;489;p29"/>
          <p:cNvSpPr txBox="1"/>
          <p:nvPr/>
        </p:nvSpPr>
        <p:spPr>
          <a:xfrm>
            <a:off x="1284375" y="5598500"/>
            <a:ext cx="6142500" cy="92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dirty="0">
                <a:solidFill>
                  <a:schemeClr val="dk1"/>
                </a:solidFill>
                <a:latin typeface="Calibri"/>
                <a:ea typeface="Calibri"/>
                <a:cs typeface="Calibri"/>
                <a:sym typeface="Calibri"/>
              </a:rPr>
              <a:t>*Los </a:t>
            </a:r>
            <a:r>
              <a:rPr lang="en-US" sz="900" dirty="0" err="1">
                <a:solidFill>
                  <a:schemeClr val="dk1"/>
                </a:solidFill>
                <a:latin typeface="Calibri"/>
                <a:ea typeface="Calibri"/>
                <a:cs typeface="Calibri"/>
                <a:sym typeface="Calibri"/>
              </a:rPr>
              <a:t>intervalos</a:t>
            </a:r>
            <a:r>
              <a:rPr lang="en-US" sz="900" dirty="0">
                <a:solidFill>
                  <a:schemeClr val="dk1"/>
                </a:solidFill>
                <a:latin typeface="Calibri"/>
                <a:ea typeface="Calibri"/>
                <a:cs typeface="Calibri"/>
                <a:sym typeface="Calibri"/>
              </a:rPr>
              <a:t> de </a:t>
            </a:r>
            <a:r>
              <a:rPr lang="en-US" sz="900" dirty="0" err="1">
                <a:solidFill>
                  <a:schemeClr val="dk1"/>
                </a:solidFill>
                <a:latin typeface="Calibri"/>
                <a:ea typeface="Calibri"/>
                <a:cs typeface="Calibri"/>
                <a:sym typeface="Calibri"/>
              </a:rPr>
              <a:t>edad</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recomendados</a:t>
            </a:r>
            <a:r>
              <a:rPr lang="en-US" sz="900" dirty="0">
                <a:solidFill>
                  <a:schemeClr val="dk1"/>
                </a:solidFill>
                <a:latin typeface="Calibri"/>
                <a:ea typeface="Calibri"/>
                <a:cs typeface="Calibri"/>
                <a:sym typeface="Calibri"/>
              </a:rPr>
              <a:t> para </a:t>
            </a:r>
            <a:r>
              <a:rPr lang="en-US" sz="900" dirty="0" err="1">
                <a:solidFill>
                  <a:schemeClr val="dk1"/>
                </a:solidFill>
                <a:latin typeface="Calibri"/>
                <a:ea typeface="Calibri"/>
                <a:cs typeface="Calibri"/>
                <a:sym typeface="Calibri"/>
              </a:rPr>
              <a:t>cada</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tipo</a:t>
            </a:r>
            <a:r>
              <a:rPr lang="en-US" sz="900" dirty="0">
                <a:solidFill>
                  <a:schemeClr val="dk1"/>
                </a:solidFill>
                <a:latin typeface="Calibri"/>
                <a:ea typeface="Calibri"/>
                <a:cs typeface="Calibri"/>
                <a:sym typeface="Calibri"/>
              </a:rPr>
              <a:t> de asiento </a:t>
            </a:r>
            <a:r>
              <a:rPr lang="en-US" sz="900" dirty="0" err="1">
                <a:solidFill>
                  <a:schemeClr val="dk1"/>
                </a:solidFill>
                <a:latin typeface="Calibri"/>
                <a:ea typeface="Calibri"/>
                <a:cs typeface="Calibri"/>
                <a:sym typeface="Calibri"/>
              </a:rPr>
              <a:t>varían</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por</a:t>
            </a:r>
            <a:r>
              <a:rPr lang="en-US" sz="900" dirty="0">
                <a:solidFill>
                  <a:schemeClr val="dk1"/>
                </a:solidFill>
                <a:latin typeface="Calibri"/>
                <a:ea typeface="Calibri"/>
                <a:cs typeface="Calibri"/>
                <a:sym typeface="Calibri"/>
              </a:rPr>
              <a:t> las </a:t>
            </a:r>
            <a:r>
              <a:rPr lang="en-US" sz="900" dirty="0" err="1">
                <a:solidFill>
                  <a:schemeClr val="dk1"/>
                </a:solidFill>
                <a:latin typeface="Calibri"/>
                <a:ea typeface="Calibri"/>
                <a:cs typeface="Calibri"/>
                <a:sym typeface="Calibri"/>
              </a:rPr>
              <a:t>diferencias</a:t>
            </a:r>
            <a:r>
              <a:rPr lang="en-US" sz="900" dirty="0">
                <a:solidFill>
                  <a:schemeClr val="dk1"/>
                </a:solidFill>
                <a:latin typeface="Calibri"/>
                <a:ea typeface="Calibri"/>
                <a:cs typeface="Calibri"/>
                <a:sym typeface="Calibri"/>
              </a:rPr>
              <a:t> del </a:t>
            </a:r>
            <a:r>
              <a:rPr lang="en-US" sz="900" dirty="0" err="1">
                <a:solidFill>
                  <a:schemeClr val="dk1"/>
                </a:solidFill>
                <a:latin typeface="Calibri"/>
                <a:ea typeface="Calibri"/>
                <a:cs typeface="Calibri"/>
                <a:sym typeface="Calibri"/>
              </a:rPr>
              <a:t>crecimiento</a:t>
            </a:r>
            <a:r>
              <a:rPr lang="en-US" sz="900" dirty="0">
                <a:solidFill>
                  <a:schemeClr val="dk1"/>
                </a:solidFill>
                <a:latin typeface="Calibri"/>
                <a:ea typeface="Calibri"/>
                <a:cs typeface="Calibri"/>
                <a:sym typeface="Calibri"/>
              </a:rPr>
              <a:t> del </a:t>
            </a:r>
            <a:r>
              <a:rPr lang="en-US" sz="900" dirty="0" err="1">
                <a:solidFill>
                  <a:schemeClr val="dk1"/>
                </a:solidFill>
                <a:latin typeface="Calibri"/>
                <a:ea typeface="Calibri"/>
                <a:cs typeface="Calibri"/>
                <a:sym typeface="Calibri"/>
              </a:rPr>
              <a:t>niño</a:t>
            </a:r>
            <a:r>
              <a:rPr lang="en-US" sz="900" dirty="0">
                <a:solidFill>
                  <a:schemeClr val="dk1"/>
                </a:solidFill>
                <a:latin typeface="Calibri"/>
                <a:ea typeface="Calibri"/>
                <a:cs typeface="Calibri"/>
                <a:sym typeface="Calibri"/>
              </a:rPr>
              <a:t> y </a:t>
            </a:r>
            <a:r>
              <a:rPr lang="en-US" sz="900" dirty="0" err="1">
                <a:solidFill>
                  <a:schemeClr val="dk1"/>
                </a:solidFill>
                <a:latin typeface="Calibri"/>
                <a:ea typeface="Calibri"/>
                <a:cs typeface="Calibri"/>
                <a:sym typeface="Calibri"/>
              </a:rPr>
              <a:t>los</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límites</a:t>
            </a:r>
            <a:r>
              <a:rPr lang="en-US" sz="900" dirty="0">
                <a:solidFill>
                  <a:schemeClr val="dk1"/>
                </a:solidFill>
                <a:latin typeface="Calibri"/>
                <a:ea typeface="Calibri"/>
                <a:cs typeface="Calibri"/>
                <a:sym typeface="Calibri"/>
              </a:rPr>
              <a:t> de peso o </a:t>
            </a:r>
            <a:r>
              <a:rPr lang="en-US" sz="900" dirty="0" err="1">
                <a:solidFill>
                  <a:schemeClr val="dk1"/>
                </a:solidFill>
                <a:latin typeface="Calibri"/>
                <a:ea typeface="Calibri"/>
                <a:cs typeface="Calibri"/>
                <a:sym typeface="Calibri"/>
              </a:rPr>
              <a:t>altura</a:t>
            </a:r>
            <a:r>
              <a:rPr lang="en-US" sz="900" dirty="0">
                <a:solidFill>
                  <a:schemeClr val="dk1"/>
                </a:solidFill>
                <a:latin typeface="Calibri"/>
                <a:ea typeface="Calibri"/>
                <a:cs typeface="Calibri"/>
                <a:sym typeface="Calibri"/>
              </a:rPr>
              <a:t> de </a:t>
            </a:r>
            <a:r>
              <a:rPr lang="en-US" sz="900" dirty="0" err="1">
                <a:solidFill>
                  <a:schemeClr val="dk1"/>
                </a:solidFill>
                <a:latin typeface="Calibri"/>
                <a:ea typeface="Calibri"/>
                <a:cs typeface="Calibri"/>
                <a:sym typeface="Calibri"/>
              </a:rPr>
              <a:t>los</a:t>
            </a:r>
            <a:r>
              <a:rPr lang="en-US" sz="900" dirty="0">
                <a:solidFill>
                  <a:schemeClr val="dk1"/>
                </a:solidFill>
                <a:latin typeface="Calibri"/>
                <a:ea typeface="Calibri"/>
                <a:cs typeface="Calibri"/>
                <a:sym typeface="Calibri"/>
              </a:rPr>
              <a:t> asientos de </a:t>
            </a:r>
            <a:r>
              <a:rPr lang="en-US" sz="900" dirty="0" err="1">
                <a:solidFill>
                  <a:schemeClr val="dk1"/>
                </a:solidFill>
                <a:latin typeface="Calibri"/>
                <a:ea typeface="Calibri"/>
                <a:cs typeface="Calibri"/>
                <a:sym typeface="Calibri"/>
              </a:rPr>
              <a:t>coche</a:t>
            </a:r>
            <a:r>
              <a:rPr lang="en-US" sz="900" dirty="0">
                <a:solidFill>
                  <a:schemeClr val="dk1"/>
                </a:solidFill>
                <a:latin typeface="Calibri"/>
                <a:ea typeface="Calibri"/>
                <a:cs typeface="Calibri"/>
                <a:sym typeface="Calibri"/>
              </a:rPr>
              <a:t> y </a:t>
            </a:r>
            <a:r>
              <a:rPr lang="en-US" sz="900" dirty="0" err="1">
                <a:solidFill>
                  <a:schemeClr val="dk1"/>
                </a:solidFill>
                <a:latin typeface="Calibri"/>
                <a:ea typeface="Calibri"/>
                <a:cs typeface="Calibri"/>
                <a:sym typeface="Calibri"/>
              </a:rPr>
              <a:t>los</a:t>
            </a:r>
            <a:r>
              <a:rPr lang="en-US" sz="900" dirty="0">
                <a:solidFill>
                  <a:schemeClr val="dk1"/>
                </a:solidFill>
                <a:latin typeface="Calibri"/>
                <a:ea typeface="Calibri"/>
                <a:cs typeface="Calibri"/>
                <a:sym typeface="Calibri"/>
              </a:rPr>
              <a:t> asientos </a:t>
            </a:r>
            <a:r>
              <a:rPr lang="en-US" sz="900" dirty="0" err="1">
                <a:solidFill>
                  <a:schemeClr val="dk1"/>
                </a:solidFill>
                <a:latin typeface="Calibri"/>
                <a:ea typeface="Calibri"/>
                <a:cs typeface="Calibri"/>
                <a:sym typeface="Calibri"/>
              </a:rPr>
              <a:t>elevadores</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Utilice</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el</a:t>
            </a:r>
            <a:r>
              <a:rPr lang="en-US" sz="900" dirty="0">
                <a:solidFill>
                  <a:schemeClr val="dk1"/>
                </a:solidFill>
                <a:latin typeface="Calibri"/>
                <a:ea typeface="Calibri"/>
                <a:cs typeface="Calibri"/>
                <a:sym typeface="Calibri"/>
              </a:rPr>
              <a:t> manual del asiento de </a:t>
            </a:r>
            <a:r>
              <a:rPr lang="en-US" sz="900" dirty="0" err="1">
                <a:solidFill>
                  <a:schemeClr val="dk1"/>
                </a:solidFill>
                <a:latin typeface="Calibri"/>
                <a:ea typeface="Calibri"/>
                <a:cs typeface="Calibri"/>
                <a:sym typeface="Calibri"/>
              </a:rPr>
              <a:t>seguridad</a:t>
            </a:r>
            <a:r>
              <a:rPr lang="en-US" sz="900" dirty="0">
                <a:solidFill>
                  <a:schemeClr val="dk1"/>
                </a:solidFill>
                <a:latin typeface="Calibri"/>
                <a:ea typeface="Calibri"/>
                <a:cs typeface="Calibri"/>
                <a:sym typeface="Calibri"/>
              </a:rPr>
              <a:t> o del asiento </a:t>
            </a:r>
            <a:r>
              <a:rPr lang="en-US" sz="900" dirty="0" err="1">
                <a:solidFill>
                  <a:schemeClr val="dk1"/>
                </a:solidFill>
                <a:latin typeface="Calibri"/>
                <a:ea typeface="Calibri"/>
                <a:cs typeface="Calibri"/>
                <a:sym typeface="Calibri"/>
              </a:rPr>
              <a:t>elevador</a:t>
            </a:r>
            <a:r>
              <a:rPr lang="en-US" sz="900" dirty="0">
                <a:solidFill>
                  <a:schemeClr val="dk1"/>
                </a:solidFill>
                <a:latin typeface="Calibri"/>
                <a:ea typeface="Calibri"/>
                <a:cs typeface="Calibri"/>
                <a:sym typeface="Calibri"/>
              </a:rPr>
              <a:t> para </a:t>
            </a:r>
            <a:r>
              <a:rPr lang="en-US" sz="900" dirty="0" err="1">
                <a:solidFill>
                  <a:schemeClr val="dk1"/>
                </a:solidFill>
                <a:latin typeface="Calibri"/>
                <a:ea typeface="Calibri"/>
                <a:cs typeface="Calibri"/>
                <a:sym typeface="Calibri"/>
              </a:rPr>
              <a:t>consultar</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información</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importante</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sobre</a:t>
            </a:r>
            <a:r>
              <a:rPr lang="en-US" sz="900" dirty="0">
                <a:solidFill>
                  <a:schemeClr val="dk1"/>
                </a:solidFill>
                <a:latin typeface="Calibri"/>
                <a:ea typeface="Calibri"/>
                <a:cs typeface="Calibri"/>
                <a:sym typeface="Calibri"/>
              </a:rPr>
              <a:t> la </a:t>
            </a:r>
            <a:r>
              <a:rPr lang="en-US" sz="900" dirty="0" err="1">
                <a:solidFill>
                  <a:schemeClr val="dk1"/>
                </a:solidFill>
                <a:latin typeface="Calibri"/>
                <a:ea typeface="Calibri"/>
                <a:cs typeface="Calibri"/>
                <a:sym typeface="Calibri"/>
              </a:rPr>
              <a:t>instalación</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los</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límites</a:t>
            </a:r>
            <a:r>
              <a:rPr lang="en-US" sz="900" dirty="0">
                <a:solidFill>
                  <a:schemeClr val="dk1"/>
                </a:solidFill>
                <a:latin typeface="Calibri"/>
                <a:ea typeface="Calibri"/>
                <a:cs typeface="Calibri"/>
                <a:sym typeface="Calibri"/>
              </a:rPr>
              <a:t> de peso y </a:t>
            </a:r>
            <a:r>
              <a:rPr lang="en-US" sz="900" dirty="0" err="1">
                <a:solidFill>
                  <a:schemeClr val="dk1"/>
                </a:solidFill>
                <a:latin typeface="Calibri"/>
                <a:ea typeface="Calibri"/>
                <a:cs typeface="Calibri"/>
                <a:sym typeface="Calibri"/>
              </a:rPr>
              <a:t>altura</a:t>
            </a:r>
            <a:r>
              <a:rPr lang="en-US" sz="900" dirty="0">
                <a:solidFill>
                  <a:schemeClr val="dk1"/>
                </a:solidFill>
                <a:latin typeface="Calibri"/>
                <a:ea typeface="Calibri"/>
                <a:cs typeface="Calibri"/>
                <a:sym typeface="Calibri"/>
              </a:rPr>
              <a:t> del asiento y </a:t>
            </a:r>
            <a:r>
              <a:rPr lang="en-US" sz="900" dirty="0" err="1">
                <a:solidFill>
                  <a:schemeClr val="dk1"/>
                </a:solidFill>
                <a:latin typeface="Calibri"/>
                <a:ea typeface="Calibri"/>
                <a:cs typeface="Calibri"/>
                <a:sym typeface="Calibri"/>
              </a:rPr>
              <a:t>el</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uso</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correcto</a:t>
            </a:r>
            <a:r>
              <a:rPr lang="en-US" sz="900" dirty="0">
                <a:solidFill>
                  <a:schemeClr val="dk1"/>
                </a:solidFill>
                <a:latin typeface="Calibri"/>
                <a:ea typeface="Calibri"/>
                <a:cs typeface="Calibri"/>
                <a:sym typeface="Calibri"/>
              </a:rPr>
              <a:t> del </a:t>
            </a:r>
            <a:r>
              <a:rPr lang="en-US" sz="900" dirty="0" err="1">
                <a:solidFill>
                  <a:schemeClr val="dk1"/>
                </a:solidFill>
                <a:latin typeface="Calibri"/>
                <a:ea typeface="Calibri"/>
                <a:cs typeface="Calibri"/>
                <a:sym typeface="Calibri"/>
              </a:rPr>
              <a:t>mismo</a:t>
            </a:r>
            <a:r>
              <a:rPr lang="en-US" sz="900" dirty="0">
                <a:solidFill>
                  <a:schemeClr val="dk1"/>
                </a:solidFill>
                <a:latin typeface="Calibri"/>
                <a:ea typeface="Calibri"/>
                <a:cs typeface="Calibri"/>
                <a:sym typeface="Calibri"/>
              </a:rPr>
              <a:t>.</a:t>
            </a:r>
            <a:endParaRPr sz="900" dirty="0">
              <a:solidFill>
                <a:schemeClr val="dk1"/>
              </a:solidFill>
              <a:latin typeface="Calibri"/>
              <a:ea typeface="Calibri"/>
              <a:cs typeface="Calibri"/>
              <a:sym typeface="Calibri"/>
            </a:endParaRPr>
          </a:p>
          <a:p>
            <a:pPr marL="0" lvl="0" indent="0" algn="l" rtl="0">
              <a:spcBef>
                <a:spcPts val="0"/>
              </a:spcBef>
              <a:spcAft>
                <a:spcPts val="0"/>
              </a:spcAft>
              <a:buNone/>
            </a:pPr>
            <a:r>
              <a:rPr lang="en-US" sz="900" dirty="0" err="1">
                <a:solidFill>
                  <a:schemeClr val="dk1"/>
                </a:solidFill>
                <a:latin typeface="Calibri"/>
                <a:ea typeface="Calibri"/>
                <a:cs typeface="Calibri"/>
                <a:sym typeface="Calibri"/>
              </a:rPr>
              <a:t>Recomendaciones</a:t>
            </a:r>
            <a:r>
              <a:rPr lang="en-US" sz="900" dirty="0">
                <a:solidFill>
                  <a:schemeClr val="dk1"/>
                </a:solidFill>
                <a:latin typeface="Calibri"/>
                <a:ea typeface="Calibri"/>
                <a:cs typeface="Calibri"/>
                <a:sym typeface="Calibri"/>
              </a:rPr>
              <a:t> de </a:t>
            </a:r>
            <a:r>
              <a:rPr lang="en-US" sz="900" dirty="0" err="1">
                <a:solidFill>
                  <a:schemeClr val="dk1"/>
                </a:solidFill>
                <a:latin typeface="Calibri"/>
                <a:ea typeface="Calibri"/>
                <a:cs typeface="Calibri"/>
                <a:sym typeface="Calibri"/>
              </a:rPr>
              <a:t>seguridad</a:t>
            </a:r>
            <a:r>
              <a:rPr lang="en-US" sz="900" dirty="0">
                <a:solidFill>
                  <a:schemeClr val="dk1"/>
                </a:solidFill>
                <a:latin typeface="Calibri"/>
                <a:ea typeface="Calibri"/>
                <a:cs typeface="Calibri"/>
                <a:sym typeface="Calibri"/>
              </a:rPr>
              <a:t> para </a:t>
            </a:r>
            <a:r>
              <a:rPr lang="en-US" sz="900" dirty="0" err="1">
                <a:solidFill>
                  <a:schemeClr val="dk1"/>
                </a:solidFill>
                <a:latin typeface="Calibri"/>
                <a:ea typeface="Calibri"/>
                <a:cs typeface="Calibri"/>
                <a:sym typeface="Calibri"/>
              </a:rPr>
              <a:t>niños</a:t>
            </a:r>
            <a:r>
              <a:rPr lang="en-US" sz="900" dirty="0">
                <a:solidFill>
                  <a:schemeClr val="dk1"/>
                </a:solidFill>
                <a:latin typeface="Calibri"/>
                <a:ea typeface="Calibri"/>
                <a:cs typeface="Calibri"/>
                <a:sym typeface="Calibri"/>
              </a:rPr>
              <a:t> </a:t>
            </a:r>
            <a:r>
              <a:rPr lang="en-US" sz="900" dirty="0" err="1">
                <a:solidFill>
                  <a:schemeClr val="dk1"/>
                </a:solidFill>
                <a:latin typeface="Calibri"/>
                <a:ea typeface="Calibri"/>
                <a:cs typeface="Calibri"/>
                <a:sym typeface="Calibri"/>
              </a:rPr>
              <a:t>pasajeros</a:t>
            </a:r>
            <a:r>
              <a:rPr lang="en-US" sz="900" dirty="0">
                <a:solidFill>
                  <a:schemeClr val="dk1"/>
                </a:solidFill>
                <a:latin typeface="Calibri"/>
                <a:ea typeface="Calibri"/>
                <a:cs typeface="Calibri"/>
                <a:sym typeface="Calibri"/>
              </a:rPr>
              <a:t>: American Academy of Pediatrics 2018</a:t>
            </a:r>
            <a:endParaRPr sz="900" dirty="0">
              <a:solidFill>
                <a:schemeClr val="dk1"/>
              </a:solidFill>
              <a:latin typeface="Calibri"/>
              <a:ea typeface="Calibri"/>
              <a:cs typeface="Calibri"/>
              <a:sym typeface="Calibri"/>
            </a:endParaRPr>
          </a:p>
          <a:p>
            <a:pPr marL="0" lvl="0" indent="0" algn="l" rtl="0">
              <a:spcBef>
                <a:spcPts val="0"/>
              </a:spcBef>
              <a:spcAft>
                <a:spcPts val="0"/>
              </a:spcAft>
              <a:buNone/>
            </a:pPr>
            <a:r>
              <a:rPr lang="en-US" sz="1300" b="1" dirty="0">
                <a:solidFill>
                  <a:schemeClr val="dk1"/>
                </a:solidFill>
                <a:latin typeface="Calibri"/>
                <a:ea typeface="Calibri"/>
                <a:cs typeface="Calibri"/>
                <a:sym typeface="Calibri"/>
              </a:rPr>
              <a:t>www.cdc.gov/child-passenger-safety/about</a:t>
            </a:r>
            <a:endParaRPr sz="1300" b="1" dirty="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0"/>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495" name="Google Shape;495;p30"/>
          <p:cNvSpPr txBox="1">
            <a:spLocks noGrp="1"/>
          </p:cNvSpPr>
          <p:nvPr>
            <p:ph type="ctrTitle"/>
          </p:nvPr>
        </p:nvSpPr>
        <p:spPr>
          <a:xfrm>
            <a:off x="276296" y="206481"/>
            <a:ext cx="11294378" cy="129574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C1B55"/>
              </a:buClr>
              <a:buSzPts val="4000"/>
              <a:buFont typeface="Arial"/>
              <a:buNone/>
            </a:pPr>
            <a:r>
              <a:rPr lang="en-US" sz="4000">
                <a:solidFill>
                  <a:srgbClr val="0C1B55"/>
                </a:solidFill>
                <a:latin typeface="Arial"/>
                <a:ea typeface="Arial"/>
                <a:cs typeface="Arial"/>
                <a:sym typeface="Arial"/>
              </a:rPr>
              <a:t>Precauciones al transportar niños: prueba del pellizco</a:t>
            </a:r>
            <a:endParaRPr/>
          </a:p>
        </p:txBody>
      </p:sp>
      <p:pic>
        <p:nvPicPr>
          <p:cNvPr id="496" name="Google Shape;496;p30"/>
          <p:cNvPicPr preferRelativeResize="0"/>
          <p:nvPr/>
        </p:nvPicPr>
        <p:blipFill rotWithShape="1">
          <a:blip r:embed="rId4">
            <a:alphaModFix/>
          </a:blip>
          <a:srcRect b="12294"/>
          <a:stretch/>
        </p:blipFill>
        <p:spPr>
          <a:xfrm>
            <a:off x="2595706" y="1502229"/>
            <a:ext cx="7000588" cy="3065248"/>
          </a:xfrm>
          <a:prstGeom prst="rect">
            <a:avLst/>
          </a:prstGeom>
          <a:noFill/>
          <a:ln>
            <a:noFill/>
          </a:ln>
        </p:spPr>
      </p:pic>
      <p:sp>
        <p:nvSpPr>
          <p:cNvPr id="497" name="Google Shape;497;p30"/>
          <p:cNvSpPr txBox="1"/>
          <p:nvPr/>
        </p:nvSpPr>
        <p:spPr>
          <a:xfrm>
            <a:off x="1357756" y="4804797"/>
            <a:ext cx="913140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Gotham Book" panose="02000604040000020004" pitchFamily="50" charset="0"/>
                <a:ea typeface="Arial"/>
                <a:cs typeface="Arial"/>
                <a:sym typeface="Arial"/>
              </a:rPr>
              <a:t>“</a:t>
            </a:r>
            <a:r>
              <a:rPr lang="en-US" dirty="0">
                <a:solidFill>
                  <a:schemeClr val="dk1"/>
                </a:solidFill>
                <a:latin typeface="Gotham Book" panose="02000604040000020004" pitchFamily="50" charset="0"/>
              </a:rPr>
              <a:t>Las dos </a:t>
            </a:r>
            <a:r>
              <a:rPr lang="en-US" dirty="0" err="1">
                <a:solidFill>
                  <a:schemeClr val="dk1"/>
                </a:solidFill>
                <a:latin typeface="Gotham Book" panose="02000604040000020004" pitchFamily="50" charset="0"/>
              </a:rPr>
              <a:t>grandes</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causas</a:t>
            </a:r>
            <a:r>
              <a:rPr lang="en-US" dirty="0">
                <a:solidFill>
                  <a:schemeClr val="dk1"/>
                </a:solidFill>
                <a:latin typeface="Gotham Book" panose="02000604040000020004" pitchFamily="50" charset="0"/>
              </a:rPr>
              <a:t> del mal </a:t>
            </a:r>
            <a:r>
              <a:rPr lang="en-US" dirty="0" err="1">
                <a:solidFill>
                  <a:schemeClr val="dk1"/>
                </a:solidFill>
                <a:latin typeface="Gotham Book" panose="02000604040000020004" pitchFamily="50" charset="0"/>
              </a:rPr>
              <a:t>uso</a:t>
            </a:r>
            <a:r>
              <a:rPr lang="en-US" dirty="0">
                <a:solidFill>
                  <a:schemeClr val="dk1"/>
                </a:solidFill>
                <a:latin typeface="Gotham Book" panose="02000604040000020004" pitchFamily="50" charset="0"/>
              </a:rPr>
              <a:t> de las </a:t>
            </a:r>
            <a:r>
              <a:rPr lang="en-US" dirty="0" err="1">
                <a:solidFill>
                  <a:schemeClr val="dk1"/>
                </a:solidFill>
                <a:latin typeface="Gotham Book" panose="02000604040000020004" pitchFamily="50" charset="0"/>
              </a:rPr>
              <a:t>sillas</a:t>
            </a:r>
            <a:r>
              <a:rPr lang="en-US" dirty="0">
                <a:solidFill>
                  <a:schemeClr val="dk1"/>
                </a:solidFill>
                <a:latin typeface="Gotham Book" panose="02000604040000020004" pitchFamily="50" charset="0"/>
              </a:rPr>
              <a:t> de auto son la </a:t>
            </a:r>
            <a:r>
              <a:rPr lang="en-US" dirty="0" err="1">
                <a:solidFill>
                  <a:schemeClr val="dk1"/>
                </a:solidFill>
                <a:latin typeface="Gotham Book" panose="02000604040000020004" pitchFamily="50" charset="0"/>
              </a:rPr>
              <a:t>colocación</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incorrecta</a:t>
            </a:r>
            <a:r>
              <a:rPr lang="en-US" dirty="0">
                <a:solidFill>
                  <a:schemeClr val="dk1"/>
                </a:solidFill>
                <a:latin typeface="Gotham Book" panose="02000604040000020004" pitchFamily="50" charset="0"/>
              </a:rPr>
              <a:t> del </a:t>
            </a:r>
            <a:r>
              <a:rPr lang="en-US" dirty="0" err="1">
                <a:solidFill>
                  <a:schemeClr val="dk1"/>
                </a:solidFill>
                <a:latin typeface="Gotham Book" panose="02000604040000020004" pitchFamily="50" charset="0"/>
              </a:rPr>
              <a:t>arnés</a:t>
            </a:r>
            <a:r>
              <a:rPr lang="en-US" dirty="0">
                <a:solidFill>
                  <a:schemeClr val="dk1"/>
                </a:solidFill>
                <a:latin typeface="Gotham Book" panose="02000604040000020004" pitchFamily="50" charset="0"/>
              </a:rPr>
              <a:t> y la </a:t>
            </a:r>
            <a:r>
              <a:rPr lang="en-US" dirty="0" err="1">
                <a:solidFill>
                  <a:schemeClr val="dk1"/>
                </a:solidFill>
                <a:latin typeface="Gotham Book" panose="02000604040000020004" pitchFamily="50" charset="0"/>
              </a:rPr>
              <a:t>ropa</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voluminosa</a:t>
            </a:r>
            <a:r>
              <a:rPr lang="en-US" dirty="0">
                <a:solidFill>
                  <a:schemeClr val="dk1"/>
                </a:solidFill>
                <a:latin typeface="Gotham Book" panose="02000604040000020004" pitchFamily="50" charset="0"/>
              </a:rPr>
              <a:t>. La </a:t>
            </a:r>
            <a:r>
              <a:rPr lang="en-US" dirty="0" err="1">
                <a:solidFill>
                  <a:schemeClr val="dk1"/>
                </a:solidFill>
                <a:latin typeface="Gotham Book" panose="02000604040000020004" pitchFamily="50" charset="0"/>
              </a:rPr>
              <a:t>prueba</a:t>
            </a:r>
            <a:r>
              <a:rPr lang="en-US" dirty="0">
                <a:solidFill>
                  <a:schemeClr val="dk1"/>
                </a:solidFill>
                <a:latin typeface="Gotham Book" panose="02000604040000020004" pitchFamily="50" charset="0"/>
              </a:rPr>
              <a:t> del </a:t>
            </a:r>
            <a:r>
              <a:rPr lang="en-US" dirty="0" err="1">
                <a:solidFill>
                  <a:schemeClr val="dk1"/>
                </a:solidFill>
                <a:latin typeface="Gotham Book" panose="02000604040000020004" pitchFamily="50" charset="0"/>
              </a:rPr>
              <a:t>pellizco</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que</a:t>
            </a:r>
            <a:r>
              <a:rPr lang="en-US" dirty="0">
                <a:solidFill>
                  <a:schemeClr val="dk1"/>
                </a:solidFill>
                <a:latin typeface="Gotham Book" panose="02000604040000020004" pitchFamily="50" charset="0"/>
              </a:rPr>
              <a:t> se </a:t>
            </a:r>
            <a:r>
              <a:rPr lang="en-US" dirty="0" err="1">
                <a:solidFill>
                  <a:schemeClr val="dk1"/>
                </a:solidFill>
                <a:latin typeface="Gotham Book" panose="02000604040000020004" pitchFamily="50" charset="0"/>
              </a:rPr>
              <a:t>muestra</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aquí</a:t>
            </a:r>
            <a:r>
              <a:rPr lang="en-US" dirty="0">
                <a:solidFill>
                  <a:schemeClr val="dk1"/>
                </a:solidFill>
                <a:latin typeface="Gotham Book" panose="02000604040000020004" pitchFamily="50" charset="0"/>
              </a:rPr>
              <a:t> es </a:t>
            </a:r>
            <a:r>
              <a:rPr lang="en-US" dirty="0" err="1">
                <a:solidFill>
                  <a:schemeClr val="dk1"/>
                </a:solidFill>
                <a:latin typeface="Gotham Book" panose="02000604040000020004" pitchFamily="50" charset="0"/>
              </a:rPr>
              <a:t>una</a:t>
            </a:r>
            <a:r>
              <a:rPr lang="en-US" dirty="0">
                <a:solidFill>
                  <a:schemeClr val="dk1"/>
                </a:solidFill>
                <a:latin typeface="Gotham Book" panose="02000604040000020004" pitchFamily="50" charset="0"/>
              </a:rPr>
              <a:t> forma de </a:t>
            </a:r>
            <a:r>
              <a:rPr lang="en-US" dirty="0" err="1">
                <a:solidFill>
                  <a:schemeClr val="dk1"/>
                </a:solidFill>
                <a:latin typeface="Gotham Book" panose="02000604040000020004" pitchFamily="50" charset="0"/>
              </a:rPr>
              <a:t>verificar</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que</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el</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arnés</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está</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ajustado</a:t>
            </a:r>
            <a:r>
              <a:rPr lang="en-US" dirty="0">
                <a:solidFill>
                  <a:schemeClr val="dk1"/>
                </a:solidFill>
                <a:latin typeface="Gotham Book" panose="02000604040000020004" pitchFamily="50" charset="0"/>
              </a:rPr>
              <a:t> lo </a:t>
            </a:r>
            <a:r>
              <a:rPr lang="en-US" dirty="0" err="1">
                <a:solidFill>
                  <a:schemeClr val="dk1"/>
                </a:solidFill>
                <a:latin typeface="Gotham Book" panose="02000604040000020004" pitchFamily="50" charset="0"/>
              </a:rPr>
              <a:t>suficiente</a:t>
            </a:r>
            <a:r>
              <a:rPr lang="en-US" dirty="0">
                <a:solidFill>
                  <a:schemeClr val="dk1"/>
                </a:solidFill>
                <a:latin typeface="Gotham Book" panose="02000604040000020004" pitchFamily="50" charset="0"/>
              </a:rPr>
              <a:t>. Se le </a:t>
            </a:r>
            <a:r>
              <a:rPr lang="en-US" dirty="0" err="1">
                <a:solidFill>
                  <a:schemeClr val="dk1"/>
                </a:solidFill>
                <a:latin typeface="Gotham Book" panose="02000604040000020004" pitchFamily="50" charset="0"/>
              </a:rPr>
              <a:t>deben</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quitar</a:t>
            </a:r>
            <a:r>
              <a:rPr lang="en-US" dirty="0">
                <a:solidFill>
                  <a:schemeClr val="dk1"/>
                </a:solidFill>
                <a:latin typeface="Gotham Book" panose="02000604040000020004" pitchFamily="50" charset="0"/>
              </a:rPr>
              <a:t> al </a:t>
            </a:r>
            <a:r>
              <a:rPr lang="en-US" dirty="0" err="1">
                <a:solidFill>
                  <a:schemeClr val="dk1"/>
                </a:solidFill>
                <a:latin typeface="Gotham Book" panose="02000604040000020004" pitchFamily="50" charset="0"/>
              </a:rPr>
              <a:t>niño</a:t>
            </a:r>
            <a:r>
              <a:rPr lang="en-US" dirty="0">
                <a:solidFill>
                  <a:schemeClr val="dk1"/>
                </a:solidFill>
                <a:latin typeface="Gotham Book" panose="02000604040000020004" pitchFamily="50" charset="0"/>
              </a:rPr>
              <a:t> las </a:t>
            </a:r>
            <a:r>
              <a:rPr lang="en-US" dirty="0" err="1">
                <a:solidFill>
                  <a:schemeClr val="dk1"/>
                </a:solidFill>
                <a:latin typeface="Gotham Book" panose="02000604040000020004" pitchFamily="50" charset="0"/>
              </a:rPr>
              <a:t>prendas</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voluminosas</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como</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los</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abrigos</a:t>
            </a:r>
            <a:r>
              <a:rPr lang="en-US" dirty="0">
                <a:solidFill>
                  <a:schemeClr val="dk1"/>
                </a:solidFill>
                <a:latin typeface="Gotham Book" panose="02000604040000020004" pitchFamily="50" charset="0"/>
              </a:rPr>
              <a:t> de </a:t>
            </a:r>
            <a:r>
              <a:rPr lang="en-US" dirty="0" err="1">
                <a:solidFill>
                  <a:schemeClr val="dk1"/>
                </a:solidFill>
                <a:latin typeface="Gotham Book" panose="02000604040000020004" pitchFamily="50" charset="0"/>
              </a:rPr>
              <a:t>invierno</a:t>
            </a:r>
            <a:r>
              <a:rPr lang="en-US" dirty="0">
                <a:solidFill>
                  <a:schemeClr val="dk1"/>
                </a:solidFill>
                <a:latin typeface="Gotham Book" panose="02000604040000020004" pitchFamily="50" charset="0"/>
              </a:rPr>
              <a:t>, antes de </a:t>
            </a:r>
            <a:r>
              <a:rPr lang="en-US" dirty="0" err="1">
                <a:solidFill>
                  <a:schemeClr val="dk1"/>
                </a:solidFill>
                <a:latin typeface="Gotham Book" panose="02000604040000020004" pitchFamily="50" charset="0"/>
              </a:rPr>
              <a:t>colocarlo</a:t>
            </a:r>
            <a:r>
              <a:rPr lang="en-US" dirty="0">
                <a:solidFill>
                  <a:schemeClr val="dk1"/>
                </a:solidFill>
                <a:latin typeface="Gotham Book" panose="02000604040000020004" pitchFamily="50" charset="0"/>
              </a:rPr>
              <a:t> </a:t>
            </a:r>
            <a:r>
              <a:rPr lang="en-US" dirty="0" err="1">
                <a:solidFill>
                  <a:schemeClr val="dk1"/>
                </a:solidFill>
                <a:latin typeface="Gotham Book" panose="02000604040000020004" pitchFamily="50" charset="0"/>
              </a:rPr>
              <a:t>en</a:t>
            </a:r>
            <a:r>
              <a:rPr lang="en-US" dirty="0">
                <a:solidFill>
                  <a:schemeClr val="dk1"/>
                </a:solidFill>
                <a:latin typeface="Gotham Book" panose="02000604040000020004" pitchFamily="50" charset="0"/>
              </a:rPr>
              <a:t> la </a:t>
            </a:r>
            <a:r>
              <a:rPr lang="en-US" dirty="0" err="1">
                <a:solidFill>
                  <a:schemeClr val="dk1"/>
                </a:solidFill>
                <a:latin typeface="Gotham Book" panose="02000604040000020004" pitchFamily="50" charset="0"/>
              </a:rPr>
              <a:t>silla</a:t>
            </a:r>
            <a:r>
              <a:rPr lang="en-US" dirty="0">
                <a:solidFill>
                  <a:schemeClr val="dk1"/>
                </a:solidFill>
                <a:latin typeface="Gotham Book" panose="02000604040000020004" pitchFamily="50" charset="0"/>
                <a:ea typeface="Arial"/>
                <a:cs typeface="Arial"/>
                <a:sym typeface="Arial"/>
              </a:rPr>
              <a:t>”. </a:t>
            </a:r>
            <a:endParaRPr dirty="0">
              <a:solidFill>
                <a:schemeClr val="dk1"/>
              </a:solidFill>
              <a:latin typeface="Gotham Book" panose="02000604040000020004" pitchFamily="50" charset="0"/>
              <a:ea typeface="Arial"/>
              <a:cs typeface="Arial"/>
              <a:sym typeface="Arial"/>
            </a:endParaRPr>
          </a:p>
          <a:p>
            <a:pPr marL="0" marR="0" lvl="0" indent="0" algn="ctr" rtl="0">
              <a:spcBef>
                <a:spcPts val="0"/>
              </a:spcBef>
              <a:spcAft>
                <a:spcPts val="0"/>
              </a:spcAft>
              <a:buNone/>
            </a:pPr>
            <a:endParaRPr dirty="0">
              <a:solidFill>
                <a:schemeClr val="dk1"/>
              </a:solidFill>
              <a:latin typeface="Gotham Book" panose="02000604040000020004" pitchFamily="50" charset="0"/>
              <a:ea typeface="Arial"/>
              <a:cs typeface="Arial"/>
              <a:sym typeface="Arial"/>
            </a:endParaRPr>
          </a:p>
        </p:txBody>
      </p:sp>
      <p:sp>
        <p:nvSpPr>
          <p:cNvPr id="498" name="Google Shape;498;p30"/>
          <p:cNvSpPr txBox="1"/>
          <p:nvPr/>
        </p:nvSpPr>
        <p:spPr>
          <a:xfrm>
            <a:off x="2890157" y="3949280"/>
            <a:ext cx="1959000" cy="461700"/>
          </a:xfrm>
          <a:prstGeom prst="rect">
            <a:avLst/>
          </a:prstGeom>
          <a:solidFill>
            <a:srgbClr val="00A886"/>
          </a:solidFill>
          <a:ln w="9525" cap="flat" cmpd="sng">
            <a:solidFill>
              <a:srgbClr val="00A88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rPr>
              <a:t>Muy suelto</a:t>
            </a:r>
            <a:endParaRPr/>
          </a:p>
        </p:txBody>
      </p:sp>
      <p:sp>
        <p:nvSpPr>
          <p:cNvPr id="499" name="Google Shape;499;p30"/>
          <p:cNvSpPr txBox="1"/>
          <p:nvPr/>
        </p:nvSpPr>
        <p:spPr>
          <a:xfrm>
            <a:off x="6351009" y="3949280"/>
            <a:ext cx="1958892" cy="461665"/>
          </a:xfrm>
          <a:prstGeom prst="rect">
            <a:avLst/>
          </a:prstGeom>
          <a:solidFill>
            <a:srgbClr val="00A886"/>
          </a:solidFill>
          <a:ln w="9525" cap="flat" cmpd="sng">
            <a:solidFill>
              <a:srgbClr val="00A88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rPr>
              <a:t>Correcto</a:t>
            </a:r>
            <a:endParaRPr/>
          </a:p>
        </p:txBody>
      </p:sp>
      <p:sp>
        <p:nvSpPr>
          <p:cNvPr id="500" name="Google Shape;50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descr="A close-up of a blue and white logo&#10;&#10;Description automatically generated">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b="1" dirty="0" err="1">
                <a:solidFill>
                  <a:srgbClr val="0C1B55"/>
                </a:solidFill>
                <a:latin typeface="Montserrat"/>
                <a:ea typeface="Montserrat"/>
                <a:cs typeface="Montserrat"/>
                <a:sym typeface="Montserrat"/>
              </a:rPr>
              <a:t>Información</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sobre</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el</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Programa</a:t>
            </a:r>
            <a:r>
              <a:rPr lang="en-US" sz="4000" b="1" dirty="0">
                <a:solidFill>
                  <a:srgbClr val="0C1B55"/>
                </a:solidFill>
                <a:latin typeface="Montserrat"/>
                <a:ea typeface="Montserrat"/>
                <a:cs typeface="Montserrat"/>
                <a:sym typeface="Montserrat"/>
              </a:rPr>
              <a:t> de Desarrollo y </a:t>
            </a:r>
            <a:r>
              <a:rPr lang="en-US" sz="4000" b="1" dirty="0" err="1">
                <a:solidFill>
                  <a:srgbClr val="0C1B55"/>
                </a:solidFill>
                <a:latin typeface="Montserrat"/>
                <a:ea typeface="Montserrat"/>
                <a:cs typeface="Montserrat"/>
                <a:sym typeface="Montserrat"/>
              </a:rPr>
              <a:t>Cuidado</a:t>
            </a:r>
            <a:r>
              <a:rPr lang="en-US" sz="4000" b="1" dirty="0">
                <a:solidFill>
                  <a:srgbClr val="0C1B55"/>
                </a:solidFill>
                <a:latin typeface="Montserrat"/>
                <a:ea typeface="Montserrat"/>
                <a:cs typeface="Montserrat"/>
                <a:sym typeface="Montserrat"/>
              </a:rPr>
              <a:t> </a:t>
            </a:r>
            <a:r>
              <a:rPr lang="en-US" sz="4000" b="1" dirty="0" err="1">
                <a:solidFill>
                  <a:srgbClr val="0C1B55"/>
                </a:solidFill>
                <a:latin typeface="Montserrat"/>
                <a:ea typeface="Montserrat"/>
                <a:cs typeface="Montserrat"/>
                <a:sym typeface="Montserrat"/>
              </a:rPr>
              <a:t>Infantil</a:t>
            </a:r>
            <a:endParaRPr lang="en-US" sz="4000" dirty="0">
              <a:solidFill>
                <a:srgbClr val="0C1B55"/>
              </a:solidFill>
              <a:latin typeface="Gotham Bold" pitchFamily="50" charset="0"/>
              <a:cs typeface="Calibri" panose="020F0502020204030204" pitchFamily="34" charset="0"/>
            </a:endParaRP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dirty="0">
                <a:solidFill>
                  <a:srgbClr val="0C1B55"/>
                </a:solidFill>
                <a:latin typeface="Gotham Book" panose="02000604040000020004" pitchFamily="50" charset="0"/>
              </a:rPr>
              <a:t>www.Michigan.gov/childcare</a:t>
            </a:r>
          </a:p>
          <a:p>
            <a:pPr>
              <a:spcAft>
                <a:spcPts val="3000"/>
              </a:spcAft>
              <a:buClr>
                <a:srgbClr val="00A886"/>
              </a:buClr>
            </a:pPr>
            <a:r>
              <a:rPr lang="en-US" sz="2800" dirty="0">
                <a:solidFill>
                  <a:srgbClr val="0C1B55"/>
                </a:solidFill>
                <a:latin typeface="Gotham Book" panose="02000604040000020004" pitchFamily="50" charset="0"/>
              </a:rPr>
              <a:t>866-990-3227</a:t>
            </a:r>
          </a:p>
          <a:p>
            <a:pPr>
              <a:spcAft>
                <a:spcPts val="3000"/>
              </a:spcAft>
              <a:buClr>
                <a:srgbClr val="00A886"/>
              </a:buClr>
            </a:pPr>
            <a:r>
              <a:rPr lang="en-US" sz="2800" dirty="0">
                <a:solidFill>
                  <a:srgbClr val="0C1B55"/>
                </a:solidFill>
                <a:latin typeface="Gotham Book" panose="02000604040000020004" pitchFamily="50" charset="0"/>
              </a:rPr>
              <a:t>517-284-7529</a:t>
            </a:r>
          </a:p>
          <a:p>
            <a:pPr lvl="4">
              <a:spcAft>
                <a:spcPts val="3000"/>
              </a:spcAft>
              <a:buClr>
                <a:srgbClr val="00A886"/>
              </a:buClr>
            </a:pPr>
            <a:endParaRPr lang="en-US" sz="2800" dirty="0">
              <a:solidFill>
                <a:srgbClr val="0C1B55"/>
              </a:solidFill>
              <a:latin typeface="Gotham Book" panose="02000604040000020004" pitchFamily="50" charset="0"/>
            </a:endParaRPr>
          </a:p>
        </p:txBody>
      </p:sp>
      <p:grpSp>
        <p:nvGrpSpPr>
          <p:cNvPr id="15" name="Group 14" descr="Telephone and fax machine icon filled in blue&#10;">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Tree>
    <p:extLst>
      <p:ext uri="{BB962C8B-B14F-4D97-AF65-F5344CB8AC3E}">
        <p14:creationId xmlns:p14="http://schemas.microsoft.com/office/powerpoint/2010/main" val="6661894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506" name="Google Shape;506;p31"/>
          <p:cNvSpPr txBox="1">
            <a:spLocks noGrp="1"/>
          </p:cNvSpPr>
          <p:nvPr>
            <p:ph type="ctrTitle"/>
          </p:nvPr>
        </p:nvSpPr>
        <p:spPr>
          <a:xfrm>
            <a:off x="276296" y="206481"/>
            <a:ext cx="11294378" cy="12957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a:solidFill>
                  <a:srgbClr val="0C1B55"/>
                </a:solidFill>
                <a:latin typeface="Arial"/>
                <a:ea typeface="Arial"/>
                <a:cs typeface="Arial"/>
                <a:sym typeface="Arial"/>
              </a:rPr>
              <a:t>Precauciones al transportar niños: broche de pecho</a:t>
            </a:r>
            <a:endParaRPr/>
          </a:p>
        </p:txBody>
      </p:sp>
      <p:sp>
        <p:nvSpPr>
          <p:cNvPr id="507" name="Google Shape;507;p31"/>
          <p:cNvSpPr txBox="1"/>
          <p:nvPr/>
        </p:nvSpPr>
        <p:spPr>
          <a:xfrm>
            <a:off x="1357756" y="4804797"/>
            <a:ext cx="9131400"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Gotham Book" panose="02000604040000020004" pitchFamily="50" charset="0"/>
              </a:rPr>
              <a:t>Si </a:t>
            </a:r>
            <a:r>
              <a:rPr lang="en-US" sz="2400" dirty="0" err="1">
                <a:solidFill>
                  <a:schemeClr val="dk1"/>
                </a:solidFill>
                <a:latin typeface="Gotham Book" panose="02000604040000020004" pitchFamily="50" charset="0"/>
              </a:rPr>
              <a:t>desea</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encontrar</a:t>
            </a:r>
            <a:r>
              <a:rPr lang="en-US" sz="2400" dirty="0">
                <a:solidFill>
                  <a:schemeClr val="dk1"/>
                </a:solidFill>
                <a:latin typeface="Gotham Book" panose="02000604040000020004" pitchFamily="50" charset="0"/>
              </a:rPr>
              <a:t> un </a:t>
            </a:r>
            <a:r>
              <a:rPr lang="en-US" sz="2400" dirty="0" err="1">
                <a:solidFill>
                  <a:schemeClr val="dk1"/>
                </a:solidFill>
                <a:latin typeface="Gotham Book" panose="02000604040000020004" pitchFamily="50" charset="0"/>
              </a:rPr>
              <a:t>técnico</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certificado</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en</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seguridad</a:t>
            </a:r>
            <a:r>
              <a:rPr lang="en-US" sz="2400" dirty="0">
                <a:solidFill>
                  <a:schemeClr val="dk1"/>
                </a:solidFill>
                <a:latin typeface="Gotham Book" panose="02000604040000020004" pitchFamily="50" charset="0"/>
              </a:rPr>
              <a:t> de </a:t>
            </a:r>
            <a:r>
              <a:rPr lang="en-US" sz="2400" dirty="0" err="1">
                <a:solidFill>
                  <a:schemeClr val="dk1"/>
                </a:solidFill>
                <a:latin typeface="Gotham Book" panose="02000604040000020004" pitchFamily="50" charset="0"/>
              </a:rPr>
              <a:t>niños</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pasajeros</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que</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pueda</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revisar</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su</a:t>
            </a:r>
            <a:r>
              <a:rPr lang="en-US" sz="2400" dirty="0">
                <a:solidFill>
                  <a:schemeClr val="dk1"/>
                </a:solidFill>
                <a:latin typeface="Gotham Book" panose="02000604040000020004" pitchFamily="50" charset="0"/>
              </a:rPr>
              <a:t> asiento sin </a:t>
            </a:r>
            <a:r>
              <a:rPr lang="en-US" sz="2400" dirty="0" err="1">
                <a:solidFill>
                  <a:schemeClr val="dk1"/>
                </a:solidFill>
                <a:latin typeface="Gotham Book" panose="02000604040000020004" pitchFamily="50" charset="0"/>
              </a:rPr>
              <a:t>costos</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envíe</a:t>
            </a:r>
            <a:r>
              <a:rPr lang="en-US" sz="2400" dirty="0">
                <a:solidFill>
                  <a:schemeClr val="dk1"/>
                </a:solidFill>
                <a:latin typeface="Gotham Book" panose="02000604040000020004" pitchFamily="50" charset="0"/>
              </a:rPr>
              <a:t> un </a:t>
            </a:r>
            <a:r>
              <a:rPr lang="en-US" sz="2400" dirty="0" err="1">
                <a:solidFill>
                  <a:schemeClr val="dk1"/>
                </a:solidFill>
                <a:latin typeface="Gotham Book" panose="02000604040000020004" pitchFamily="50" charset="0"/>
              </a:rPr>
              <a:t>correo</a:t>
            </a:r>
            <a:r>
              <a:rPr lang="en-US" sz="2400" dirty="0">
                <a:solidFill>
                  <a:schemeClr val="dk1"/>
                </a:solidFill>
                <a:latin typeface="Gotham Book" panose="02000604040000020004" pitchFamily="50" charset="0"/>
              </a:rPr>
              <a:t> </a:t>
            </a:r>
            <a:r>
              <a:rPr lang="en-US" sz="2400" dirty="0" err="1">
                <a:solidFill>
                  <a:schemeClr val="dk1"/>
                </a:solidFill>
                <a:latin typeface="Gotham Book" panose="02000604040000020004" pitchFamily="50" charset="0"/>
              </a:rPr>
              <a:t>electrónico</a:t>
            </a:r>
            <a:r>
              <a:rPr lang="en-US" sz="2400" dirty="0">
                <a:solidFill>
                  <a:schemeClr val="dk1"/>
                </a:solidFill>
                <a:latin typeface="Gotham Book" panose="02000604040000020004" pitchFamily="50" charset="0"/>
              </a:rPr>
              <a:t> o </a:t>
            </a:r>
            <a:r>
              <a:rPr lang="en-US" sz="2400" dirty="0" err="1">
                <a:solidFill>
                  <a:schemeClr val="dk1"/>
                </a:solidFill>
                <a:latin typeface="Gotham Book" panose="02000604040000020004" pitchFamily="50" charset="0"/>
              </a:rPr>
              <a:t>llame</a:t>
            </a:r>
            <a:r>
              <a:rPr lang="en-US" sz="2400" dirty="0">
                <a:solidFill>
                  <a:schemeClr val="dk1"/>
                </a:solidFill>
                <a:latin typeface="Gotham Book" panose="02000604040000020004" pitchFamily="50" charset="0"/>
              </a:rPr>
              <a:t> a</a:t>
            </a:r>
            <a:r>
              <a:rPr lang="en-US" sz="2400" dirty="0">
                <a:solidFill>
                  <a:schemeClr val="dk1"/>
                </a:solidFill>
                <a:latin typeface="Gotham Book" panose="02000604040000020004" pitchFamily="50" charset="0"/>
                <a:ea typeface="Arial"/>
                <a:cs typeface="Arial"/>
                <a:sym typeface="Arial"/>
              </a:rPr>
              <a:t> Kara Rueckert </a:t>
            </a:r>
            <a:r>
              <a:rPr lang="en-US" sz="2400" u="sng" dirty="0">
                <a:solidFill>
                  <a:schemeClr val="dk1"/>
                </a:solidFill>
                <a:latin typeface="Gotham Book" panose="02000604040000020004" pitchFamily="50" charset="0"/>
                <a:ea typeface="Arial"/>
                <a:cs typeface="Arial"/>
                <a:sym typeface="Arial"/>
                <a:hlinkClick r:id="rId4">
                  <a:extLst>
                    <a:ext uri="{A12FA001-AC4F-418D-AE19-62706E023703}">
                      <ahyp:hlinkClr xmlns:ahyp="http://schemas.microsoft.com/office/drawing/2018/hyperlinkcolor" val="tx"/>
                    </a:ext>
                  </a:extLst>
                </a:hlinkClick>
              </a:rPr>
              <a:t>RueckertK1@michigan.gov</a:t>
            </a:r>
            <a:r>
              <a:rPr lang="en-US" sz="2400" dirty="0">
                <a:solidFill>
                  <a:schemeClr val="dk1"/>
                </a:solidFill>
                <a:latin typeface="Gotham Book" panose="02000604040000020004" pitchFamily="50" charset="0"/>
                <a:ea typeface="Arial"/>
                <a:cs typeface="Arial"/>
                <a:sym typeface="Arial"/>
              </a:rPr>
              <a:t> 517-284-3066</a:t>
            </a:r>
            <a:endParaRPr sz="2400" dirty="0">
              <a:solidFill>
                <a:schemeClr val="dk1"/>
              </a:solidFill>
              <a:latin typeface="Gotham Book" panose="02000604040000020004" pitchFamily="50" charset="0"/>
              <a:ea typeface="Arial"/>
              <a:cs typeface="Arial"/>
              <a:sym typeface="Arial"/>
            </a:endParaRPr>
          </a:p>
        </p:txBody>
      </p:sp>
      <p:pic>
        <p:nvPicPr>
          <p:cNvPr id="508" name="Google Shape;508;p31"/>
          <p:cNvPicPr preferRelativeResize="0"/>
          <p:nvPr/>
        </p:nvPicPr>
        <p:blipFill rotWithShape="1">
          <a:blip r:embed="rId5">
            <a:alphaModFix/>
          </a:blip>
          <a:srcRect/>
          <a:stretch/>
        </p:blipFill>
        <p:spPr>
          <a:xfrm>
            <a:off x="2373365" y="1567924"/>
            <a:ext cx="7100238" cy="3236873"/>
          </a:xfrm>
          <a:prstGeom prst="rect">
            <a:avLst/>
          </a:prstGeom>
          <a:noFill/>
          <a:ln>
            <a:noFill/>
          </a:ln>
        </p:spPr>
      </p:pic>
      <p:sp>
        <p:nvSpPr>
          <p:cNvPr id="509" name="Google Shape;50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510" name="Google Shape;510;p31"/>
          <p:cNvSpPr txBox="1"/>
          <p:nvPr/>
        </p:nvSpPr>
        <p:spPr>
          <a:xfrm>
            <a:off x="2843700" y="4251750"/>
            <a:ext cx="1518600" cy="476400"/>
          </a:xfrm>
          <a:prstGeom prst="rect">
            <a:avLst/>
          </a:prstGeom>
          <a:solidFill>
            <a:schemeClr val="dk1"/>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000" b="1">
                <a:solidFill>
                  <a:srgbClr val="FF0000"/>
                </a:solidFill>
                <a:latin typeface="Calibri"/>
                <a:ea typeface="Calibri"/>
                <a:cs typeface="Calibri"/>
                <a:sym typeface="Calibri"/>
              </a:rPr>
              <a:t>Muy alto</a:t>
            </a:r>
            <a:endParaRPr sz="2000" b="1">
              <a:solidFill>
                <a:srgbClr val="FF0000"/>
              </a:solidFill>
              <a:latin typeface="Calibri"/>
              <a:ea typeface="Calibri"/>
              <a:cs typeface="Calibri"/>
              <a:sym typeface="Calibri"/>
            </a:endParaRPr>
          </a:p>
        </p:txBody>
      </p:sp>
      <p:sp>
        <p:nvSpPr>
          <p:cNvPr id="511" name="Google Shape;511;p31"/>
          <p:cNvSpPr txBox="1"/>
          <p:nvPr/>
        </p:nvSpPr>
        <p:spPr>
          <a:xfrm>
            <a:off x="5211700" y="4293700"/>
            <a:ext cx="1518600" cy="476400"/>
          </a:xfrm>
          <a:prstGeom prst="rect">
            <a:avLst/>
          </a:prstGeom>
          <a:solidFill>
            <a:schemeClr val="dk1"/>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000" b="1">
                <a:solidFill>
                  <a:srgbClr val="FF0000"/>
                </a:solidFill>
                <a:latin typeface="Calibri"/>
                <a:ea typeface="Calibri"/>
                <a:cs typeface="Calibri"/>
                <a:sym typeface="Calibri"/>
              </a:rPr>
              <a:t>Muy bajo</a:t>
            </a:r>
            <a:endParaRPr sz="2000" b="1">
              <a:solidFill>
                <a:srgbClr val="FF0000"/>
              </a:solidFill>
              <a:latin typeface="Calibri"/>
              <a:ea typeface="Calibri"/>
              <a:cs typeface="Calibri"/>
              <a:sym typeface="Calibri"/>
            </a:endParaRPr>
          </a:p>
        </p:txBody>
      </p:sp>
      <p:sp>
        <p:nvSpPr>
          <p:cNvPr id="512" name="Google Shape;512;p31"/>
          <p:cNvSpPr txBox="1"/>
          <p:nvPr/>
        </p:nvSpPr>
        <p:spPr>
          <a:xfrm>
            <a:off x="7607325" y="4293700"/>
            <a:ext cx="1518600" cy="476400"/>
          </a:xfrm>
          <a:prstGeom prst="rect">
            <a:avLst/>
          </a:prstGeom>
          <a:solidFill>
            <a:schemeClr val="dk1"/>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000" b="1">
                <a:solidFill>
                  <a:srgbClr val="6AA84F"/>
                </a:solidFill>
                <a:latin typeface="Calibri"/>
                <a:ea typeface="Calibri"/>
                <a:cs typeface="Calibri"/>
                <a:sym typeface="Calibri"/>
              </a:rPr>
              <a:t>Correcto</a:t>
            </a:r>
            <a:endParaRPr sz="2000" b="1">
              <a:solidFill>
                <a:srgbClr val="6AA84F"/>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5">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91286" y="596225"/>
            <a:ext cx="11294378" cy="1295748"/>
          </a:xfrm>
        </p:spPr>
        <p:txBody>
          <a:bodyPr>
            <a:noAutofit/>
          </a:bodyPr>
          <a:lstStyle/>
          <a:p>
            <a:pPr algn="l"/>
            <a:r>
              <a:rPr lang="es-ES" sz="4000" dirty="0">
                <a:solidFill>
                  <a:srgbClr val="0C1B55"/>
                </a:solidFill>
                <a:latin typeface="Gotham Bold" pitchFamily="50" charset="0"/>
                <a:ea typeface="Arial"/>
                <a:cs typeface="Arial"/>
                <a:sym typeface="Arial"/>
              </a:rPr>
              <a:t>Precauciones en la transportación de niños: Chaquetas de invierno</a:t>
            </a:r>
            <a:br>
              <a:rPr lang="es-ES" sz="4000" dirty="0">
                <a:solidFill>
                  <a:srgbClr val="498500"/>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pic>
        <p:nvPicPr>
          <p:cNvPr id="3" name="Online Media 3" title="New results show dangers of winter coats in car seats">
            <a:hlinkClick r:id="" action="ppaction://media"/>
            <a:extLst>
              <a:ext uri="{FF2B5EF4-FFF2-40B4-BE49-F238E27FC236}">
                <a16:creationId xmlns:a16="http://schemas.microsoft.com/office/drawing/2014/main" id="{89DF83BD-FA4C-1F7D-2EE0-79618D906418}"/>
              </a:ext>
            </a:extLst>
          </p:cNvPr>
          <p:cNvPicPr>
            <a:picLocks noRot="1" noChangeAspect="1"/>
          </p:cNvPicPr>
          <p:nvPr>
            <a:videoFile r:link="rId1"/>
          </p:nvPr>
        </p:nvPicPr>
        <p:blipFill>
          <a:blip r:embed="rId6"/>
          <a:stretch>
            <a:fillRect/>
          </a:stretch>
        </p:blipFill>
        <p:spPr>
          <a:xfrm>
            <a:off x="1818781" y="1708710"/>
            <a:ext cx="8554438" cy="4833257"/>
          </a:xfrm>
          <a:prstGeom prst="rect">
            <a:avLst/>
          </a:prstGeom>
        </p:spPr>
      </p:pic>
    </p:spTree>
    <p:extLst>
      <p:ext uri="{BB962C8B-B14F-4D97-AF65-F5344CB8AC3E}">
        <p14:creationId xmlns:p14="http://schemas.microsoft.com/office/powerpoint/2010/main" val="4225123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6950BFC3-D8DA-4A85-94F7-54DA5524770B}">
      <p188:commentRel xmlns:p188="http://schemas.microsoft.com/office/powerpoint/2018/8/main" r:id="rId4"/>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2"/>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518" name="Google Shape;518;p32"/>
          <p:cNvSpPr txBox="1">
            <a:spLocks noGrp="1"/>
          </p:cNvSpPr>
          <p:nvPr>
            <p:ph type="ctrTitle"/>
          </p:nvPr>
        </p:nvSpPr>
        <p:spPr>
          <a:xfrm>
            <a:off x="276296" y="206481"/>
            <a:ext cx="11294378" cy="12957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ld" pitchFamily="50" charset="0"/>
                <a:ea typeface="Arial"/>
                <a:cs typeface="Arial"/>
                <a:sym typeface="Arial"/>
              </a:rPr>
              <a:t>Precauciones</a:t>
            </a:r>
            <a:r>
              <a:rPr lang="en-US" sz="4000" dirty="0">
                <a:solidFill>
                  <a:srgbClr val="0C1B55"/>
                </a:solidFill>
                <a:latin typeface="Gotham Bold" pitchFamily="50" charset="0"/>
                <a:ea typeface="Arial"/>
                <a:cs typeface="Arial"/>
                <a:sym typeface="Arial"/>
              </a:rPr>
              <a:t> al </a:t>
            </a:r>
            <a:r>
              <a:rPr lang="en-US" sz="4000" dirty="0" err="1">
                <a:solidFill>
                  <a:srgbClr val="0C1B55"/>
                </a:solidFill>
                <a:latin typeface="Gotham Bold" pitchFamily="50" charset="0"/>
                <a:ea typeface="Arial"/>
                <a:cs typeface="Arial"/>
                <a:sym typeface="Arial"/>
              </a:rPr>
              <a:t>transportar</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niños</a:t>
            </a:r>
            <a:r>
              <a:rPr lang="en-US" sz="4000" dirty="0">
                <a:solidFill>
                  <a:srgbClr val="0C1B55"/>
                </a:solidFill>
                <a:latin typeface="Gotham Bold" pitchFamily="50" charset="0"/>
                <a:ea typeface="Arial"/>
                <a:cs typeface="Arial"/>
                <a:sym typeface="Arial"/>
              </a:rPr>
              <a:t>: asientos </a:t>
            </a:r>
            <a:r>
              <a:rPr lang="en-US" sz="4000" dirty="0" err="1">
                <a:solidFill>
                  <a:srgbClr val="0C1B55"/>
                </a:solidFill>
                <a:latin typeface="Gotham Bold" pitchFamily="50" charset="0"/>
                <a:ea typeface="Arial"/>
                <a:cs typeface="Arial"/>
                <a:sym typeface="Arial"/>
              </a:rPr>
              <a:t>elevadores</a:t>
            </a:r>
            <a:endParaRPr dirty="0">
              <a:latin typeface="Gotham Bold" pitchFamily="50" charset="0"/>
            </a:endParaRPr>
          </a:p>
        </p:txBody>
      </p:sp>
      <p:sp>
        <p:nvSpPr>
          <p:cNvPr id="519" name="Google Shape;519;p32"/>
          <p:cNvSpPr txBox="1"/>
          <p:nvPr/>
        </p:nvSpPr>
        <p:spPr>
          <a:xfrm>
            <a:off x="6311716" y="1334800"/>
            <a:ext cx="5044500" cy="3785611"/>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dk1"/>
                </a:solidFill>
                <a:latin typeface="Gotham Book" panose="02000604040000020004" pitchFamily="50" charset="0"/>
              </a:rPr>
              <a:t>Los </a:t>
            </a:r>
            <a:r>
              <a:rPr lang="en-US" sz="2000" dirty="0" err="1">
                <a:solidFill>
                  <a:schemeClr val="dk1"/>
                </a:solidFill>
                <a:latin typeface="Gotham Book" panose="02000604040000020004" pitchFamily="50" charset="0"/>
              </a:rPr>
              <a:t>niños</a:t>
            </a:r>
            <a:r>
              <a:rPr lang="en-US" sz="2000" dirty="0">
                <a:solidFill>
                  <a:schemeClr val="dk1"/>
                </a:solidFill>
                <a:latin typeface="Gotham Book" panose="02000604040000020004" pitchFamily="50" charset="0"/>
              </a:rPr>
              <a:t> que </a:t>
            </a:r>
            <a:r>
              <a:rPr lang="en-US" sz="2000" dirty="0" err="1">
                <a:solidFill>
                  <a:schemeClr val="dk1"/>
                </a:solidFill>
                <a:latin typeface="Gotham Book" panose="02000604040000020004" pitchFamily="50" charset="0"/>
              </a:rPr>
              <a:t>hayan</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superado</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los</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requisitos</a:t>
            </a:r>
            <a:r>
              <a:rPr lang="en-US" sz="2000" dirty="0">
                <a:solidFill>
                  <a:schemeClr val="dk1"/>
                </a:solidFill>
                <a:latin typeface="Gotham Book" panose="02000604040000020004" pitchFamily="50" charset="0"/>
              </a:rPr>
              <a:t> de </a:t>
            </a:r>
            <a:r>
              <a:rPr lang="en-US" sz="2000" dirty="0" err="1">
                <a:solidFill>
                  <a:schemeClr val="dk1"/>
                </a:solidFill>
                <a:latin typeface="Gotham Book" panose="02000604040000020004" pitchFamily="50" charset="0"/>
              </a:rPr>
              <a:t>edad</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estatura</a:t>
            </a:r>
            <a:r>
              <a:rPr lang="en-US" sz="2000" dirty="0">
                <a:solidFill>
                  <a:schemeClr val="dk1"/>
                </a:solidFill>
                <a:latin typeface="Gotham Book" panose="02000604040000020004" pitchFamily="50" charset="0"/>
              </a:rPr>
              <a:t> y peso para un asiento de </a:t>
            </a:r>
            <a:r>
              <a:rPr lang="en-US" sz="2000" dirty="0" err="1">
                <a:solidFill>
                  <a:schemeClr val="dk1"/>
                </a:solidFill>
                <a:latin typeface="Gotham Book" panose="02000604040000020004" pitchFamily="50" charset="0"/>
              </a:rPr>
              <a:t>seguridad</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orientado</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hacia</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delante</a:t>
            </a:r>
            <a:r>
              <a:rPr lang="en-US" sz="2000" dirty="0">
                <a:solidFill>
                  <a:schemeClr val="dk1"/>
                </a:solidFill>
                <a:latin typeface="Gotham Book" panose="02000604040000020004" pitchFamily="50" charset="0"/>
              </a:rPr>
              <a:t>, que </a:t>
            </a:r>
            <a:r>
              <a:rPr lang="en-US" sz="2000" dirty="0" err="1">
                <a:solidFill>
                  <a:schemeClr val="dk1"/>
                </a:solidFill>
                <a:latin typeface="Gotham Book" panose="02000604040000020004" pitchFamily="50" charset="0"/>
              </a:rPr>
              <a:t>sean</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menores</a:t>
            </a:r>
            <a:r>
              <a:rPr lang="en-US" sz="2000" dirty="0">
                <a:solidFill>
                  <a:schemeClr val="dk1"/>
                </a:solidFill>
                <a:latin typeface="Gotham Book" panose="02000604040000020004" pitchFamily="50" charset="0"/>
              </a:rPr>
              <a:t> de 8 </a:t>
            </a:r>
            <a:r>
              <a:rPr lang="en-US" sz="2000" dirty="0" err="1">
                <a:solidFill>
                  <a:schemeClr val="dk1"/>
                </a:solidFill>
                <a:latin typeface="Gotham Book" panose="02000604040000020004" pitchFamily="50" charset="0"/>
              </a:rPr>
              <a:t>años</a:t>
            </a:r>
            <a:r>
              <a:rPr lang="en-US" sz="2000" dirty="0">
                <a:solidFill>
                  <a:schemeClr val="dk1"/>
                </a:solidFill>
                <a:latin typeface="Gotham Book" panose="02000604040000020004" pitchFamily="50" charset="0"/>
              </a:rPr>
              <a:t> o que </a:t>
            </a:r>
            <a:r>
              <a:rPr lang="en-US" sz="2000" dirty="0" err="1">
                <a:solidFill>
                  <a:schemeClr val="dk1"/>
                </a:solidFill>
                <a:latin typeface="Gotham Book" panose="02000604040000020004" pitchFamily="50" charset="0"/>
              </a:rPr>
              <a:t>midan</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menos</a:t>
            </a:r>
            <a:r>
              <a:rPr lang="en-US" sz="2000" dirty="0">
                <a:solidFill>
                  <a:schemeClr val="dk1"/>
                </a:solidFill>
                <a:latin typeface="Gotham Book" panose="02000604040000020004" pitchFamily="50" charset="0"/>
              </a:rPr>
              <a:t> de 1,49 m (</a:t>
            </a:r>
            <a:r>
              <a:rPr lang="en-US" sz="2000" dirty="0">
                <a:latin typeface="Gotham Book" panose="02000604040000020004" pitchFamily="50" charset="0"/>
                <a:ea typeface="Calibri"/>
              </a:rPr>
              <a:t>4’9”</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deben</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utilizar</a:t>
            </a:r>
            <a:r>
              <a:rPr lang="en-US" sz="2000" dirty="0">
                <a:solidFill>
                  <a:schemeClr val="dk1"/>
                </a:solidFill>
                <a:latin typeface="Gotham Book" panose="02000604040000020004" pitchFamily="50" charset="0"/>
              </a:rPr>
              <a:t> un asiento </a:t>
            </a:r>
            <a:r>
              <a:rPr lang="en-US" sz="2000" dirty="0" err="1">
                <a:solidFill>
                  <a:schemeClr val="dk1"/>
                </a:solidFill>
                <a:latin typeface="Gotham Book" panose="02000604040000020004" pitchFamily="50" charset="0"/>
              </a:rPr>
              <a:t>elevador</a:t>
            </a:r>
            <a:r>
              <a:rPr lang="en-US" sz="2000" dirty="0">
                <a:solidFill>
                  <a:schemeClr val="dk1"/>
                </a:solidFill>
                <a:latin typeface="Gotham Book" panose="02000604040000020004" pitchFamily="50" charset="0"/>
                <a:ea typeface="Arial"/>
                <a:cs typeface="Arial"/>
                <a:sym typeface="Arial"/>
              </a:rPr>
              <a:t>. </a:t>
            </a:r>
            <a:endParaRPr sz="2000" dirty="0">
              <a:solidFill>
                <a:schemeClr val="dk1"/>
              </a:solidFill>
              <a:latin typeface="Gotham Book" panose="02000604040000020004" pitchFamily="50" charset="0"/>
              <a:ea typeface="Arial"/>
              <a:cs typeface="Arial"/>
              <a:sym typeface="Arial"/>
            </a:endParaRPr>
          </a:p>
          <a:p>
            <a:pPr marL="0" marR="0" lvl="0" indent="0" algn="ctr" rtl="0">
              <a:spcBef>
                <a:spcPts val="0"/>
              </a:spcBef>
              <a:spcAft>
                <a:spcPts val="0"/>
              </a:spcAft>
              <a:buNone/>
            </a:pPr>
            <a:r>
              <a:rPr lang="en-US" sz="2000" dirty="0">
                <a:solidFill>
                  <a:schemeClr val="dk1"/>
                </a:solidFill>
                <a:latin typeface="Gotham Book" panose="02000604040000020004" pitchFamily="50" charset="0"/>
              </a:rPr>
              <a:t>La </a:t>
            </a:r>
            <a:r>
              <a:rPr lang="en-US" sz="2000" dirty="0" err="1">
                <a:solidFill>
                  <a:schemeClr val="dk1"/>
                </a:solidFill>
                <a:latin typeface="Gotham Book" panose="02000604040000020004" pitchFamily="50" charset="0"/>
              </a:rPr>
              <a:t>práctica</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más</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segura</a:t>
            </a:r>
            <a:r>
              <a:rPr lang="en-US" sz="2000" dirty="0">
                <a:solidFill>
                  <a:schemeClr val="dk1"/>
                </a:solidFill>
                <a:latin typeface="Gotham Book" panose="02000604040000020004" pitchFamily="50" charset="0"/>
              </a:rPr>
              <a:t> es que </a:t>
            </a:r>
            <a:r>
              <a:rPr lang="en-US" sz="2000" dirty="0" err="1">
                <a:solidFill>
                  <a:schemeClr val="dk1"/>
                </a:solidFill>
                <a:latin typeface="Gotham Book" panose="02000604040000020004" pitchFamily="50" charset="0"/>
              </a:rPr>
              <a:t>los</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niños</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sigan</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utilizando</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el</a:t>
            </a:r>
            <a:r>
              <a:rPr lang="en-US" sz="2000" dirty="0">
                <a:solidFill>
                  <a:schemeClr val="dk1"/>
                </a:solidFill>
                <a:latin typeface="Gotham Book" panose="02000604040000020004" pitchFamily="50" charset="0"/>
              </a:rPr>
              <a:t> asiento </a:t>
            </a:r>
            <a:r>
              <a:rPr lang="en-US" sz="2000" dirty="0" err="1">
                <a:solidFill>
                  <a:schemeClr val="dk1"/>
                </a:solidFill>
                <a:latin typeface="Gotham Book" panose="02000604040000020004" pitchFamily="50" charset="0"/>
              </a:rPr>
              <a:t>elevador</a:t>
            </a:r>
            <a:r>
              <a:rPr lang="en-US" sz="2000" dirty="0">
                <a:solidFill>
                  <a:schemeClr val="dk1"/>
                </a:solidFill>
                <a:latin typeface="Gotham Book" panose="02000604040000020004" pitchFamily="50" charset="0"/>
              </a:rPr>
              <a:t> hasta que </a:t>
            </a:r>
            <a:r>
              <a:rPr lang="en-US" sz="2000" dirty="0" err="1">
                <a:solidFill>
                  <a:schemeClr val="dk1"/>
                </a:solidFill>
                <a:latin typeface="Gotham Book" panose="02000604040000020004" pitchFamily="50" charset="0"/>
              </a:rPr>
              <a:t>el</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cinturón</a:t>
            </a:r>
            <a:r>
              <a:rPr lang="en-US" sz="2000" dirty="0">
                <a:solidFill>
                  <a:schemeClr val="dk1"/>
                </a:solidFill>
                <a:latin typeface="Gotham Book" panose="02000604040000020004" pitchFamily="50" charset="0"/>
              </a:rPr>
              <a:t> de </a:t>
            </a:r>
            <a:r>
              <a:rPr lang="en-US" sz="2000" dirty="0" err="1">
                <a:solidFill>
                  <a:schemeClr val="dk1"/>
                </a:solidFill>
                <a:latin typeface="Gotham Book" panose="02000604040000020004" pitchFamily="50" charset="0"/>
              </a:rPr>
              <a:t>seguridad</a:t>
            </a:r>
            <a:r>
              <a:rPr lang="en-US" sz="2000" dirty="0">
                <a:solidFill>
                  <a:schemeClr val="dk1"/>
                </a:solidFill>
                <a:latin typeface="Gotham Book" panose="02000604040000020004" pitchFamily="50" charset="0"/>
              </a:rPr>
              <a:t> se </a:t>
            </a:r>
            <a:r>
              <a:rPr lang="en-US" sz="2000" dirty="0" err="1">
                <a:solidFill>
                  <a:schemeClr val="dk1"/>
                </a:solidFill>
                <a:latin typeface="Gotham Book" panose="02000604040000020004" pitchFamily="50" charset="0"/>
              </a:rPr>
              <a:t>ajuste</a:t>
            </a:r>
            <a:r>
              <a:rPr lang="en-US" sz="2000" dirty="0">
                <a:solidFill>
                  <a:schemeClr val="dk1"/>
                </a:solidFill>
                <a:latin typeface="Gotham Book" panose="02000604040000020004" pitchFamily="50" charset="0"/>
              </a:rPr>
              <a:t> </a:t>
            </a:r>
            <a:r>
              <a:rPr lang="en-US" sz="2000" dirty="0" err="1">
                <a:solidFill>
                  <a:schemeClr val="dk1"/>
                </a:solidFill>
                <a:latin typeface="Gotham Book" panose="02000604040000020004" pitchFamily="50" charset="0"/>
              </a:rPr>
              <a:t>perfectamente</a:t>
            </a:r>
            <a:r>
              <a:rPr lang="en-US" sz="2000" dirty="0">
                <a:solidFill>
                  <a:schemeClr val="dk1"/>
                </a:solidFill>
                <a:latin typeface="Gotham Book" panose="02000604040000020004" pitchFamily="50" charset="0"/>
              </a:rPr>
              <a:t> a sus </a:t>
            </a:r>
            <a:r>
              <a:rPr lang="en-US" sz="2000" dirty="0" err="1">
                <a:solidFill>
                  <a:schemeClr val="dk1"/>
                </a:solidFill>
                <a:latin typeface="Gotham Book" panose="02000604040000020004" pitchFamily="50" charset="0"/>
              </a:rPr>
              <a:t>muslos</a:t>
            </a:r>
            <a:r>
              <a:rPr lang="en-US" sz="2000" dirty="0">
                <a:solidFill>
                  <a:schemeClr val="dk1"/>
                </a:solidFill>
                <a:latin typeface="Gotham Book" panose="02000604040000020004" pitchFamily="50" charset="0"/>
              </a:rPr>
              <a:t> y </a:t>
            </a:r>
            <a:r>
              <a:rPr lang="en-US" sz="2000" dirty="0" err="1">
                <a:solidFill>
                  <a:schemeClr val="dk1"/>
                </a:solidFill>
                <a:latin typeface="Gotham Book" panose="02000604040000020004" pitchFamily="50" charset="0"/>
              </a:rPr>
              <a:t>hombros</a:t>
            </a:r>
            <a:r>
              <a:rPr lang="en-US" sz="2000" dirty="0">
                <a:solidFill>
                  <a:schemeClr val="dk1"/>
                </a:solidFill>
                <a:latin typeface="Gotham Book" panose="02000604040000020004" pitchFamily="50" charset="0"/>
              </a:rPr>
              <a:t>.</a:t>
            </a:r>
            <a:endParaRPr sz="2000" dirty="0">
              <a:solidFill>
                <a:schemeClr val="dk1"/>
              </a:solidFill>
              <a:latin typeface="Gotham Book" panose="02000604040000020004" pitchFamily="50" charset="0"/>
              <a:ea typeface="Arial"/>
              <a:cs typeface="Arial"/>
              <a:sym typeface="Arial"/>
            </a:endParaRPr>
          </a:p>
        </p:txBody>
      </p:sp>
      <p:pic>
        <p:nvPicPr>
          <p:cNvPr id="520" name="Google Shape;520;p32"/>
          <p:cNvPicPr preferRelativeResize="0"/>
          <p:nvPr/>
        </p:nvPicPr>
        <p:blipFill rotWithShape="1">
          <a:blip r:embed="rId4">
            <a:alphaModFix/>
          </a:blip>
          <a:srcRect b="4364"/>
          <a:stretch/>
        </p:blipFill>
        <p:spPr>
          <a:xfrm>
            <a:off x="1267358" y="1502229"/>
            <a:ext cx="5044358" cy="5147859"/>
          </a:xfrm>
          <a:prstGeom prst="rect">
            <a:avLst/>
          </a:prstGeom>
          <a:noFill/>
          <a:ln>
            <a:noFill/>
          </a:ln>
        </p:spPr>
      </p:pic>
      <p:sp>
        <p:nvSpPr>
          <p:cNvPr id="521" name="Google Shape;52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sp>
        <p:nvSpPr>
          <p:cNvPr id="522" name="Google Shape;522;p32"/>
          <p:cNvSpPr txBox="1"/>
          <p:nvPr/>
        </p:nvSpPr>
        <p:spPr>
          <a:xfrm>
            <a:off x="980100" y="2505500"/>
            <a:ext cx="1263000" cy="566100"/>
          </a:xfrm>
          <a:prstGeom prst="rect">
            <a:avLst/>
          </a:prstGeom>
          <a:solidFill>
            <a:srgbClr val="ECECE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1"/>
                </a:solidFill>
                <a:latin typeface="Calibri"/>
                <a:ea typeface="Calibri"/>
                <a:cs typeface="Calibri"/>
                <a:sym typeface="Calibri"/>
              </a:rPr>
              <a:t>El cinturón de hombro está entre el hombro y el cuello</a:t>
            </a:r>
            <a:endParaRPr sz="1100">
              <a:solidFill>
                <a:schemeClr val="dk1"/>
              </a:solidFill>
              <a:latin typeface="Calibri"/>
              <a:ea typeface="Calibri"/>
              <a:cs typeface="Calibri"/>
              <a:sym typeface="Calibri"/>
            </a:endParaRPr>
          </a:p>
        </p:txBody>
      </p:sp>
      <p:sp>
        <p:nvSpPr>
          <p:cNvPr id="523" name="Google Shape;523;p32"/>
          <p:cNvSpPr txBox="1"/>
          <p:nvPr/>
        </p:nvSpPr>
        <p:spPr>
          <a:xfrm>
            <a:off x="3658700" y="2664800"/>
            <a:ext cx="1263000" cy="566100"/>
          </a:xfrm>
          <a:prstGeom prst="rect">
            <a:avLst/>
          </a:prstGeom>
          <a:solidFill>
            <a:srgbClr val="ECECEC"/>
          </a:solid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1"/>
                </a:solidFill>
                <a:latin typeface="Calibri"/>
                <a:ea typeface="Calibri"/>
                <a:cs typeface="Calibri"/>
                <a:sym typeface="Calibri"/>
              </a:rPr>
              <a:t>El cinturón cruza por el medio del pecho</a:t>
            </a:r>
            <a:endParaRPr sz="1100">
              <a:solidFill>
                <a:schemeClr val="dk1"/>
              </a:solidFill>
              <a:latin typeface="Calibri"/>
              <a:ea typeface="Calibri"/>
              <a:cs typeface="Calibri"/>
              <a:sym typeface="Calibri"/>
            </a:endParaRPr>
          </a:p>
        </p:txBody>
      </p:sp>
      <p:sp>
        <p:nvSpPr>
          <p:cNvPr id="524" name="Google Shape;524;p32"/>
          <p:cNvSpPr txBox="1"/>
          <p:nvPr/>
        </p:nvSpPr>
        <p:spPr>
          <a:xfrm>
            <a:off x="4031950" y="4266225"/>
            <a:ext cx="1683000" cy="544500"/>
          </a:xfrm>
          <a:prstGeom prst="rect">
            <a:avLst/>
          </a:prstGeom>
          <a:solidFill>
            <a:srgbClr val="ECECEC"/>
          </a:solid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1"/>
                </a:solidFill>
                <a:latin typeface="Calibri"/>
                <a:ea typeface="Calibri"/>
                <a:cs typeface="Calibri"/>
                <a:sym typeface="Calibri"/>
              </a:rPr>
              <a:t>El cinturón subabdominal se apoya en la parte superior de los muslos</a:t>
            </a:r>
            <a:endParaRPr sz="1100">
              <a:solidFill>
                <a:schemeClr val="dk1"/>
              </a:solidFill>
              <a:latin typeface="Calibri"/>
              <a:ea typeface="Calibri"/>
              <a:cs typeface="Calibri"/>
              <a:sym typeface="Calibri"/>
            </a:endParaRPr>
          </a:p>
        </p:txBody>
      </p:sp>
      <p:sp>
        <p:nvSpPr>
          <p:cNvPr id="525" name="Google Shape;525;p32"/>
          <p:cNvSpPr txBox="1"/>
          <p:nvPr/>
        </p:nvSpPr>
        <p:spPr>
          <a:xfrm>
            <a:off x="3998000" y="5107600"/>
            <a:ext cx="1537500" cy="752400"/>
          </a:xfrm>
          <a:prstGeom prst="rect">
            <a:avLst/>
          </a:prstGeom>
          <a:solidFill>
            <a:srgbClr val="ECECEC"/>
          </a:solid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1"/>
                </a:solidFill>
                <a:latin typeface="Calibri"/>
                <a:ea typeface="Calibri"/>
                <a:cs typeface="Calibri"/>
                <a:sym typeface="Calibri"/>
              </a:rPr>
              <a:t>Dobla las rodillas cómodamente sobre el borde del asiento sin encorvarse</a:t>
            </a:r>
            <a:endParaRPr sz="1100">
              <a:solidFill>
                <a:schemeClr val="dk1"/>
              </a:solidFill>
              <a:latin typeface="Calibri"/>
              <a:ea typeface="Calibri"/>
              <a:cs typeface="Calibri"/>
              <a:sym typeface="Calibri"/>
            </a:endParaRPr>
          </a:p>
        </p:txBody>
      </p:sp>
      <p:sp>
        <p:nvSpPr>
          <p:cNvPr id="526" name="Google Shape;526;p32"/>
          <p:cNvSpPr txBox="1"/>
          <p:nvPr/>
        </p:nvSpPr>
        <p:spPr>
          <a:xfrm>
            <a:off x="1223850" y="5860000"/>
            <a:ext cx="1088400" cy="717900"/>
          </a:xfrm>
          <a:prstGeom prst="rect">
            <a:avLst/>
          </a:prstGeom>
          <a:solidFill>
            <a:srgbClr val="ECECEC"/>
          </a:solid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1"/>
                </a:solidFill>
                <a:latin typeface="Calibri"/>
                <a:ea typeface="Calibri"/>
                <a:cs typeface="Calibri"/>
                <a:sym typeface="Calibri"/>
              </a:rPr>
              <a:t>Los pies descansan sobre el piso</a:t>
            </a:r>
            <a:endParaRPr sz="11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33"/>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532" name="Google Shape;532;p33"/>
          <p:cNvSpPr txBox="1">
            <a:spLocks noGrp="1"/>
          </p:cNvSpPr>
          <p:nvPr>
            <p:ph type="ctrTitle"/>
          </p:nvPr>
        </p:nvSpPr>
        <p:spPr>
          <a:xfrm>
            <a:off x="276296" y="206481"/>
            <a:ext cx="11294400" cy="129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ld" pitchFamily="50" charset="0"/>
                <a:ea typeface="Arial"/>
                <a:cs typeface="Arial"/>
                <a:sym typeface="Arial"/>
              </a:rPr>
              <a:t>Precauciones</a:t>
            </a:r>
            <a:r>
              <a:rPr lang="en-US" sz="4000" dirty="0">
                <a:solidFill>
                  <a:srgbClr val="0C1B55"/>
                </a:solidFill>
                <a:latin typeface="Gotham Bold" pitchFamily="50" charset="0"/>
                <a:ea typeface="Arial"/>
                <a:cs typeface="Arial"/>
                <a:sym typeface="Arial"/>
              </a:rPr>
              <a:t> al </a:t>
            </a:r>
            <a:r>
              <a:rPr lang="en-US" sz="4000" dirty="0" err="1">
                <a:solidFill>
                  <a:srgbClr val="0C1B55"/>
                </a:solidFill>
                <a:latin typeface="Gotham Bold" pitchFamily="50" charset="0"/>
                <a:ea typeface="Arial"/>
                <a:cs typeface="Arial"/>
                <a:sym typeface="Arial"/>
              </a:rPr>
              <a:t>transportar</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niños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vencimiento</a:t>
            </a:r>
            <a:r>
              <a:rPr lang="en-US" sz="4000" dirty="0">
                <a:solidFill>
                  <a:srgbClr val="0C1B55"/>
                </a:solidFill>
                <a:latin typeface="Gotham Bold" pitchFamily="50" charset="0"/>
                <a:ea typeface="Arial"/>
                <a:cs typeface="Arial"/>
                <a:sym typeface="Arial"/>
              </a:rPr>
              <a:t> de la </a:t>
            </a:r>
            <a:r>
              <a:rPr lang="en-US" sz="4000" dirty="0" err="1">
                <a:solidFill>
                  <a:srgbClr val="0C1B55"/>
                </a:solidFill>
                <a:latin typeface="Gotham Bold" pitchFamily="50" charset="0"/>
                <a:ea typeface="Arial"/>
                <a:cs typeface="Arial"/>
                <a:sym typeface="Arial"/>
              </a:rPr>
              <a:t>silla</a:t>
            </a:r>
            <a:r>
              <a:rPr lang="en-US" sz="4000" dirty="0">
                <a:solidFill>
                  <a:srgbClr val="0C1B55"/>
                </a:solidFill>
                <a:latin typeface="Gotham Bold" pitchFamily="50" charset="0"/>
                <a:ea typeface="Arial"/>
                <a:cs typeface="Arial"/>
                <a:sym typeface="Arial"/>
              </a:rPr>
              <a:t> de auto</a:t>
            </a:r>
            <a:endParaRPr dirty="0">
              <a:latin typeface="Gotham Bold" pitchFamily="50" charset="0"/>
            </a:endParaRPr>
          </a:p>
        </p:txBody>
      </p:sp>
      <p:pic>
        <p:nvPicPr>
          <p:cNvPr id="533" name="Google Shape;533;p33" descr="Diagram&#10;&#10;Description automatically generated"/>
          <p:cNvPicPr preferRelativeResize="0"/>
          <p:nvPr/>
        </p:nvPicPr>
        <p:blipFill rotWithShape="1">
          <a:blip r:embed="rId4">
            <a:alphaModFix/>
          </a:blip>
          <a:srcRect/>
          <a:stretch/>
        </p:blipFill>
        <p:spPr>
          <a:xfrm>
            <a:off x="2550740" y="1708710"/>
            <a:ext cx="7090520" cy="4712824"/>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534" name="Google Shape;53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sp>
        <p:nvSpPr>
          <p:cNvPr id="535" name="Google Shape;535;p33"/>
          <p:cNvSpPr txBox="1"/>
          <p:nvPr/>
        </p:nvSpPr>
        <p:spPr>
          <a:xfrm>
            <a:off x="3333750" y="2374350"/>
            <a:ext cx="1918800" cy="635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b="1">
                <a:solidFill>
                  <a:schemeClr val="dk1"/>
                </a:solidFill>
                <a:latin typeface="Calibri"/>
                <a:ea typeface="Calibri"/>
                <a:cs typeface="Calibri"/>
                <a:sym typeface="Calibri"/>
              </a:rPr>
              <a:t>Innovación y estándares mejorados</a:t>
            </a:r>
            <a:endParaRPr sz="1200" b="1">
              <a:solidFill>
                <a:schemeClr val="dk1"/>
              </a:solidFill>
              <a:latin typeface="Calibri"/>
              <a:ea typeface="Calibri"/>
              <a:cs typeface="Calibri"/>
              <a:sym typeface="Calibri"/>
            </a:endParaRPr>
          </a:p>
        </p:txBody>
      </p:sp>
      <p:sp>
        <p:nvSpPr>
          <p:cNvPr id="536" name="Google Shape;536;p33"/>
          <p:cNvSpPr txBox="1"/>
          <p:nvPr/>
        </p:nvSpPr>
        <p:spPr>
          <a:xfrm>
            <a:off x="2650975" y="1774425"/>
            <a:ext cx="2415300" cy="635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600" b="1">
                <a:solidFill>
                  <a:schemeClr val="dk1"/>
                </a:solidFill>
                <a:latin typeface="Calibri"/>
                <a:ea typeface="Calibri"/>
                <a:cs typeface="Calibri"/>
                <a:sym typeface="Calibri"/>
              </a:rPr>
              <a:t>Razones porque la silla de auto se vence</a:t>
            </a:r>
            <a:endParaRPr sz="1600" b="1">
              <a:solidFill>
                <a:schemeClr val="dk1"/>
              </a:solidFill>
              <a:latin typeface="Calibri"/>
              <a:ea typeface="Calibri"/>
              <a:cs typeface="Calibri"/>
              <a:sym typeface="Calibri"/>
            </a:endParaRPr>
          </a:p>
        </p:txBody>
      </p:sp>
      <p:sp>
        <p:nvSpPr>
          <p:cNvPr id="537" name="Google Shape;537;p33"/>
          <p:cNvSpPr txBox="1"/>
          <p:nvPr/>
        </p:nvSpPr>
        <p:spPr>
          <a:xfrm>
            <a:off x="5364650" y="1774425"/>
            <a:ext cx="1634100" cy="470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b="1">
                <a:solidFill>
                  <a:schemeClr val="dk1"/>
                </a:solidFill>
                <a:latin typeface="Calibri"/>
                <a:ea typeface="Calibri"/>
                <a:cs typeface="Calibri"/>
                <a:sym typeface="Calibri"/>
              </a:rPr>
              <a:t>Uso y desgaste</a:t>
            </a:r>
            <a:endParaRPr sz="1200" b="1">
              <a:solidFill>
                <a:schemeClr val="dk1"/>
              </a:solidFill>
              <a:latin typeface="Calibri"/>
              <a:ea typeface="Calibri"/>
              <a:cs typeface="Calibri"/>
              <a:sym typeface="Calibri"/>
            </a:endParaRPr>
          </a:p>
        </p:txBody>
      </p:sp>
      <p:sp>
        <p:nvSpPr>
          <p:cNvPr id="538" name="Google Shape;538;p33"/>
          <p:cNvSpPr txBox="1"/>
          <p:nvPr/>
        </p:nvSpPr>
        <p:spPr>
          <a:xfrm>
            <a:off x="7615300" y="2456850"/>
            <a:ext cx="1634100" cy="470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b="1">
                <a:solidFill>
                  <a:schemeClr val="dk1"/>
                </a:solidFill>
                <a:latin typeface="Calibri"/>
                <a:ea typeface="Calibri"/>
                <a:cs typeface="Calibri"/>
                <a:sym typeface="Calibri"/>
              </a:rPr>
              <a:t>Utilidad comprobada con seguridad</a:t>
            </a:r>
            <a:endParaRPr sz="1200" b="1">
              <a:solidFill>
                <a:schemeClr val="dk1"/>
              </a:solidFill>
              <a:latin typeface="Calibri"/>
              <a:ea typeface="Calibri"/>
              <a:cs typeface="Calibri"/>
              <a:sym typeface="Calibri"/>
            </a:endParaRPr>
          </a:p>
        </p:txBody>
      </p:sp>
      <p:sp>
        <p:nvSpPr>
          <p:cNvPr id="539" name="Google Shape;539;p33"/>
          <p:cNvSpPr txBox="1"/>
          <p:nvPr/>
        </p:nvSpPr>
        <p:spPr>
          <a:xfrm>
            <a:off x="5613864" y="1774425"/>
            <a:ext cx="1634100" cy="470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b="1">
                <a:solidFill>
                  <a:schemeClr val="dk1"/>
                </a:solidFill>
                <a:latin typeface="Calibri"/>
                <a:ea typeface="Calibri"/>
                <a:cs typeface="Calibri"/>
                <a:sym typeface="Calibri"/>
              </a:rPr>
              <a:t>Uso y desgaste</a:t>
            </a:r>
            <a:endParaRPr sz="1200" b="1">
              <a:solidFill>
                <a:schemeClr val="dk1"/>
              </a:solidFill>
              <a:latin typeface="Calibri"/>
              <a:ea typeface="Calibri"/>
              <a:cs typeface="Calibri"/>
              <a:sym typeface="Calibri"/>
            </a:endParaRPr>
          </a:p>
        </p:txBody>
      </p:sp>
      <p:sp>
        <p:nvSpPr>
          <p:cNvPr id="540" name="Google Shape;540;p33"/>
          <p:cNvSpPr txBox="1"/>
          <p:nvPr/>
        </p:nvSpPr>
        <p:spPr>
          <a:xfrm>
            <a:off x="3099625" y="4487750"/>
            <a:ext cx="1738800" cy="365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b="1">
                <a:solidFill>
                  <a:schemeClr val="dk1"/>
                </a:solidFill>
                <a:latin typeface="Calibri"/>
                <a:ea typeface="Calibri"/>
                <a:cs typeface="Calibri"/>
                <a:sym typeface="Calibri"/>
              </a:rPr>
              <a:t>Retiro</a:t>
            </a:r>
            <a:endParaRPr sz="1200" b="1">
              <a:solidFill>
                <a:schemeClr val="dk1"/>
              </a:solidFill>
              <a:latin typeface="Calibri"/>
              <a:ea typeface="Calibri"/>
              <a:cs typeface="Calibri"/>
              <a:sym typeface="Calibri"/>
            </a:endParaRPr>
          </a:p>
        </p:txBody>
      </p:sp>
      <p:sp>
        <p:nvSpPr>
          <p:cNvPr id="541" name="Google Shape;541;p33"/>
          <p:cNvSpPr txBox="1"/>
          <p:nvPr/>
        </p:nvSpPr>
        <p:spPr>
          <a:xfrm>
            <a:off x="7709750" y="4344475"/>
            <a:ext cx="1691100" cy="470100"/>
          </a:xfrm>
          <a:prstGeom prst="rect">
            <a:avLst/>
          </a:prstGeom>
          <a:solidFill>
            <a:srgbClr val="69C3D4"/>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b="1">
                <a:solidFill>
                  <a:schemeClr val="dk1"/>
                </a:solidFill>
                <a:latin typeface="Calibri"/>
                <a:ea typeface="Calibri"/>
                <a:cs typeface="Calibri"/>
                <a:sym typeface="Calibri"/>
              </a:rPr>
              <a:t>Reemplazo de partes</a:t>
            </a:r>
            <a:endParaRPr sz="1200" b="1">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34"/>
          <p:cNvPicPr preferRelativeResize="0"/>
          <p:nvPr/>
        </p:nvPicPr>
        <p:blipFill rotWithShape="1">
          <a:blip r:embed="rId3">
            <a:alphaModFix/>
          </a:blip>
          <a:srcRect/>
          <a:stretch/>
        </p:blipFill>
        <p:spPr>
          <a:xfrm>
            <a:off x="0" y="-206480"/>
            <a:ext cx="12192000" cy="6857999"/>
          </a:xfrm>
          <a:prstGeom prst="rect">
            <a:avLst/>
          </a:prstGeom>
          <a:noFill/>
          <a:ln>
            <a:noFill/>
          </a:ln>
        </p:spPr>
      </p:pic>
      <p:sp>
        <p:nvSpPr>
          <p:cNvPr id="547" name="Google Shape;547;p34"/>
          <p:cNvSpPr txBox="1">
            <a:spLocks noGrp="1"/>
          </p:cNvSpPr>
          <p:nvPr>
            <p:ph type="ctrTitle"/>
          </p:nvPr>
        </p:nvSpPr>
        <p:spPr>
          <a:xfrm>
            <a:off x="276296" y="206481"/>
            <a:ext cx="11294378" cy="129574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C1B55"/>
              </a:buClr>
              <a:buSzPts val="4000"/>
              <a:buFont typeface="Arial"/>
              <a:buNone/>
            </a:pPr>
            <a:r>
              <a:rPr lang="en-US" sz="4000" dirty="0" err="1">
                <a:solidFill>
                  <a:srgbClr val="0C1B55"/>
                </a:solidFill>
                <a:latin typeface="Gotham Bold" pitchFamily="50" charset="0"/>
                <a:ea typeface="Arial"/>
                <a:cs typeface="Arial"/>
                <a:sym typeface="Arial"/>
              </a:rPr>
              <a:t>Precauciones</a:t>
            </a:r>
            <a:r>
              <a:rPr lang="en-US" sz="4000" dirty="0">
                <a:solidFill>
                  <a:srgbClr val="0C1B55"/>
                </a:solidFill>
                <a:latin typeface="Gotham Bold" pitchFamily="50" charset="0"/>
                <a:ea typeface="Arial"/>
                <a:cs typeface="Arial"/>
                <a:sym typeface="Arial"/>
              </a:rPr>
              <a:t> al </a:t>
            </a:r>
            <a:r>
              <a:rPr lang="en-US" sz="4000" dirty="0" err="1">
                <a:solidFill>
                  <a:srgbClr val="0C1B55"/>
                </a:solidFill>
                <a:latin typeface="Gotham Bold" pitchFamily="50" charset="0"/>
                <a:ea typeface="Arial"/>
                <a:cs typeface="Arial"/>
                <a:sym typeface="Arial"/>
              </a:rPr>
              <a:t>transportar</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niños</a:t>
            </a:r>
            <a:r>
              <a:rPr lang="en-US" sz="4000" dirty="0">
                <a:solidFill>
                  <a:srgbClr val="0C1B55"/>
                </a:solidFill>
                <a:latin typeface="Gotham Bold" pitchFamily="50" charset="0"/>
                <a:ea typeface="Arial"/>
                <a:cs typeface="Arial"/>
                <a:sym typeface="Arial"/>
              </a:rPr>
              <a:t>: </a:t>
            </a:r>
            <a:r>
              <a:rPr lang="en-US" sz="4000" dirty="0" err="1">
                <a:solidFill>
                  <a:srgbClr val="0C1B55"/>
                </a:solidFill>
                <a:latin typeface="Gotham Bold" pitchFamily="50" charset="0"/>
                <a:ea typeface="Arial"/>
                <a:cs typeface="Arial"/>
                <a:sym typeface="Arial"/>
              </a:rPr>
              <a:t>vencimiento</a:t>
            </a:r>
            <a:r>
              <a:rPr lang="en-US" sz="4000" dirty="0">
                <a:solidFill>
                  <a:srgbClr val="0C1B55"/>
                </a:solidFill>
                <a:latin typeface="Gotham Bold" pitchFamily="50" charset="0"/>
                <a:ea typeface="Arial"/>
                <a:cs typeface="Arial"/>
                <a:sym typeface="Arial"/>
              </a:rPr>
              <a:t> de la </a:t>
            </a:r>
            <a:r>
              <a:rPr lang="en-US" sz="4000" dirty="0" err="1">
                <a:solidFill>
                  <a:srgbClr val="0C1B55"/>
                </a:solidFill>
                <a:latin typeface="Gotham Bold" pitchFamily="50" charset="0"/>
                <a:ea typeface="Arial"/>
                <a:cs typeface="Arial"/>
                <a:sym typeface="Arial"/>
              </a:rPr>
              <a:t>silla</a:t>
            </a:r>
            <a:r>
              <a:rPr lang="en-US" sz="4000" dirty="0">
                <a:solidFill>
                  <a:srgbClr val="0C1B55"/>
                </a:solidFill>
                <a:latin typeface="Gotham Bold" pitchFamily="50" charset="0"/>
                <a:ea typeface="Arial"/>
                <a:cs typeface="Arial"/>
                <a:sym typeface="Arial"/>
              </a:rPr>
              <a:t> de auto</a:t>
            </a:r>
            <a:endParaRPr dirty="0">
              <a:latin typeface="Gotham Bold" pitchFamily="50" charset="0"/>
            </a:endParaRPr>
          </a:p>
        </p:txBody>
      </p:sp>
      <p:pic>
        <p:nvPicPr>
          <p:cNvPr id="548" name="Google Shape;548;p34" descr="Text&#10;&#10;Description automatically generated"/>
          <p:cNvPicPr preferRelativeResize="0"/>
          <p:nvPr/>
        </p:nvPicPr>
        <p:blipFill rotWithShape="1">
          <a:blip r:embed="rId4">
            <a:alphaModFix/>
          </a:blip>
          <a:srcRect l="12330" r="11163" b="23656"/>
          <a:stretch/>
        </p:blipFill>
        <p:spPr>
          <a:xfrm>
            <a:off x="1061356" y="2057400"/>
            <a:ext cx="5002731" cy="251460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549" name="Google Shape;549;p34" descr="A picture containing text, weapon&#10;&#10;Description automatically generated"/>
          <p:cNvPicPr preferRelativeResize="0"/>
          <p:nvPr/>
        </p:nvPicPr>
        <p:blipFill rotWithShape="1">
          <a:blip r:embed="rId5">
            <a:alphaModFix/>
          </a:blip>
          <a:srcRect l="9933" t="29253" r="14024" b="10264"/>
          <a:stretch/>
        </p:blipFill>
        <p:spPr>
          <a:xfrm>
            <a:off x="6441906" y="2057400"/>
            <a:ext cx="4758648" cy="251460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550" name="Google Shape;55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551" name="Google Shape;551;p34"/>
          <p:cNvSpPr txBox="1"/>
          <p:nvPr/>
        </p:nvSpPr>
        <p:spPr>
          <a:xfrm>
            <a:off x="1497775" y="2311425"/>
            <a:ext cx="3816900" cy="1822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200" dirty="0" err="1">
                <a:solidFill>
                  <a:schemeClr val="dk1"/>
                </a:solidFill>
                <a:latin typeface="Calibri"/>
                <a:ea typeface="Calibri"/>
                <a:cs typeface="Calibri"/>
                <a:sym typeface="Calibri"/>
              </a:rPr>
              <a:t>Hecho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Fabriqué</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2015-03-20</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año|mes|día</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année|mois|jour</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Nombre/Nom Maestro</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dirty="0" err="1">
                <a:solidFill>
                  <a:schemeClr val="dk1"/>
                </a:solidFill>
                <a:latin typeface="Calibri"/>
                <a:ea typeface="Calibri"/>
                <a:cs typeface="Calibri"/>
                <a:sym typeface="Calibri"/>
              </a:rPr>
              <a:t>Modelo</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modèle</a:t>
            </a:r>
            <a:r>
              <a:rPr lang="en-US" sz="1200" dirty="0">
                <a:solidFill>
                  <a:schemeClr val="dk1"/>
                </a:solidFill>
                <a:latin typeface="Calibri"/>
                <a:ea typeface="Calibri"/>
                <a:cs typeface="Calibri"/>
                <a:sym typeface="Calibri"/>
              </a:rPr>
              <a:t> 3102198 PQ 2</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dirty="0" err="1">
                <a:solidFill>
                  <a:schemeClr val="dk1"/>
                </a:solidFill>
                <a:latin typeface="Calibri"/>
                <a:ea typeface="Calibri"/>
                <a:cs typeface="Calibri"/>
                <a:sym typeface="Calibri"/>
              </a:rPr>
              <a:t>Fabricado</a:t>
            </a:r>
            <a:r>
              <a:rPr lang="en-US" sz="1200" dirty="0">
                <a:solidFill>
                  <a:schemeClr val="dk1"/>
                </a:solidFill>
                <a:latin typeface="Calibri"/>
                <a:ea typeface="Calibri"/>
                <a:cs typeface="Calibri"/>
                <a:sym typeface="Calibri"/>
              </a:rPr>
              <a:t> En/</a:t>
            </a:r>
            <a:r>
              <a:rPr lang="en-US" sz="1200" dirty="0" err="1">
                <a:solidFill>
                  <a:schemeClr val="dk1"/>
                </a:solidFill>
                <a:latin typeface="Calibri"/>
                <a:ea typeface="Calibri"/>
                <a:cs typeface="Calibri"/>
                <a:sym typeface="Calibri"/>
              </a:rPr>
              <a:t>fabriqué</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USA</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dirty="0" err="1">
                <a:solidFill>
                  <a:schemeClr val="dk1"/>
                </a:solidFill>
                <a:latin typeface="Calibri"/>
                <a:ea typeface="Calibri"/>
                <a:cs typeface="Calibri"/>
                <a:sym typeface="Calibri"/>
              </a:rPr>
              <a:t>Expira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/Expire le 2021-03-18</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552" name="Google Shape;552;p34"/>
          <p:cNvSpPr txBox="1"/>
          <p:nvPr/>
        </p:nvSpPr>
        <p:spPr>
          <a:xfrm>
            <a:off x="6957400" y="2712550"/>
            <a:ext cx="3327000" cy="1256100"/>
          </a:xfrm>
          <a:prstGeom prst="rect">
            <a:avLst/>
          </a:prstGeom>
          <a:solidFill>
            <a:srgbClr val="ECECEC"/>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MODELO: KEYFIT MCODE: 10840</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MODELO NO. 04 060414 760 070</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SERIE NO. 11 11 29 0333</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FABRICADO EN: NOV 2011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USAR HASTA: </a:t>
            </a:r>
            <a:r>
              <a:rPr lang="en-US" sz="1200" dirty="0">
                <a:solidFill>
                  <a:schemeClr val="dk1"/>
                </a:solidFill>
                <a:latin typeface="Calibri"/>
                <a:ea typeface="Calibri"/>
                <a:cs typeface="Calibri"/>
                <a:sym typeface="Calibri"/>
              </a:rPr>
              <a:t>NOV 2017</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ARTSANA USA, INC. LANCASTER, PA 17601</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553" name="Google Shape;553;p34"/>
          <p:cNvSpPr txBox="1"/>
          <p:nvPr/>
        </p:nvSpPr>
        <p:spPr>
          <a:xfrm rot="-5400000">
            <a:off x="9866775" y="3074900"/>
            <a:ext cx="1214700" cy="517800"/>
          </a:xfrm>
          <a:prstGeom prst="rect">
            <a:avLst/>
          </a:prstGeom>
          <a:solidFill>
            <a:srgbClr val="ECECEC"/>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US Patent #7597396</a:t>
            </a:r>
            <a:endParaRPr sz="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Made in CHINA</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US" sz="900">
                <a:solidFill>
                  <a:schemeClr val="dk1"/>
                </a:solidFill>
                <a:latin typeface="Calibri"/>
                <a:ea typeface="Calibri"/>
                <a:cs typeface="Calibri"/>
                <a:sym typeface="Calibri"/>
              </a:rPr>
              <a:t>20017-02</a:t>
            </a:r>
            <a:endParaRPr sz="9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621680" y="2546441"/>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err="1">
                <a:solidFill>
                  <a:schemeClr val="bg1"/>
                </a:solidFill>
                <a:latin typeface="Gotham Bold" pitchFamily="50" charset="0"/>
                <a:ea typeface="Arial"/>
                <a:cs typeface="Arial"/>
                <a:sym typeface="Arial"/>
              </a:rPr>
              <a:t>Oportunidades</a:t>
            </a:r>
            <a:r>
              <a:rPr lang="en-US" b="1" dirty="0">
                <a:solidFill>
                  <a:schemeClr val="bg1"/>
                </a:solidFill>
                <a:latin typeface="Gotham Bold" pitchFamily="50" charset="0"/>
                <a:ea typeface="Arial"/>
                <a:cs typeface="Arial"/>
                <a:sym typeface="Arial"/>
              </a:rPr>
              <a:t> de </a:t>
            </a:r>
            <a:r>
              <a:rPr lang="en-US" b="1" dirty="0" err="1">
                <a:solidFill>
                  <a:schemeClr val="bg1"/>
                </a:solidFill>
                <a:latin typeface="Gotham Bold" pitchFamily="50" charset="0"/>
                <a:ea typeface="Arial"/>
                <a:cs typeface="Arial"/>
                <a:sym typeface="Arial"/>
              </a:rPr>
              <a:t>capacitación</a:t>
            </a:r>
            <a:br>
              <a:rPr lang="en-US" b="1" dirty="0">
                <a:solidFill>
                  <a:srgbClr val="4C81C0"/>
                </a:solidFill>
                <a:latin typeface="Arial"/>
                <a:ea typeface="Arial"/>
                <a:cs typeface="Arial"/>
                <a:sym typeface="Arial"/>
              </a:rPr>
            </a:br>
            <a:br>
              <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166981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pic>
        <p:nvPicPr>
          <p:cNvPr id="8" name="Picture 7" descr="Diagram">
            <a:extLst>
              <a:ext uri="{FF2B5EF4-FFF2-40B4-BE49-F238E27FC236}">
                <a16:creationId xmlns:a16="http://schemas.microsoft.com/office/drawing/2014/main" id="{760E5AA4-1386-48BF-A727-358B9D940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992" y="-162305"/>
            <a:ext cx="7757491" cy="6937279"/>
          </a:xfrm>
          <a:prstGeom prst="rect">
            <a:avLst/>
          </a:prstGeom>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2842" y="685984"/>
            <a:ext cx="11294378" cy="854876"/>
          </a:xfrm>
        </p:spPr>
        <p:txBody>
          <a:bodyPr>
            <a:noAutofit/>
          </a:bodyPr>
          <a:lstStyle/>
          <a:p>
            <a:pPr algn="l"/>
            <a:r>
              <a:rPr lang="en-US" sz="4000" dirty="0">
                <a:solidFill>
                  <a:srgbClr val="0C1B55"/>
                </a:solidFill>
                <a:latin typeface="Gotham Bold" pitchFamily="50" charset="0"/>
                <a:cs typeface="Calibri" panose="020F0502020204030204" pitchFamily="34" charset="0"/>
              </a:rPr>
              <a:t>Resource </a:t>
            </a:r>
            <a:br>
              <a:rPr lang="en-US" sz="4000" dirty="0">
                <a:solidFill>
                  <a:srgbClr val="0C1B55"/>
                </a:solidFill>
                <a:latin typeface="Gotham Bold" pitchFamily="50" charset="0"/>
                <a:cs typeface="Calibri" panose="020F0502020204030204" pitchFamily="34" charset="0"/>
              </a:rPr>
            </a:br>
            <a:r>
              <a:rPr lang="en-US" sz="4000" dirty="0">
                <a:solidFill>
                  <a:srgbClr val="0C1B55"/>
                </a:solidFill>
                <a:latin typeface="Gotham Bold" pitchFamily="50" charset="0"/>
                <a:cs typeface="Calibri" panose="020F0502020204030204" pitchFamily="34" charset="0"/>
              </a:rPr>
              <a:t>Centers</a:t>
            </a:r>
          </a:p>
        </p:txBody>
      </p:sp>
      <p:sp>
        <p:nvSpPr>
          <p:cNvPr id="3" name="Google Shape;1431;p91">
            <a:extLst>
              <a:ext uri="{FF2B5EF4-FFF2-40B4-BE49-F238E27FC236}">
                <a16:creationId xmlns:a16="http://schemas.microsoft.com/office/drawing/2014/main" id="{8A77E7CD-7749-5A42-3105-7C2C1378DF16}"/>
              </a:ext>
            </a:extLst>
          </p:cNvPr>
          <p:cNvSpPr txBox="1"/>
          <p:nvPr/>
        </p:nvSpPr>
        <p:spPr>
          <a:xfrm>
            <a:off x="3476084" y="3261731"/>
            <a:ext cx="3125438" cy="300078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Central</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de Oriental</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de Kent</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a:t>
            </a:r>
            <a:r>
              <a:rPr lang="en-US" sz="1200" b="1" dirty="0">
                <a:solidFill>
                  <a:schemeClr val="dk1"/>
                </a:solidFill>
                <a:latin typeface="Gotham Book" panose="02000604040000020004" pitchFamily="50" charset="0"/>
                <a:ea typeface="Calibri"/>
                <a:cs typeface="Calibri"/>
                <a:sym typeface="Calibri"/>
              </a:rPr>
              <a:t> de </a:t>
            </a:r>
            <a:r>
              <a:rPr lang="en-US" sz="1200" b="1" dirty="0" err="1">
                <a:solidFill>
                  <a:schemeClr val="dk1"/>
                </a:solidFill>
                <a:latin typeface="Gotham Book" panose="02000604040000020004" pitchFamily="50" charset="0"/>
                <a:ea typeface="Calibri"/>
                <a:cs typeface="Calibri"/>
                <a:sym typeface="Calibri"/>
              </a:rPr>
              <a:t>Noreste</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de </a:t>
            </a:r>
            <a:r>
              <a:rPr lang="en-US" sz="1200" b="1" dirty="0" err="1">
                <a:solidFill>
                  <a:schemeClr val="dk1"/>
                </a:solidFill>
                <a:latin typeface="Gotham Book" panose="02000604040000020004" pitchFamily="50" charset="0"/>
                <a:ea typeface="Calibri"/>
                <a:cs typeface="Calibri"/>
                <a:sym typeface="Calibri"/>
              </a:rPr>
              <a:t>Noroeste</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a:t>
            </a:r>
            <a:r>
              <a:rPr lang="en-US" sz="1200" b="1" dirty="0" err="1">
                <a:solidFill>
                  <a:schemeClr val="dk1"/>
                </a:solidFill>
                <a:latin typeface="Gotham Book" panose="02000604040000020004" pitchFamily="50" charset="0"/>
                <a:ea typeface="Calibri"/>
                <a:cs typeface="Calibri"/>
                <a:sym typeface="Calibri"/>
              </a:rPr>
              <a:t>Sureste</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a:t>
            </a:r>
            <a:r>
              <a:rPr lang="en-US" sz="1200" b="1" dirty="0" err="1">
                <a:solidFill>
                  <a:schemeClr val="dk1"/>
                </a:solidFill>
                <a:latin typeface="Gotham Book" panose="02000604040000020004" pitchFamily="50" charset="0"/>
                <a:ea typeface="Calibri"/>
                <a:cs typeface="Calibri"/>
                <a:sym typeface="Calibri"/>
              </a:rPr>
              <a:t>Suroeste</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de la </a:t>
            </a:r>
            <a:r>
              <a:rPr lang="en-US" sz="1200" b="1" dirty="0" err="1">
                <a:solidFill>
                  <a:schemeClr val="dk1"/>
                </a:solidFill>
                <a:latin typeface="Gotham Book" panose="02000604040000020004" pitchFamily="50" charset="0"/>
                <a:ea typeface="Calibri"/>
                <a:cs typeface="Calibri"/>
                <a:sym typeface="Calibri"/>
              </a:rPr>
              <a:t>Península</a:t>
            </a:r>
            <a:r>
              <a:rPr lang="en-US" sz="1200" b="1" dirty="0">
                <a:solidFill>
                  <a:schemeClr val="dk1"/>
                </a:solidFill>
                <a:latin typeface="Gotham Book" panose="02000604040000020004" pitchFamily="50" charset="0"/>
                <a:ea typeface="Calibri"/>
                <a:cs typeface="Calibri"/>
                <a:sym typeface="Calibri"/>
              </a:rPr>
              <a:t> Superior </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de Wayne-Oakland-Macomb</a:t>
            </a:r>
            <a:endParaRPr sz="1200" b="1" dirty="0">
              <a:solidFill>
                <a:schemeClr val="dk1"/>
              </a:solidFill>
              <a:latin typeface="Gotham Book" panose="02000604040000020004" pitchFamily="50" charset="0"/>
              <a:ea typeface="Calibri"/>
              <a:cs typeface="Calibri"/>
              <a:sym typeface="Calibri"/>
            </a:endParaRPr>
          </a:p>
          <a:p>
            <a:pPr marL="0" marR="0" lvl="0" indent="0" algn="l" rtl="0">
              <a:spcBef>
                <a:spcPts val="600"/>
              </a:spcBef>
              <a:spcAft>
                <a:spcPts val="0"/>
              </a:spcAft>
              <a:buClr>
                <a:schemeClr val="dk1"/>
              </a:buClr>
              <a:buSzPts val="900"/>
              <a:buFont typeface="Calibri"/>
              <a:buNone/>
            </a:pPr>
            <a:r>
              <a:rPr lang="en-US" sz="1200" b="1" dirty="0">
                <a:solidFill>
                  <a:schemeClr val="dk1"/>
                </a:solidFill>
                <a:latin typeface="Gotham Book" panose="02000604040000020004" pitchFamily="50" charset="0"/>
                <a:ea typeface="Calibri"/>
                <a:cs typeface="Calibri"/>
                <a:sym typeface="Calibri"/>
              </a:rPr>
              <a:t>Centro de </a:t>
            </a:r>
            <a:r>
              <a:rPr lang="en-US" sz="1200" b="1" dirty="0" err="1">
                <a:solidFill>
                  <a:schemeClr val="dk1"/>
                </a:solidFill>
                <a:latin typeface="Gotham Book" panose="02000604040000020004" pitchFamily="50" charset="0"/>
                <a:ea typeface="Calibri"/>
                <a:cs typeface="Calibri"/>
                <a:sym typeface="Calibri"/>
              </a:rPr>
              <a:t>Recursos</a:t>
            </a:r>
            <a:r>
              <a:rPr lang="en-US" sz="1200" b="1" dirty="0">
                <a:solidFill>
                  <a:schemeClr val="dk1"/>
                </a:solidFill>
                <a:latin typeface="Gotham Book" panose="02000604040000020004" pitchFamily="50" charset="0"/>
                <a:ea typeface="Calibri"/>
                <a:cs typeface="Calibri"/>
                <a:sym typeface="Calibri"/>
              </a:rPr>
              <a:t> Occidental </a:t>
            </a:r>
            <a:endParaRPr sz="1200" b="1" dirty="0">
              <a:solidFill>
                <a:schemeClr val="dk1"/>
              </a:solidFill>
              <a:latin typeface="Gotham Book" panose="02000604040000020004" pitchFamily="50" charset="0"/>
              <a:ea typeface="Calibri"/>
              <a:cs typeface="Calibri"/>
              <a:sym typeface="Calibri"/>
            </a:endParaRPr>
          </a:p>
        </p:txBody>
      </p:sp>
      <p:sp>
        <p:nvSpPr>
          <p:cNvPr id="5" name="TextBox 4">
            <a:extLst>
              <a:ext uri="{FF2B5EF4-FFF2-40B4-BE49-F238E27FC236}">
                <a16:creationId xmlns:a16="http://schemas.microsoft.com/office/drawing/2014/main" id="{6993D0F1-F079-39BC-E5A8-9962775EA361}"/>
              </a:ext>
            </a:extLst>
          </p:cNvPr>
          <p:cNvSpPr txBox="1"/>
          <p:nvPr/>
        </p:nvSpPr>
        <p:spPr>
          <a:xfrm>
            <a:off x="395870" y="1754964"/>
            <a:ext cx="6205652" cy="646331"/>
          </a:xfrm>
          <a:prstGeom prst="rect">
            <a:avLst/>
          </a:prstGeom>
          <a:noFill/>
        </p:spPr>
        <p:txBody>
          <a:bodyPr wrap="square">
            <a:spAutoFit/>
          </a:bodyPr>
          <a:lstStyle/>
          <a:p>
            <a:pPr marL="0" marR="0" lvl="0" indent="0" algn="l" rtl="0">
              <a:spcBef>
                <a:spcPts val="0"/>
              </a:spcBef>
              <a:spcAft>
                <a:spcPts val="0"/>
              </a:spcAft>
              <a:buClr>
                <a:srgbClr val="0070C0"/>
              </a:buClr>
              <a:buSzPts val="1400"/>
              <a:buFont typeface="Calibri"/>
              <a:buNone/>
            </a:pPr>
            <a:r>
              <a:rPr lang="en-US" sz="1800" b="1" dirty="0" err="1">
                <a:solidFill>
                  <a:srgbClr val="0C1B55"/>
                </a:solidFill>
                <a:latin typeface="Gotham Book" panose="02000604040000020004" pitchFamily="50" charset="0"/>
                <a:ea typeface="Calibri"/>
                <a:cs typeface="Calibri"/>
                <a:sym typeface="Calibri"/>
              </a:rPr>
              <a:t>Línea</a:t>
            </a:r>
            <a:r>
              <a:rPr lang="en-US" sz="1800" b="1" dirty="0">
                <a:solidFill>
                  <a:srgbClr val="0C1B55"/>
                </a:solidFill>
                <a:latin typeface="Gotham Book" panose="02000604040000020004" pitchFamily="50" charset="0"/>
                <a:ea typeface="Calibri"/>
                <a:cs typeface="Calibri"/>
                <a:sym typeface="Calibri"/>
              </a:rPr>
              <a:t> </a:t>
            </a:r>
            <a:r>
              <a:rPr lang="en-US" sz="1800" b="1" dirty="0" err="1">
                <a:solidFill>
                  <a:srgbClr val="0C1B55"/>
                </a:solidFill>
                <a:latin typeface="Gotham Book" panose="02000604040000020004" pitchFamily="50" charset="0"/>
                <a:ea typeface="Calibri"/>
                <a:cs typeface="Calibri"/>
                <a:sym typeface="Calibri"/>
              </a:rPr>
              <a:t>Gratuita</a:t>
            </a:r>
            <a:r>
              <a:rPr lang="en-US" sz="1800" b="1" dirty="0">
                <a:solidFill>
                  <a:srgbClr val="0C1B55"/>
                </a:solidFill>
                <a:latin typeface="Gotham Book" panose="02000604040000020004" pitchFamily="50" charset="0"/>
                <a:ea typeface="Calibri"/>
                <a:cs typeface="Calibri"/>
                <a:sym typeface="Calibri"/>
              </a:rPr>
              <a:t>: 1.877.614.7328</a:t>
            </a:r>
            <a:endParaRPr lang="en-US" sz="2400" dirty="0">
              <a:solidFill>
                <a:srgbClr val="0C1B55"/>
              </a:solidFill>
              <a:latin typeface="Gotham Book" panose="02000604040000020004" pitchFamily="50" charset="0"/>
              <a:ea typeface="Calibri"/>
              <a:cs typeface="Calibri"/>
              <a:sym typeface="Calibri"/>
            </a:endParaRPr>
          </a:p>
          <a:p>
            <a:pPr marL="0" marR="0" lvl="0" indent="0" algn="l" rtl="0">
              <a:spcBef>
                <a:spcPts val="0"/>
              </a:spcBef>
              <a:spcAft>
                <a:spcPts val="0"/>
              </a:spcAft>
              <a:buClr>
                <a:srgbClr val="0070C0"/>
              </a:buClr>
              <a:buSzPts val="1400"/>
              <a:buFont typeface="Calibri"/>
              <a:buNone/>
            </a:pPr>
            <a:r>
              <a:rPr lang="en-US" sz="1800" b="1" dirty="0" err="1">
                <a:solidFill>
                  <a:srgbClr val="0C1B55"/>
                </a:solidFill>
                <a:latin typeface="Gotham Book" panose="02000604040000020004" pitchFamily="50" charset="0"/>
                <a:ea typeface="Calibri"/>
                <a:cs typeface="Calibri"/>
                <a:sym typeface="Calibri"/>
              </a:rPr>
              <a:t>Visítenos</a:t>
            </a:r>
            <a:r>
              <a:rPr lang="en-US" sz="1800" b="1" dirty="0">
                <a:solidFill>
                  <a:srgbClr val="0C1B55"/>
                </a:solidFill>
                <a:latin typeface="Gotham Book" panose="02000604040000020004" pitchFamily="50" charset="0"/>
                <a:ea typeface="Calibri"/>
                <a:cs typeface="Calibri"/>
                <a:sym typeface="Calibri"/>
              </a:rPr>
              <a:t>: </a:t>
            </a:r>
            <a:endParaRPr lang="en-US" dirty="0">
              <a:solidFill>
                <a:srgbClr val="0C1B55"/>
              </a:solidFill>
              <a:latin typeface="Gotham Book" panose="02000604040000020004" pitchFamily="50" charset="0"/>
            </a:endParaRPr>
          </a:p>
        </p:txBody>
      </p:sp>
    </p:spTree>
    <p:extLst>
      <p:ext uri="{BB962C8B-B14F-4D97-AF65-F5344CB8AC3E}">
        <p14:creationId xmlns:p14="http://schemas.microsoft.com/office/powerpoint/2010/main" val="1320573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dirty="0">
                <a:solidFill>
                  <a:srgbClr val="0C1B55"/>
                </a:solidFill>
                <a:latin typeface="Gotham Bold" pitchFamily="50" charset="0"/>
                <a:cs typeface="Calibri" panose="020F0502020204030204" pitchFamily="34" charset="0"/>
              </a:rPr>
              <a:t>License Exempt Providers</a:t>
            </a:r>
          </a:p>
        </p:txBody>
      </p:sp>
      <p:graphicFrame>
        <p:nvGraphicFramePr>
          <p:cNvPr id="3" name="Diagram 2">
            <a:extLst>
              <a:ext uri="{FF2B5EF4-FFF2-40B4-BE49-F238E27FC236}">
                <a16:creationId xmlns:a16="http://schemas.microsoft.com/office/drawing/2014/main" id="{4D4A5ECF-8AD0-F234-0735-0513A2F0BF64}"/>
              </a:ext>
            </a:extLst>
          </p:cNvPr>
          <p:cNvGraphicFramePr/>
          <p:nvPr>
            <p:extLst>
              <p:ext uri="{D42A27DB-BD31-4B8C-83A1-F6EECF244321}">
                <p14:modId xmlns:p14="http://schemas.microsoft.com/office/powerpoint/2010/main" val="3145110887"/>
              </p:ext>
            </p:extLst>
          </p:nvPr>
        </p:nvGraphicFramePr>
        <p:xfrm>
          <a:off x="448811" y="1261661"/>
          <a:ext cx="11294377" cy="4334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78642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1176637"/>
            <a:ext cx="11294378" cy="1279419"/>
          </a:xfrm>
        </p:spPr>
        <p:txBody>
          <a:bodyPr>
            <a:noAutofit/>
          </a:bodyPr>
          <a:lstStyle/>
          <a:p>
            <a:pPr lvl="0" algn="l">
              <a:spcBef>
                <a:spcPts val="0"/>
              </a:spcBef>
            </a:pPr>
            <a:r>
              <a:rPr lang="es-ES" sz="4000" dirty="0">
                <a:solidFill>
                  <a:srgbClr val="0C1B55"/>
                </a:solidFill>
                <a:latin typeface="Gotham Bold" pitchFamily="50" charset="0"/>
                <a:ea typeface="Arial"/>
                <a:cs typeface="Arial"/>
                <a:sym typeface="Arial"/>
              </a:rPr>
              <a:t>Oportunidades de Capacitación: </a:t>
            </a:r>
            <a:br>
              <a:rPr lang="es-ES" sz="4000" dirty="0">
                <a:solidFill>
                  <a:srgbClr val="0C1B55"/>
                </a:solidFill>
                <a:latin typeface="Gotham Bold" pitchFamily="50" charset="0"/>
              </a:rPr>
            </a:br>
            <a:r>
              <a:rPr lang="es-ES" sz="4000" dirty="0">
                <a:solidFill>
                  <a:srgbClr val="0C1B55"/>
                </a:solidFill>
                <a:latin typeface="Gotham Bold" pitchFamily="50" charset="0"/>
                <a:ea typeface="Arial"/>
                <a:cs typeface="Arial"/>
                <a:sym typeface="Arial"/>
              </a:rPr>
              <a:t>Horas de capacitación para la Tarifa de nivel 2</a:t>
            </a:r>
            <a:r>
              <a:rPr lang="es-ES" sz="4000" b="1" dirty="0">
                <a:solidFill>
                  <a:srgbClr val="0C1B55"/>
                </a:solidFill>
                <a:latin typeface="Gotham Bold" pitchFamily="50" charset="0"/>
                <a:ea typeface="Arial"/>
                <a:cs typeface="Arial"/>
                <a:sym typeface="Arial"/>
              </a:rPr>
              <a:t> </a:t>
            </a:r>
            <a:br>
              <a:rPr lang="es-ES" sz="4000" dirty="0">
                <a:solidFill>
                  <a:schemeClr val="dk1"/>
                </a:solidFill>
                <a:latin typeface="Arial"/>
                <a:ea typeface="Arial"/>
                <a:cs typeface="Arial"/>
                <a:sym typeface="Arial"/>
              </a:rPr>
            </a:br>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2049220"/>
            <a:ext cx="10641855" cy="4893647"/>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s-ES" sz="2800" dirty="0">
                <a:latin typeface="Gotham Book" panose="02000604040000020004" pitchFamily="50" charset="0"/>
                <a:ea typeface="Arial"/>
                <a:cs typeface="Arial"/>
                <a:sym typeface="Arial"/>
              </a:rPr>
              <a:t>10 horas de entrenamiento aprobado aumentarán su tasa de subsidio  </a:t>
            </a:r>
            <a:endParaRPr lang="es-ES" sz="2800" dirty="0">
              <a:latin typeface="Gotham Book" panose="02000604040000020004" pitchFamily="50" charset="0"/>
            </a:endParaRPr>
          </a:p>
          <a:p>
            <a:pPr marL="457200" indent="-457200">
              <a:spcAft>
                <a:spcPts val="1800"/>
              </a:spcAft>
              <a:buClr>
                <a:srgbClr val="00A886"/>
              </a:buClr>
              <a:buFont typeface="Wingdings" panose="05000000000000000000" pitchFamily="2" charset="2"/>
              <a:buChar char="§"/>
            </a:pPr>
            <a:r>
              <a:rPr lang="es-ES" sz="2800" dirty="0">
                <a:latin typeface="Gotham Book" panose="02000604040000020004" pitchFamily="50" charset="0"/>
                <a:ea typeface="Arial"/>
                <a:cs typeface="Arial"/>
                <a:sym typeface="Arial"/>
              </a:rPr>
              <a:t>Las clases deben tener una duración mínima de una hora. </a:t>
            </a:r>
            <a:endParaRPr lang="es-ES" sz="2800" dirty="0">
              <a:latin typeface="Gotham Book" panose="02000604040000020004" pitchFamily="50" charset="0"/>
            </a:endParaRPr>
          </a:p>
          <a:p>
            <a:pPr marL="457200" indent="-457200">
              <a:spcAft>
                <a:spcPts val="1800"/>
              </a:spcAft>
              <a:buClr>
                <a:srgbClr val="00A886"/>
              </a:buClr>
              <a:buFont typeface="Wingdings" panose="05000000000000000000" pitchFamily="2" charset="2"/>
              <a:buChar char="§"/>
            </a:pPr>
            <a:r>
              <a:rPr lang="es-ES" sz="2800" dirty="0">
                <a:latin typeface="Gotham Book" panose="02000604040000020004" pitchFamily="50" charset="0"/>
                <a:ea typeface="Arial"/>
                <a:cs typeface="Arial"/>
                <a:sym typeface="Arial"/>
              </a:rPr>
              <a:t>Las capacitaciones deben ser tomadas anualmente para mantener la tarifa de subsidio incrementada </a:t>
            </a:r>
          </a:p>
          <a:p>
            <a:pPr marL="457200" indent="-457200">
              <a:spcAft>
                <a:spcPts val="1800"/>
              </a:spcAft>
              <a:buClr>
                <a:srgbClr val="00A886"/>
              </a:buClr>
              <a:buFont typeface="Wingdings" panose="05000000000000000000" pitchFamily="2" charset="2"/>
              <a:buChar char="§"/>
            </a:pPr>
            <a:r>
              <a:rPr lang="es-ES" sz="2800" dirty="0">
                <a:latin typeface="Gotham Book" panose="02000604040000020004" pitchFamily="50" charset="0"/>
                <a:ea typeface="Arial"/>
                <a:cs typeface="Arial"/>
                <a:sym typeface="Arial"/>
              </a:rPr>
              <a:t>Todas los cursos de formación del calendario de </a:t>
            </a:r>
            <a:r>
              <a:rPr lang="es-ES" sz="2800" dirty="0" err="1">
                <a:latin typeface="Gotham Book" panose="02000604040000020004" pitchFamily="50" charset="0"/>
                <a:ea typeface="Arial"/>
                <a:cs typeface="Arial"/>
                <a:sym typeface="Arial"/>
              </a:rPr>
              <a:t>MiRegistry</a:t>
            </a:r>
            <a:r>
              <a:rPr lang="es-ES" sz="2800" dirty="0">
                <a:latin typeface="Gotham Book" panose="02000604040000020004" pitchFamily="50" charset="0"/>
                <a:ea typeface="Arial"/>
                <a:cs typeface="Arial"/>
                <a:sym typeface="Arial"/>
              </a:rPr>
              <a:t> están aprobados, excepto </a:t>
            </a:r>
            <a:r>
              <a:rPr lang="en-US" sz="2800" b="0" i="0" dirty="0">
                <a:effectLst/>
                <a:latin typeface="Gotham Book" panose="02000604040000020004" pitchFamily="50" charset="0"/>
                <a:cs typeface="Arial" panose="020B0604020202020204" pitchFamily="34" charset="0"/>
              </a:rPr>
              <a:t>LEPPT</a:t>
            </a:r>
            <a:r>
              <a:rPr lang="es-ES" sz="2800" dirty="0">
                <a:latin typeface="Gotham Book" panose="02000604040000020004" pitchFamily="50" charset="0"/>
                <a:ea typeface="Arial"/>
                <a:cs typeface="Arial"/>
                <a:sym typeface="Arial"/>
              </a:rPr>
              <a:t>. </a:t>
            </a:r>
            <a:endParaRPr lang="es-ES" sz="2800" dirty="0">
              <a:latin typeface="Gotham Book" panose="02000604040000020004" pitchFamily="50" charset="0"/>
            </a:endParaRPr>
          </a:p>
          <a:p>
            <a:pPr marL="457200" indent="-457200">
              <a:spcAft>
                <a:spcPts val="1800"/>
              </a:spcAft>
              <a:buClr>
                <a:srgbClr val="00A886"/>
              </a:buClr>
              <a:buFont typeface="Wingdings" panose="05000000000000000000" pitchFamily="2" charset="2"/>
              <a:buChar char="§"/>
            </a:pPr>
            <a:endParaRPr lang="es-ES" sz="2800" dirty="0">
              <a:latin typeface="Gotham Book" panose="02000604040000020004" pitchFamily="50" charset="0"/>
            </a:endParaRPr>
          </a:p>
        </p:txBody>
      </p:sp>
    </p:spTree>
    <p:extLst>
      <p:ext uri="{BB962C8B-B14F-4D97-AF65-F5344CB8AC3E}">
        <p14:creationId xmlns:p14="http://schemas.microsoft.com/office/powerpoint/2010/main" val="25386659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2"/>
            <a:ext cx="11294378" cy="854876"/>
          </a:xfrm>
        </p:spPr>
        <p:txBody>
          <a:bodyPr>
            <a:noAutofit/>
          </a:bodyPr>
          <a:lstStyle/>
          <a:p>
            <a:pPr algn="l"/>
            <a:r>
              <a:rPr lang="en-US" sz="4000" dirty="0">
                <a:solidFill>
                  <a:srgbClr val="0C1B55"/>
                </a:solidFill>
                <a:latin typeface="Gotham Bold" pitchFamily="50" charset="0"/>
                <a:cs typeface="Calibri" panose="020F0502020204030204" pitchFamily="34" charset="0"/>
              </a:rPr>
              <a:t>MiRegistry</a:t>
            </a:r>
          </a:p>
        </p:txBody>
      </p:sp>
      <p:sp>
        <p:nvSpPr>
          <p:cNvPr id="3" name="TextBox 2">
            <a:extLst>
              <a:ext uri="{FF2B5EF4-FFF2-40B4-BE49-F238E27FC236}">
                <a16:creationId xmlns:a16="http://schemas.microsoft.com/office/drawing/2014/main" id="{0624F9DC-6061-27E6-928B-5E0C07EF126D}"/>
              </a:ext>
            </a:extLst>
          </p:cNvPr>
          <p:cNvSpPr txBox="1"/>
          <p:nvPr/>
        </p:nvSpPr>
        <p:spPr>
          <a:xfrm>
            <a:off x="1220592" y="1521297"/>
            <a:ext cx="10641855" cy="4170885"/>
          </a:xfrm>
          <a:prstGeom prst="rect">
            <a:avLst/>
          </a:prstGeom>
          <a:noFill/>
        </p:spPr>
        <p:txBody>
          <a:bodyPr wrap="square" rtlCol="0">
            <a:spAutoFit/>
          </a:bodyPr>
          <a:lstStyle/>
          <a:p>
            <a:pPr lvl="0">
              <a:lnSpc>
                <a:spcPct val="90000"/>
              </a:lnSpc>
              <a:spcBef>
                <a:spcPts val="1000"/>
              </a:spcBef>
              <a:buClr>
                <a:srgbClr val="7F7F7F"/>
              </a:buClr>
              <a:buSzPts val="2800"/>
            </a:pPr>
            <a:r>
              <a:rPr lang="es-ES" sz="2800" b="1" dirty="0">
                <a:solidFill>
                  <a:srgbClr val="0C1B55"/>
                </a:solidFill>
                <a:latin typeface="Gotham Book" panose="02000604040000020004" pitchFamily="50" charset="0"/>
                <a:ea typeface="Open Sans"/>
                <a:cs typeface="Open Sans"/>
                <a:sym typeface="Open Sans"/>
              </a:rPr>
              <a:t>Haga una búsqueda e inscríbase a la capacitación para cumplir las horas para el Nivel 2.</a:t>
            </a:r>
            <a:endParaRPr lang="es-ES" dirty="0">
              <a:solidFill>
                <a:srgbClr val="0C1B55"/>
              </a:solidFill>
              <a:latin typeface="Gotham Book" panose="02000604040000020004" pitchFamily="50" charset="0"/>
              <a:ea typeface="Calibri"/>
              <a:cs typeface="Calibri"/>
              <a:sym typeface="Calibri"/>
            </a:endParaRPr>
          </a:p>
          <a:p>
            <a:pPr lvl="0">
              <a:lnSpc>
                <a:spcPct val="90000"/>
              </a:lnSpc>
              <a:spcBef>
                <a:spcPts val="1000"/>
              </a:spcBef>
              <a:buClr>
                <a:srgbClr val="2CC851"/>
              </a:buClr>
              <a:buSzPts val="2800"/>
            </a:pPr>
            <a:r>
              <a:rPr lang="es-ES" sz="2800" b="1" dirty="0">
                <a:solidFill>
                  <a:srgbClr val="0C1B55"/>
                </a:solidFill>
                <a:latin typeface="Gotham Book" panose="02000604040000020004" pitchFamily="50" charset="0"/>
                <a:ea typeface="Open Sans"/>
                <a:cs typeface="Open Sans"/>
                <a:sym typeface="Open Sans"/>
              </a:rPr>
              <a:t>INFORMACIÓN DE CONTACTO</a:t>
            </a:r>
            <a:endParaRPr lang="es-ES" dirty="0">
              <a:solidFill>
                <a:srgbClr val="0C1B55"/>
              </a:solidFill>
              <a:latin typeface="Gotham Book" panose="02000604040000020004" pitchFamily="50" charset="0"/>
              <a:ea typeface="Calibri"/>
              <a:cs typeface="Calibri"/>
              <a:sym typeface="Calibri"/>
            </a:endParaRPr>
          </a:p>
          <a:p>
            <a:pPr lvl="0" algn="ctr">
              <a:buClr>
                <a:schemeClr val="dk1"/>
              </a:buClr>
              <a:buSzPts val="1800"/>
            </a:pPr>
            <a:endParaRPr lang="es-ES" dirty="0">
              <a:solidFill>
                <a:schemeClr val="dk1"/>
              </a:solidFill>
              <a:latin typeface="Gotham Book" panose="02000604040000020004" pitchFamily="50" charset="0"/>
              <a:ea typeface="Open Sans"/>
              <a:cs typeface="Open Sans"/>
              <a:sym typeface="Open Sans"/>
            </a:endParaRPr>
          </a:p>
          <a:p>
            <a:pPr lvl="0">
              <a:lnSpc>
                <a:spcPct val="150000"/>
              </a:lnSpc>
              <a:buClr>
                <a:schemeClr val="dk1"/>
              </a:buClr>
              <a:buSzPts val="2800"/>
            </a:pPr>
            <a:r>
              <a:rPr lang="es-ES" sz="2800" dirty="0">
                <a:solidFill>
                  <a:schemeClr val="dk1"/>
                </a:solidFill>
                <a:latin typeface="Gotham Book" panose="02000604040000020004" pitchFamily="50" charset="0"/>
                <a:ea typeface="Open Sans"/>
                <a:cs typeface="Open Sans"/>
                <a:sym typeface="Open Sans"/>
              </a:rPr>
              <a:t>Teléfono: 833-386-9238</a:t>
            </a:r>
            <a:endParaRPr lang="es-ES" dirty="0">
              <a:solidFill>
                <a:schemeClr val="dk1"/>
              </a:solidFill>
              <a:latin typeface="Gotham Book" panose="02000604040000020004" pitchFamily="50" charset="0"/>
              <a:ea typeface="Calibri"/>
              <a:cs typeface="Calibri"/>
              <a:sym typeface="Calibri"/>
            </a:endParaRPr>
          </a:p>
          <a:p>
            <a:pPr lvl="0">
              <a:lnSpc>
                <a:spcPct val="150000"/>
              </a:lnSpc>
              <a:buClr>
                <a:schemeClr val="dk1"/>
              </a:buClr>
              <a:buSzPts val="2800"/>
            </a:pPr>
            <a:r>
              <a:rPr lang="es-ES" sz="2800" dirty="0">
                <a:solidFill>
                  <a:schemeClr val="dk1"/>
                </a:solidFill>
                <a:latin typeface="Gotham Book" panose="02000604040000020004" pitchFamily="50" charset="0"/>
                <a:ea typeface="Open Sans"/>
                <a:cs typeface="Open Sans"/>
                <a:sym typeface="Open Sans"/>
              </a:rPr>
              <a:t>Fax:	888-825-9995</a:t>
            </a:r>
            <a:endParaRPr lang="es-ES" dirty="0">
              <a:solidFill>
                <a:schemeClr val="dk1"/>
              </a:solidFill>
              <a:latin typeface="Gotham Book" panose="02000604040000020004" pitchFamily="50" charset="0"/>
              <a:ea typeface="Calibri"/>
              <a:cs typeface="Calibri"/>
              <a:sym typeface="Calibri"/>
            </a:endParaRPr>
          </a:p>
          <a:p>
            <a:pPr lvl="0">
              <a:lnSpc>
                <a:spcPct val="150000"/>
              </a:lnSpc>
              <a:buClr>
                <a:schemeClr val="dk1"/>
              </a:buClr>
              <a:buSzPts val="2800"/>
            </a:pPr>
            <a:r>
              <a:rPr lang="es-ES" sz="2800" dirty="0">
                <a:solidFill>
                  <a:schemeClr val="dk1"/>
                </a:solidFill>
                <a:latin typeface="Gotham Book" panose="02000604040000020004" pitchFamily="50" charset="0"/>
                <a:ea typeface="Open Sans"/>
                <a:cs typeface="Open Sans"/>
                <a:sym typeface="Open Sans"/>
              </a:rPr>
              <a:t>Correo electrónico: </a:t>
            </a:r>
            <a:r>
              <a:rPr lang="es-ES" sz="2800" u="sng" dirty="0">
                <a:solidFill>
                  <a:schemeClr val="dk1"/>
                </a:solidFill>
                <a:latin typeface="Gotham Book" panose="02000604040000020004" pitchFamily="50" charset="0"/>
                <a:ea typeface="Open Sans"/>
                <a:cs typeface="Open Sans"/>
                <a:sym typeface="Open Sans"/>
                <a:hlinkClick r:id="rId4">
                  <a:extLst>
                    <a:ext uri="{A12FA001-AC4F-418D-AE19-62706E023703}">
                      <ahyp:hlinkClr xmlns:ahyp="http://schemas.microsoft.com/office/drawing/2018/hyperlinkcolor" val="tx"/>
                    </a:ext>
                  </a:extLst>
                </a:hlinkClick>
              </a:rPr>
              <a:t>support@miregistry.org</a:t>
            </a:r>
            <a:endParaRPr lang="es-ES" sz="2800" dirty="0">
              <a:solidFill>
                <a:schemeClr val="dk1"/>
              </a:solidFill>
              <a:latin typeface="Gotham Book" panose="02000604040000020004" pitchFamily="50" charset="0"/>
              <a:ea typeface="Open Sans"/>
              <a:cs typeface="Open Sans"/>
              <a:sym typeface="Open Sans"/>
            </a:endParaRPr>
          </a:p>
          <a:p>
            <a:pPr lvl="0">
              <a:lnSpc>
                <a:spcPct val="150000"/>
              </a:lnSpc>
              <a:buClr>
                <a:schemeClr val="dk1"/>
              </a:buClr>
              <a:buSzPts val="2800"/>
            </a:pPr>
            <a:r>
              <a:rPr lang="es-ES" sz="2800" dirty="0">
                <a:solidFill>
                  <a:schemeClr val="dk1"/>
                </a:solidFill>
                <a:latin typeface="Gotham Book" panose="02000604040000020004" pitchFamily="50" charset="0"/>
                <a:ea typeface="Open Sans"/>
                <a:cs typeface="Open Sans"/>
                <a:sym typeface="Open Sans"/>
              </a:rPr>
              <a:t>Página de internet:  </a:t>
            </a:r>
            <a:r>
              <a:rPr lang="es-ES" sz="2800" u="sng" dirty="0">
                <a:solidFill>
                  <a:schemeClr val="dk1"/>
                </a:solidFill>
                <a:latin typeface="Gotham Book" panose="02000604040000020004" pitchFamily="50" charset="0"/>
                <a:ea typeface="Open Sans"/>
                <a:cs typeface="Open Sans"/>
                <a:sym typeface="Open Sans"/>
                <a:hlinkClick r:id="rId5">
                  <a:extLst>
                    <a:ext uri="{A12FA001-AC4F-418D-AE19-62706E023703}">
                      <ahyp:hlinkClr xmlns:ahyp="http://schemas.microsoft.com/office/drawing/2018/hyperlinkcolor" val="tx"/>
                    </a:ext>
                  </a:extLst>
                </a:hlinkClick>
              </a:rPr>
              <a:t>www.miregistry.org</a:t>
            </a:r>
            <a:endParaRPr lang="es-ES" sz="2800" dirty="0">
              <a:solidFill>
                <a:schemeClr val="dk1"/>
              </a:solidFill>
              <a:latin typeface="Gotham Book" panose="02000604040000020004" pitchFamily="50" charset="0"/>
              <a:ea typeface="Open Sans"/>
              <a:cs typeface="Open Sans"/>
              <a:sym typeface="Open Sans"/>
            </a:endParaRPr>
          </a:p>
        </p:txBody>
      </p:sp>
      <p:grpSp>
        <p:nvGrpSpPr>
          <p:cNvPr id="15" name="Group 14">
            <a:extLst>
              <a:ext uri="{FF2B5EF4-FFF2-40B4-BE49-F238E27FC236}">
                <a16:creationId xmlns:a16="http://schemas.microsoft.com/office/drawing/2014/main" id="{2419F60C-C94C-EA03-044E-9C53774B39D8}"/>
              </a:ext>
            </a:extLst>
          </p:cNvPr>
          <p:cNvGrpSpPr/>
          <p:nvPr/>
        </p:nvGrpSpPr>
        <p:grpSpPr>
          <a:xfrm>
            <a:off x="355627" y="3098054"/>
            <a:ext cx="788958" cy="2763123"/>
            <a:chOff x="1840385" y="2292424"/>
            <a:chExt cx="788958" cy="2763123"/>
          </a:xfrm>
        </p:grpSpPr>
        <p:pic>
          <p:nvPicPr>
            <p:cNvPr id="7" name="Graphic 6" descr="Receiver with solid fill">
              <a:extLst>
                <a:ext uri="{FF2B5EF4-FFF2-40B4-BE49-F238E27FC236}">
                  <a16:creationId xmlns:a16="http://schemas.microsoft.com/office/drawing/2014/main" id="{701B4A65-FA1B-1BBA-BBC3-497A93D8CA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4968" y="2292424"/>
              <a:ext cx="581181" cy="581181"/>
            </a:xfrm>
            <a:prstGeom prst="rect">
              <a:avLst/>
            </a:prstGeom>
          </p:spPr>
        </p:pic>
        <p:pic>
          <p:nvPicPr>
            <p:cNvPr id="5" name="Graphic 4" descr="Fax with solid fill">
              <a:extLst>
                <a:ext uri="{FF2B5EF4-FFF2-40B4-BE49-F238E27FC236}">
                  <a16:creationId xmlns:a16="http://schemas.microsoft.com/office/drawing/2014/main" id="{451ECB18-704C-005A-4BAE-7A5ADE612F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43671" y="2954316"/>
              <a:ext cx="582385" cy="582385"/>
            </a:xfrm>
            <a:prstGeom prst="rect">
              <a:avLst/>
            </a:prstGeom>
          </p:spPr>
        </p:pic>
        <p:pic>
          <p:nvPicPr>
            <p:cNvPr id="9" name="Graphic 8" descr="Open envelope with solid fill">
              <a:extLst>
                <a:ext uri="{FF2B5EF4-FFF2-40B4-BE49-F238E27FC236}">
                  <a16:creationId xmlns:a16="http://schemas.microsoft.com/office/drawing/2014/main" id="{2D815379-72A2-B5B2-00CC-BCC12D5DB0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3671" y="3598744"/>
              <a:ext cx="582385" cy="582385"/>
            </a:xfrm>
            <a:prstGeom prst="rect">
              <a:avLst/>
            </a:prstGeom>
          </p:spPr>
        </p:pic>
        <p:pic>
          <p:nvPicPr>
            <p:cNvPr id="11" name="Graphic 10" descr="Internet with solid fill">
              <a:extLst>
                <a:ext uri="{FF2B5EF4-FFF2-40B4-BE49-F238E27FC236}">
                  <a16:creationId xmlns:a16="http://schemas.microsoft.com/office/drawing/2014/main" id="{D41E3135-648D-14B4-059B-624E535793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40385" y="4266589"/>
              <a:ext cx="788958" cy="788958"/>
            </a:xfrm>
            <a:prstGeom prst="rect">
              <a:avLst/>
            </a:prstGeom>
          </p:spPr>
        </p:pic>
      </p:grpSp>
    </p:spTree>
    <p:extLst>
      <p:ext uri="{BB962C8B-B14F-4D97-AF65-F5344CB8AC3E}">
        <p14:creationId xmlns:p14="http://schemas.microsoft.com/office/powerpoint/2010/main" val="3973269067"/>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000000"/>
      </a:dk1>
      <a:lt1>
        <a:srgbClr val="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9c392e4-c9d4-48d0-9f08-e79247fdb7b9">
      <UserInfo>
        <DisplayName>Cristina Chinavare</DisplayName>
        <AccountId>677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568E9D1DC5504DAE0D09634A9AB565" ma:contentTypeVersion="10" ma:contentTypeDescription="Create a new document." ma:contentTypeScope="" ma:versionID="4447767360989b2f7104a96443b318db">
  <xsd:schema xmlns:xsd="http://www.w3.org/2001/XMLSchema" xmlns:xs="http://www.w3.org/2001/XMLSchema" xmlns:p="http://schemas.microsoft.com/office/2006/metadata/properties" xmlns:ns2="e8979266-04e1-45b6-b86e-b16a01900a02" xmlns:ns3="89c392e4-c9d4-48d0-9f08-e79247fdb7b9" targetNamespace="http://schemas.microsoft.com/office/2006/metadata/properties" ma:root="true" ma:fieldsID="953db7697a1993f755780ee60d9a278f" ns2:_="" ns3:_="">
    <xsd:import namespace="e8979266-04e1-45b6-b86e-b16a01900a02"/>
    <xsd:import namespace="89c392e4-c9d4-48d0-9f08-e79247fdb7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79266-04e1-45b6-b86e-b16a01900a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c392e4-c9d4-48d0-9f08-e79247fdb7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B777B5-6820-42BD-BE27-10E7C9EE2AEB}">
  <ds:schemaRefs>
    <ds:schemaRef ds:uri="http://purl.org/dc/elements/1.1/"/>
    <ds:schemaRef ds:uri="http://www.w3.org/XML/1998/namespace"/>
    <ds:schemaRef ds:uri="http://purl.org/dc/dcmitype/"/>
    <ds:schemaRef ds:uri="http://purl.org/dc/terms/"/>
    <ds:schemaRef ds:uri="89c392e4-c9d4-48d0-9f08-e79247fdb7b9"/>
    <ds:schemaRef ds:uri="http://schemas.microsoft.com/office/infopath/2007/PartnerControls"/>
    <ds:schemaRef ds:uri="http://schemas.openxmlformats.org/package/2006/metadata/core-properties"/>
    <ds:schemaRef ds:uri="http://schemas.microsoft.com/office/2006/documentManagement/types"/>
    <ds:schemaRef ds:uri="e8979266-04e1-45b6-b86e-b16a01900a02"/>
    <ds:schemaRef ds:uri="http://schemas.microsoft.com/office/2006/metadata/properties"/>
  </ds:schemaRefs>
</ds:datastoreItem>
</file>

<file path=customXml/itemProps2.xml><?xml version="1.0" encoding="utf-8"?>
<ds:datastoreItem xmlns:ds="http://schemas.openxmlformats.org/officeDocument/2006/customXml" ds:itemID="{2E03C3C8-E52B-42CB-B2E2-1EF583D78AC2}">
  <ds:schemaRefs>
    <ds:schemaRef ds:uri="http://schemas.microsoft.com/sharepoint/v3/contenttype/forms"/>
  </ds:schemaRefs>
</ds:datastoreItem>
</file>

<file path=customXml/itemProps3.xml><?xml version="1.0" encoding="utf-8"?>
<ds:datastoreItem xmlns:ds="http://schemas.openxmlformats.org/officeDocument/2006/customXml" ds:itemID="{635881EA-0652-418D-907F-D0F77C116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79266-04e1-45b6-b86e-b16a01900a02"/>
    <ds:schemaRef ds:uri="89c392e4-c9d4-48d0-9f08-e79247fdb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e6c61c8-5aff-446b-82c5-51be6277e39e}" enabled="1" method="Standard" siteId="{fccee086-a796-4006-a2a6-6864901f7342}" removed="0"/>
</clbl:labelList>
</file>

<file path=docProps/app.xml><?xml version="1.0" encoding="utf-8"?>
<Properties xmlns="http://schemas.openxmlformats.org/officeDocument/2006/extended-properties" xmlns:vt="http://schemas.openxmlformats.org/officeDocument/2006/docPropsVTypes">
  <TotalTime>6827</TotalTime>
  <Words>29050</Words>
  <Application>Microsoft Office PowerPoint</Application>
  <PresentationFormat>Widescreen</PresentationFormat>
  <Paragraphs>2832</Paragraphs>
  <Slides>111</Slides>
  <Notes>111</Notes>
  <HiddenSlides>0</HiddenSlides>
  <MMClips>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111</vt:i4>
      </vt:variant>
    </vt:vector>
  </HeadingPairs>
  <TitlesOfParts>
    <vt:vector size="126" baseType="lpstr">
      <vt:lpstr>Arial</vt:lpstr>
      <vt:lpstr>Calibri</vt:lpstr>
      <vt:lpstr>Calibri Light</vt:lpstr>
      <vt:lpstr>Gotham Bold</vt:lpstr>
      <vt:lpstr>Gotham Book</vt:lpstr>
      <vt:lpstr>Montserrat</vt:lpstr>
      <vt:lpstr>Noto Sans Symbols</vt:lpstr>
      <vt:lpstr>Open Sans</vt:lpstr>
      <vt:lpstr>Roboto</vt:lpstr>
      <vt:lpstr>Segoe UI</vt:lpstr>
      <vt:lpstr>Times New Roman</vt:lpstr>
      <vt:lpstr>Trebuchet MS</vt:lpstr>
      <vt:lpstr>Wingdings</vt:lpstr>
      <vt:lpstr>Office Theme</vt:lpstr>
      <vt:lpstr>1_Office Theme</vt:lpstr>
      <vt:lpstr>Bienvenido   Proveedores exentos de licencia formacion previa al servicio de Nivel 1  </vt:lpstr>
      <vt:lpstr>Por favor complete la pre-encuesta a continuación si aún no lo ha hecho! </vt:lpstr>
      <vt:lpstr>Proveedores exentos de licencia formación  previa al servicio:  Nivel 1 Desarrollo Continuo de Calidad en Michigan </vt:lpstr>
      <vt:lpstr>Agenda</vt:lpstr>
      <vt:lpstr>Housekeeping </vt:lpstr>
      <vt:lpstr>Temas en Salud y Seguridad</vt:lpstr>
      <vt:lpstr>Temas en Salud y Seguridad</vt:lpstr>
      <vt:lpstr>Objetivos de aprendizaje de hoy:</vt:lpstr>
      <vt:lpstr>Información sobre el Programa de Desarrollo y Cuidado Infantil</vt:lpstr>
      <vt:lpstr>Acuerdos de trabajo  </vt:lpstr>
      <vt:lpstr>Para conocerle a usted</vt:lpstr>
      <vt:lpstr>Desarrollo Infantil</vt:lpstr>
      <vt:lpstr>Desarrollo Infantil:  Servir y Devolver- Desarrolla el Cerebro </vt:lpstr>
      <vt:lpstr>Desarrollo Infantil:  Servir y Devolver- Desarrolla el Cerebro </vt:lpstr>
      <vt:lpstr>PowerPoint Presentation</vt:lpstr>
      <vt:lpstr>Desarrollo infantil: Etapas del desarrollo</vt:lpstr>
      <vt:lpstr>Desarrollo infantil:  Preocupación Sobre el Desarrollo  </vt:lpstr>
      <vt:lpstr>Prevención del Síndrome del Bebé Sacudido, Traumatismo Craneoencefálico y Maltrato infantil </vt:lpstr>
      <vt:lpstr>Prevención del Maltrato Infantil  </vt:lpstr>
      <vt:lpstr>Prevención del Maltrato Infantil  </vt:lpstr>
      <vt:lpstr>Prevención del Maltrato y Abuso Infantil: Guías Adecuadas</vt:lpstr>
      <vt:lpstr>Prevención del Maltrato y Abuso Infantil: Guías Adecuadas</vt:lpstr>
      <vt:lpstr>Prevención del Traumatismo Craneoencefálico: Tenga un Plan Para Cuando Se Sienta Estresado</vt:lpstr>
      <vt:lpstr>Prevención del traumatismo craneal por maltrato o síndrome del niño sacudido</vt:lpstr>
      <vt:lpstr>Prevención del traumatismo craneal por maltrato, incluido el síndrome del niño sacudido EL TRAUMATISMO CRANEAL POR MALTRATO ES EL RESULTADO DE 1 DE 3 ACCIONES:</vt:lpstr>
      <vt:lpstr>Reconocimiento y Denuncia de Abuso y Negligencia Infantil </vt:lpstr>
      <vt:lpstr>Reconocer y denunciar el abuso y la negligencia infantil</vt:lpstr>
      <vt:lpstr>Tipos de maltrato y negligencia infantil: descripciones, señales y síntomas de cada uno </vt:lpstr>
      <vt:lpstr>TEN-4- FACESp Regla sobre moretones</vt:lpstr>
      <vt:lpstr>Prevención del Síndrome de Muerte Súbita del Lactante y uso de Prácticas de Sueño Seguro </vt:lpstr>
      <vt:lpstr>Reconocer y Reportar el Abuso y Negligencia Infantil</vt:lpstr>
      <vt:lpstr>Prevención del Síndrome de Muerte Súbita del Lactante/Bebé y uso de Prácticas de Sueño Seguro   </vt:lpstr>
      <vt:lpstr>Prevención del Síndrome de Muerte Súbita del Lactante/Bebé y uso de Prácticas  de Sueño Seguro: Asfixia   </vt:lpstr>
      <vt:lpstr>Prevention of Sudden Infant Death Syndrome and the Use of Safe Sleep Practices   </vt:lpstr>
      <vt:lpstr>Pausa/descanso</vt:lpstr>
      <vt:lpstr>Seguridad de las Instalaciones y Estructuras Físicas </vt:lpstr>
      <vt:lpstr>Seguridad de las Instalaciones y Estructuras Físicas: Lesiones Graves </vt:lpstr>
      <vt:lpstr>Seguridad de las Instalaciones y Estructuras Físicas: Supervisión  </vt:lpstr>
      <vt:lpstr>¿Qué peligros observa? </vt:lpstr>
      <vt:lpstr>Seguridad en instalaciones y espacios físicos:  riesgos en interiores</vt:lpstr>
      <vt:lpstr>Seguridad de las Instalaciones y Estructuras Físicas: Juego al Aire Libre </vt:lpstr>
      <vt:lpstr>Seguridad en instalaciones y espacios físicos: riesgo en exteriores </vt:lpstr>
      <vt:lpstr>Seguridad de las Instalaciones y Estructuras Físicas: Peligros en el Exterior  </vt:lpstr>
      <vt:lpstr>Seguridad de las Instalaciones y Estructuras Físicas: Peligros en el Exterior  </vt:lpstr>
      <vt:lpstr>Seguridad de las Instalaciones y Estructuras Físicas: Exposición al Plomo  </vt:lpstr>
      <vt:lpstr>Seguridad en instalaciones y espacios físicos: fumar cigarrillos y vapear  </vt:lpstr>
      <vt:lpstr>Prevención y Control de Enfermedades Infecciosas  (incluidas las vacunas) </vt:lpstr>
      <vt:lpstr>Prevención y Control de Enfermedades Infecciosas: Tipos de Infecciones   </vt:lpstr>
      <vt:lpstr>Prevención y Control de Enfermedades Infecciosas: La Propagación de los Gérmenes  </vt:lpstr>
      <vt:lpstr>Prevención y Control de Enfermedades Infecciosas:    </vt:lpstr>
      <vt:lpstr>Prevención y Control de Enfermedades Infecciosas:  Vacunas/inmunizaciones   </vt:lpstr>
      <vt:lpstr>Administración de Medicamentos  </vt:lpstr>
      <vt:lpstr>Administración de Medicamentos </vt:lpstr>
      <vt:lpstr>Administración de medicamentos</vt:lpstr>
      <vt:lpstr>Administración de medicamentos:  los 5 correctos</vt:lpstr>
      <vt:lpstr>Administración de Medicamentos </vt:lpstr>
      <vt:lpstr>Administración de Medicamentos</vt:lpstr>
      <vt:lpstr>Manejo y Almacenamiento de Materiales Peligrosos y Eliminación Adecuada de Bio-contaminantes   </vt:lpstr>
      <vt:lpstr>Manténgase saludable: Prevención de la Propagación de Enfermedades y Eliminación Adecuada de Bio-contaminantes  </vt:lpstr>
      <vt:lpstr>Manejo y Almacenamiento de Materiales Peligrosos: Envenenamiento </vt:lpstr>
      <vt:lpstr>Manejo y Almacenamiento de Materiales Peligrosos: Medicamentos  </vt:lpstr>
      <vt:lpstr>Manejo y Almacenamiento de Materiales Peligrosos: Productos de Identidad Engañosa </vt:lpstr>
      <vt:lpstr>Manejo y Almacenamiento de Materiales Peligrosos: Productos de Identidad Engañosa  </vt:lpstr>
      <vt:lpstr>Manejo y Almacenamiento de Materiales Peligrosos: Productos de Identidad Engañosa </vt:lpstr>
      <vt:lpstr>Manejo y Almacenamiento de Materiales Peligrosos: Productos de Identidad Engañosa  </vt:lpstr>
      <vt:lpstr>Manejo y Almacenamiento de Materiales Peligrosos: Productos de Identidad Engañosa </vt:lpstr>
      <vt:lpstr>Manejo y Almacenamiento de Materiales Peligrosos: Control de Envenenamiento Control</vt:lpstr>
      <vt:lpstr>Manejo y Almacenamiento de Materiales Peligrosos: ¿Mito o realidad? </vt:lpstr>
      <vt:lpstr>Descanso </vt:lpstr>
      <vt:lpstr>Planificación, Preparación, y Respuesta ante Emergencias   </vt:lpstr>
      <vt:lpstr>Planificación para estar preparado y respuesta ante emergencias: ¡tener un plan! </vt:lpstr>
      <vt:lpstr>Planificación y Respuesta ante Emergencias: Lesión/Enfermedad  </vt:lpstr>
      <vt:lpstr>Planificación, Preparación, y Respuesta ante Emergencias: Lesiones Graves o Muerte </vt:lpstr>
      <vt:lpstr>Planificación, Preparación, y Respuesta ante Emergencias: Evacuación </vt:lpstr>
      <vt:lpstr>Planificación para estar preparado y respuesta ante emergencias: confinamiento</vt:lpstr>
      <vt:lpstr>Planificación para estar preparado y respuesta ante emergencias: incendio</vt:lpstr>
      <vt:lpstr>Planificación, Preparación, y Respuesta ante Emergencias: Planes contra Incencio  </vt:lpstr>
      <vt:lpstr>Planificación, Preparación, y Respuesta ante Emergencias: Practicando los Planes  </vt:lpstr>
      <vt:lpstr>Planificación, Preparación, y Respuesta ante Emergencias: Consejos de Supervivencia  </vt:lpstr>
      <vt:lpstr>Planificación y Respuesta ante Emergencias: Tornados </vt:lpstr>
      <vt:lpstr>Planificación, Preparación, y Respuesta ante Emergencias: Niño perdido </vt:lpstr>
      <vt:lpstr>Descanso  </vt:lpstr>
      <vt:lpstr>Prevención y Respuesta a Emergencias Causadas por Alimentos y Reacciones Alérgicas  </vt:lpstr>
      <vt:lpstr>Prevención y Respuesta a Emergencias causadas por Alimentos y Reacciones Alérgicas: Seguridad alimentaria </vt:lpstr>
      <vt:lpstr>Prevención y Respuesta a Emergencias causadas por Alimentos y Reacciones Alérgicas </vt:lpstr>
      <vt:lpstr>Prevención y Respuesta a Emergencias causadas por Alimentos y Reacciones Alérgicas </vt:lpstr>
      <vt:lpstr>Precauciones en la transportación de niños  </vt:lpstr>
      <vt:lpstr>Precauciones al transportar niños</vt:lpstr>
      <vt:lpstr>Precauciones al transportar niños: prueba del pellizco</vt:lpstr>
      <vt:lpstr>Precauciones al transportar niños: broche de pecho</vt:lpstr>
      <vt:lpstr>Precauciones en la transportación de niños: Chaquetas de invierno </vt:lpstr>
      <vt:lpstr>Precauciones al transportar niños: asientos elevadores</vt:lpstr>
      <vt:lpstr>Precauciones al transportar niños: vencimiento de la silla de auto</vt:lpstr>
      <vt:lpstr>Precauciones al transportar niños: vencimiento de la silla de auto</vt:lpstr>
      <vt:lpstr>Oportunidades de capacitación  </vt:lpstr>
      <vt:lpstr>Resource  Centers</vt:lpstr>
      <vt:lpstr>License Exempt Providers</vt:lpstr>
      <vt:lpstr>Oportunidades de Capacitación:  Horas de capacitación para la Tarifa de nivel 2  </vt:lpstr>
      <vt:lpstr>MiRegistry</vt:lpstr>
      <vt:lpstr>Información sobre el programa de cuidado y desarrollo infantil </vt:lpstr>
      <vt:lpstr>Primeros Auxilios Pediátricos y Reanimación Cardiopulmonar Pediátrica (RCP)</vt:lpstr>
      <vt:lpstr>Conceptos básicos de RCP y primero auxilios  </vt:lpstr>
      <vt:lpstr>Qué es los primeros auxilios? </vt:lpstr>
      <vt:lpstr>Qué es los primeros auxilios? </vt:lpstr>
      <vt:lpstr>Atragantamiento   </vt:lpstr>
      <vt:lpstr>La reanimacion cardiopulmonar</vt:lpstr>
      <vt:lpstr>Compresiones torácicas niños de 1-12 años </vt:lpstr>
      <vt:lpstr>CPR Steps</vt:lpstr>
      <vt:lpstr>Ponga a prueba sus conocimientos escenarios  </vt:lpstr>
      <vt:lpstr>Por favor, complete la encuesta posterior para que pueda recibir créditos por esta capacitación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katie@blacdetroit.com</dc:creator>
  <cp:lastModifiedBy>Jesse Steinberg</cp:lastModifiedBy>
  <cp:revision>29</cp:revision>
  <dcterms:created xsi:type="dcterms:W3CDTF">2022-05-10T15:57:38Z</dcterms:created>
  <dcterms:modified xsi:type="dcterms:W3CDTF">2025-10-08T15:21:44Z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0x010100E8568E9D1DC5504DAE0D09634A9AB565</vt:lpwstr>
  </property>
  <property fmtid="{D5CDD505-2E9C-101B-9397-08002B2CF9AE}" pid="3" name="MediaServiceImageTags">
    <vt:lpwstr/>
  </property>
</Properties>
</file>